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</p:sldMasterIdLst>
  <p:notesMasterIdLst>
    <p:notesMasterId r:id="rId19"/>
  </p:notesMasterIdLst>
  <p:sldIdLst>
    <p:sldId id="256" r:id="rId4"/>
    <p:sldId id="257" r:id="rId5"/>
    <p:sldId id="277" r:id="rId6"/>
    <p:sldId id="260" r:id="rId7"/>
    <p:sldId id="262" r:id="rId8"/>
    <p:sldId id="267" r:id="rId9"/>
    <p:sldId id="278" r:id="rId10"/>
    <p:sldId id="272" r:id="rId11"/>
    <p:sldId id="268" r:id="rId12"/>
    <p:sldId id="269" r:id="rId13"/>
    <p:sldId id="279" r:id="rId14"/>
    <p:sldId id="265" r:id="rId15"/>
    <p:sldId id="280" r:id="rId16"/>
    <p:sldId id="273" r:id="rId17"/>
    <p:sldId id="259" r:id="rId1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lvac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900"/>
    <a:srgbClr val="000000"/>
    <a:srgbClr val="699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3A769-26AE-4892-A55A-7D3132E07C1A}" type="datetimeFigureOut">
              <a:rPr lang="en-GB" smtClean="0"/>
              <a:pPr/>
              <a:t>16/01/2012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A0F8-6180-4BE5-A4DE-36B29E8AFF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8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A0F8-6180-4BE5-A4DE-36B29E8AFF3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normal_bg_02.bmp                                               000F5E2APowerBook G4                   C32324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163" y="2417763"/>
            <a:ext cx="4592637" cy="1439862"/>
          </a:xfrm>
        </p:spPr>
        <p:txBody>
          <a:bodyPr/>
          <a:lstStyle>
            <a:lvl1pPr>
              <a:defRPr sz="4000">
                <a:solidFill>
                  <a:srgbClr val="C7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5163" y="5029200"/>
            <a:ext cx="3068637" cy="12398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C7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91" name="Picture 19" descr="aston_uni_birm_p117_RGB.bmp                                    000F5E2APowerBook G4                   C323246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260350"/>
            <a:ext cx="2159000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C7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5163" y="2427288"/>
            <a:ext cx="7851775" cy="125888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179" name="Picture 11" descr="aston_uni_birm_p117_RGB.bmp                                    000F5E2APowerBook G4                   C32324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60350"/>
            <a:ext cx="2159000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163" y="2093913"/>
            <a:ext cx="3851275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2093913"/>
            <a:ext cx="3851275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375" y="563563"/>
            <a:ext cx="1963738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163" y="563563"/>
            <a:ext cx="57388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C7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7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C7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7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563563"/>
            <a:ext cx="7854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2093913"/>
            <a:ext cx="78549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cons.iconseeker.com/png/128/user-task-report/task-report-hot.png&amp;imgrefurl=http://www.iconseeker.com/search/task&amp;usg=__UwVYhQ8IrmNJ89QIfS9qyocT3L4=&amp;h=128&amp;w=128&amp;sz=21&amp;hl=en&amp;start=22&amp;zoom=1&amp;tbnid=xZ_jXHZMdXUk-M:&amp;tbnh=91&amp;tbnw=91&amp;ei=UkB7TsD2J6K-0QXrktWjAw&amp;prev=/search?q=task&amp;start=21&amp;um=1&amp;hl=en&amp;sa=N&amp;tbm=isch&amp;um=1&amp;itbs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hyperlink" Target="http://www.dw-world.de/dw/article/0,,3808279,00.html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hlw.de/lernen/kurs/lern-03.ht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thomasgransow.de/Arbeitstechniken/Im_Unterricht_mitschreiben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owl.tu-darmstadt.de/owl/faecherbergreifende/0005_1/0005_06.de.jsp" TargetMode="External"/><Relationship Id="rId5" Type="http://schemas.openxmlformats.org/officeDocument/2006/relationships/hyperlink" Target="http://www.teachsam.de/arb/mitschr/arb_mitschr_2.htm" TargetMode="External"/><Relationship Id="rId4" Type="http://schemas.openxmlformats.org/officeDocument/2006/relationships/hyperlink" Target="http://arbeitsblaetter.stangl-taller.at/LERNTECHNIK/Mitschrift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-world.de/dw/article/0,,3808279,00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528" y="1700808"/>
            <a:ext cx="6336704" cy="576064"/>
          </a:xfrm>
        </p:spPr>
        <p:txBody>
          <a:bodyPr/>
          <a:lstStyle/>
          <a:p>
            <a:r>
              <a:rPr lang="en-US" dirty="0" err="1" smtClean="0"/>
              <a:t>Notizentechnik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636912"/>
            <a:ext cx="5688632" cy="504056"/>
          </a:xfrm>
        </p:spPr>
        <p:txBody>
          <a:bodyPr/>
          <a:lstStyle/>
          <a:p>
            <a:r>
              <a:rPr lang="en-US" sz="2800" dirty="0" err="1" smtClean="0"/>
              <a:t>zuhören</a:t>
            </a:r>
            <a:r>
              <a:rPr lang="en-US" sz="2800" dirty="0" smtClean="0"/>
              <a:t> + </a:t>
            </a:r>
            <a:r>
              <a:rPr lang="en-US" sz="2800" dirty="0" err="1" smtClean="0"/>
              <a:t>verstehen</a:t>
            </a:r>
            <a:r>
              <a:rPr lang="en-US" sz="2800" dirty="0" smtClean="0"/>
              <a:t> + </a:t>
            </a:r>
            <a:r>
              <a:rPr lang="en-US" sz="2800" dirty="0" err="1" smtClean="0"/>
              <a:t>mitschreiben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5" y="6165304"/>
            <a:ext cx="2952327" cy="523220"/>
          </a:xfrm>
          <a:prstGeom prst="rect">
            <a:avLst/>
          </a:prstGeom>
          <a:solidFill>
            <a:srgbClr val="C79900">
              <a:alpha val="83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developed by Elisabeth Wielander,</a:t>
            </a:r>
          </a:p>
          <a:p>
            <a:r>
              <a:rPr lang="de-DE" sz="1400" dirty="0" smtClean="0"/>
              <a:t>Aston University</a:t>
            </a:r>
            <a:endParaRPr lang="en-GB" sz="1400" dirty="0"/>
          </a:p>
        </p:txBody>
      </p:sp>
      <p:pic>
        <p:nvPicPr>
          <p:cNvPr id="5" name="Picture 4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187451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2016223" cy="382364"/>
          </a:xfrm>
        </p:spPr>
        <p:txBody>
          <a:bodyPr/>
          <a:lstStyle/>
          <a:p>
            <a:r>
              <a:rPr lang="ca-ES" sz="2800" dirty="0" smtClean="0"/>
              <a:t>Lösung</a:t>
            </a:r>
            <a:endParaRPr lang="ca-E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4116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395536" y="1340768"/>
            <a:ext cx="3384376" cy="1152128"/>
          </a:xfrm>
          <a:prstGeom prst="wedgeEllipseCallout">
            <a:avLst>
              <a:gd name="adj1" fmla="val -16819"/>
              <a:gd name="adj2" fmla="val -80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Diese Notizen helfen bei der Vorbereitung auf die Prüfung!</a:t>
            </a:r>
            <a:endParaRPr lang="ca-ES" dirty="0"/>
          </a:p>
        </p:txBody>
      </p:sp>
      <p:sp>
        <p:nvSpPr>
          <p:cNvPr id="8" name="Right Arrow Callout 7"/>
          <p:cNvSpPr/>
          <p:nvPr/>
        </p:nvSpPr>
        <p:spPr>
          <a:xfrm>
            <a:off x="395536" y="3501008"/>
            <a:ext cx="3384376" cy="2952328"/>
          </a:xfrm>
          <a:prstGeom prst="rightArrowCallout">
            <a:avLst>
              <a:gd name="adj1" fmla="val 13120"/>
              <a:gd name="adj2" fmla="val 17363"/>
              <a:gd name="adj3" fmla="val 17787"/>
              <a:gd name="adj4" fmla="val 75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a-ES" dirty="0" smtClean="0"/>
              <a:t>Wichtig: Identifizieren Sie alle wichtigen Wörter, die Sie notiert haben, die Sie aber nicht verstehen: im Wörterbuch nachsehen, Synonyme finden.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7944" y="188640"/>
            <a:ext cx="4896544" cy="6463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a-ES" dirty="0" smtClean="0"/>
              <a:t>EINWANDERUNGSLAND DEUTSCHLAND</a:t>
            </a:r>
          </a:p>
          <a:p>
            <a:endParaRPr lang="ca-ES" dirty="0" smtClean="0"/>
          </a:p>
          <a:p>
            <a:r>
              <a:rPr lang="ca-ES" dirty="0" smtClean="0"/>
              <a:t>Nachkriegsdeutschland braucht Hilfe beim WIEDERAUFBAU</a:t>
            </a:r>
          </a:p>
          <a:p>
            <a:r>
              <a:rPr lang="ca-ES" dirty="0" smtClean="0"/>
              <a:t>Woher? aus MITTELMEERRAUM</a:t>
            </a:r>
          </a:p>
          <a:p>
            <a:r>
              <a:rPr lang="ca-ES" dirty="0" smtClean="0"/>
              <a:t>Länder: Portugal, ITALIEN, JUGOSLAWIEN, später TÜRKEI</a:t>
            </a:r>
          </a:p>
          <a:p>
            <a:endParaRPr lang="ca-ES" dirty="0" smtClean="0"/>
          </a:p>
          <a:p>
            <a:r>
              <a:rPr lang="ca-ES" dirty="0" smtClean="0"/>
              <a:t>Name für Einwanderer: GASTARBEITER</a:t>
            </a:r>
          </a:p>
          <a:p>
            <a:r>
              <a:rPr lang="ca-ES" dirty="0" smtClean="0"/>
              <a:t>Warum? Arbeiter nur Gäste AUF ZEIT</a:t>
            </a:r>
          </a:p>
          <a:p>
            <a:r>
              <a:rPr lang="ca-ES" dirty="0" smtClean="0"/>
              <a:t>	aber: viele BLEIBEN</a:t>
            </a:r>
          </a:p>
          <a:p>
            <a:endParaRPr lang="ca-ES" dirty="0" smtClean="0"/>
          </a:p>
          <a:p>
            <a:r>
              <a:rPr lang="ca-ES" dirty="0" smtClean="0"/>
              <a:t>Deutschland weigert sich sie anzuerkennen</a:t>
            </a:r>
          </a:p>
          <a:p>
            <a:r>
              <a:rPr lang="ca-ES" dirty="0" smtClean="0"/>
              <a:t>Weigl (1998): “Deutschland ist kein EINWANDERUNGSLAND”</a:t>
            </a:r>
          </a:p>
          <a:p>
            <a:r>
              <a:rPr lang="ca-ES" dirty="0" smtClean="0"/>
              <a:t>Vorstellung: die Anderen (Fremden) müssen 	sich ANPASSEN</a:t>
            </a:r>
          </a:p>
          <a:p>
            <a:r>
              <a:rPr lang="ca-ES" dirty="0" smtClean="0"/>
              <a:t>	oder VERSCHWINDEN</a:t>
            </a:r>
          </a:p>
          <a:p>
            <a:endParaRPr lang="ca-ES" dirty="0" smtClean="0"/>
          </a:p>
          <a:p>
            <a:r>
              <a:rPr lang="ca-ES" dirty="0" smtClean="0"/>
              <a:t>Folge: Gastarbeiter = Menschen 2. KLASSE</a:t>
            </a:r>
          </a:p>
          <a:p>
            <a:pPr>
              <a:buFontTx/>
              <a:buChar char="-"/>
            </a:pPr>
            <a:r>
              <a:rPr lang="ca-ES" dirty="0" smtClean="0"/>
              <a:t> schlechte / schwere ARBEIT</a:t>
            </a:r>
          </a:p>
          <a:p>
            <a:pPr>
              <a:buFontTx/>
              <a:buChar char="-"/>
            </a:pPr>
            <a:r>
              <a:rPr lang="ca-ES" dirty="0" smtClean="0"/>
              <a:t> schlechte WOHNUNGEN</a:t>
            </a:r>
          </a:p>
          <a:p>
            <a:r>
              <a:rPr lang="ca-ES" dirty="0" smtClean="0"/>
              <a:t>- keine HILFE bei der Integration</a:t>
            </a:r>
          </a:p>
        </p:txBody>
      </p:sp>
      <p:pic>
        <p:nvPicPr>
          <p:cNvPr id="10" name="Picture 9" descr="routes_into_language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38646"/>
            <a:ext cx="7560840" cy="886098"/>
          </a:xfrm>
        </p:spPr>
        <p:txBody>
          <a:bodyPr/>
          <a:lstStyle/>
          <a:p>
            <a:r>
              <a:rPr lang="en-US" dirty="0" smtClean="0"/>
              <a:t>TEIL 2: </a:t>
            </a:r>
            <a:br>
              <a:rPr lang="en-US" dirty="0" smtClean="0"/>
            </a:br>
            <a:r>
              <a:rPr lang="ca-ES" sz="2600" dirty="0" smtClean="0">
                <a:sym typeface="Wingdings"/>
              </a:rPr>
              <a:t>Sehen Sie sich das Video von Minute 3:10-4:58 an.</a:t>
            </a:r>
            <a:r>
              <a:rPr lang="ca-ES" dirty="0" smtClean="0">
                <a:sym typeface="Wingdings"/>
              </a:rPr>
              <a:t/>
            </a:r>
            <a:br>
              <a:rPr lang="ca-ES" dirty="0" smtClean="0">
                <a:sym typeface="Wingdings"/>
              </a:rPr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67365" cy="517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t2.gstatic.com/images?q=tbn:ANd9GcTrkkveL0TvISEqDFbDMGGgW7bzJGN6WAYDXNJ9uvjLrtM18VM2lCa9P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66775" cy="8667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6654552"/>
            <a:ext cx="4644008" cy="2308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</a:rPr>
              <a:t>überarbeitet</a:t>
            </a:r>
            <a:r>
              <a:rPr lang="en-GB" sz="900" dirty="0" smtClean="0">
                <a:solidFill>
                  <a:schemeClr val="bg1"/>
                </a:solidFill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</a:rPr>
              <a:t>aus</a:t>
            </a:r>
            <a:r>
              <a:rPr lang="en-GB" sz="900" dirty="0" smtClean="0">
                <a:solidFill>
                  <a:schemeClr val="bg1"/>
                </a:solidFill>
              </a:rPr>
              <a:t>: Deutsche </a:t>
            </a:r>
            <a:r>
              <a:rPr lang="en-GB" sz="900" dirty="0" err="1" smtClean="0">
                <a:solidFill>
                  <a:schemeClr val="bg1"/>
                </a:solidFill>
              </a:rPr>
              <a:t>Welle</a:t>
            </a:r>
            <a:r>
              <a:rPr lang="en-GB" sz="900" dirty="0" smtClean="0">
                <a:solidFill>
                  <a:schemeClr val="bg1"/>
                </a:solidFill>
              </a:rPr>
              <a:t>, </a:t>
            </a:r>
            <a:r>
              <a:rPr lang="en-GB" sz="900" dirty="0" smtClean="0">
                <a:solidFill>
                  <a:schemeClr val="bg1"/>
                </a:solidFill>
                <a:hlinkClick r:id="rId5"/>
              </a:rPr>
              <a:t>http://www.dw-world.de/dw/article/0,,3808279,00.html</a:t>
            </a:r>
            <a:r>
              <a:rPr lang="en-GB" sz="900" dirty="0" smtClean="0">
                <a:solidFill>
                  <a:schemeClr val="bg1"/>
                </a:solidFill>
              </a:rPr>
              <a:t> 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615608" y="2204864"/>
            <a:ext cx="3528392" cy="1368152"/>
          </a:xfrm>
          <a:prstGeom prst="wedgeEllipseCallout">
            <a:avLst>
              <a:gd name="adj1" fmla="val -86603"/>
              <a:gd name="adj2" fmla="val 129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Sehen Sie sich den Film jetzt fertig an (ab Minute 3:10) und machen Sie Notizen. </a:t>
            </a:r>
            <a:endParaRPr lang="ca-ES" dirty="0"/>
          </a:p>
        </p:txBody>
      </p:sp>
      <p:pic>
        <p:nvPicPr>
          <p:cNvPr id="8" name="Picture 7" descr="routes_into_languages_cmy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63563"/>
            <a:ext cx="6756425" cy="511175"/>
          </a:xfrm>
        </p:spPr>
        <p:txBody>
          <a:bodyPr/>
          <a:lstStyle/>
          <a:p>
            <a:r>
              <a:rPr lang="ca-ES" dirty="0" smtClean="0"/>
              <a:t>Notizen zusammenfassen</a:t>
            </a:r>
            <a:endParaRPr lang="ca-E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504056"/>
          </a:xfrm>
        </p:spPr>
        <p:txBody>
          <a:bodyPr/>
          <a:lstStyle/>
          <a:p>
            <a:pPr lvl="0">
              <a:buNone/>
            </a:pPr>
            <a:r>
              <a:rPr lang="ca-ES" sz="2200" b="1" dirty="0" smtClean="0"/>
              <a:t>Übung 3</a:t>
            </a:r>
            <a:r>
              <a:rPr lang="ca-ES" sz="2200" dirty="0" smtClean="0"/>
              <a:t>: Fügen Sie Ihre Notizen / Stichwörter in die Mind Map ein.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4116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83568" y="2204864"/>
            <a:ext cx="7815776" cy="4176389"/>
            <a:chOff x="536" y="8914"/>
            <a:chExt cx="11066" cy="6851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556" y="8914"/>
              <a:ext cx="5207" cy="3805"/>
              <a:chOff x="1556" y="8914"/>
              <a:chExt cx="5207" cy="3805"/>
            </a:xfrm>
          </p:grpSpPr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1607" y="11420"/>
                <a:ext cx="5098" cy="1299"/>
              </a:xfrm>
              <a:prstGeom prst="ellipse">
                <a:avLst/>
              </a:prstGeom>
              <a:solidFill>
                <a:srgbClr val="FFC000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b="1" dirty="0" smtClean="0">
                    <a:latin typeface="+mj-lt"/>
                  </a:rPr>
                  <a:t>Einwanderer leben in Parallelwelt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1981" y="10398"/>
                <a:ext cx="1852" cy="636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Warum?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556" y="9150"/>
                <a:ext cx="2548" cy="709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308" y="8914"/>
                <a:ext cx="2455" cy="945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8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3697" y="10922"/>
                <a:ext cx="1129" cy="523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11"/>
              <p:cNvCxnSpPr>
                <a:cxnSpLocks noChangeShapeType="1"/>
                <a:endCxn id="25" idx="2"/>
              </p:cNvCxnSpPr>
              <p:nvPr/>
            </p:nvCxnSpPr>
            <p:spPr bwMode="auto">
              <a:xfrm flipV="1">
                <a:off x="2805" y="9859"/>
                <a:ext cx="25" cy="5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536" y="11276"/>
              <a:ext cx="11066" cy="4489"/>
              <a:chOff x="536" y="11276"/>
              <a:chExt cx="11066" cy="4489"/>
            </a:xfrm>
          </p:grpSpPr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1148" y="13073"/>
                <a:ext cx="4137" cy="1038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sz="1100" b="1" dirty="0" smtClean="0">
                    <a:latin typeface="+mj-lt"/>
                  </a:rPr>
                  <a:t>l</a:t>
                </a:r>
                <a:r>
                  <a:rPr kumimoji="0" lang="ca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aut Buschkowski: Welche Werte sind dort</a:t>
                </a:r>
                <a:r>
                  <a:rPr kumimoji="0" lang="ca-ES" sz="11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wichtig?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469" y="11276"/>
                <a:ext cx="4133" cy="1038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15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900" y="12694"/>
                <a:ext cx="918" cy="35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6" name="Text Box 20"/>
              <p:cNvSpPr txBox="1">
                <a:spLocks noChangeArrowheads="1"/>
              </p:cNvSpPr>
              <p:nvPr/>
            </p:nvSpPr>
            <p:spPr bwMode="auto">
              <a:xfrm>
                <a:off x="536" y="14424"/>
                <a:ext cx="2447" cy="1341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3214" y="14542"/>
                <a:ext cx="2132" cy="987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18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2167" y="14111"/>
                <a:ext cx="408" cy="35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9" name="AutoShape 23"/>
              <p:cNvCxnSpPr>
                <a:cxnSpLocks noChangeShapeType="1"/>
                <a:stCxn id="12" idx="4"/>
              </p:cNvCxnSpPr>
              <p:nvPr/>
            </p:nvCxnSpPr>
            <p:spPr bwMode="auto">
              <a:xfrm>
                <a:off x="3217" y="14111"/>
                <a:ext cx="582" cy="473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0" name="AutoShape 24"/>
              <p:cNvCxnSpPr>
                <a:cxnSpLocks noChangeShapeType="1"/>
                <a:stCxn id="52" idx="4"/>
              </p:cNvCxnSpPr>
              <p:nvPr/>
            </p:nvCxnSpPr>
            <p:spPr bwMode="auto">
              <a:xfrm>
                <a:off x="6967" y="13802"/>
                <a:ext cx="94" cy="781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1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8896" y="12340"/>
                <a:ext cx="0" cy="224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33" name="TextBox 32"/>
          <p:cNvSpPr txBox="1"/>
          <p:nvPr/>
        </p:nvSpPr>
        <p:spPr>
          <a:xfrm>
            <a:off x="107504" y="3789040"/>
            <a:ext cx="1259632" cy="369332"/>
          </a:xfrm>
          <a:prstGeom prst="rect">
            <a:avLst/>
          </a:prstGeom>
          <a:solidFill>
            <a:srgbClr val="C79900"/>
          </a:solidFill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3" action="ppaction://hlinksldjump"/>
              </a:rPr>
              <a:t>Lösung</a:t>
            </a:r>
            <a:endParaRPr lang="ca-ES" dirty="0"/>
          </a:p>
        </p:txBody>
      </p:sp>
      <p:cxnSp>
        <p:nvCxnSpPr>
          <p:cNvPr id="48" name="AutoShape 11"/>
          <p:cNvCxnSpPr>
            <a:cxnSpLocks noChangeShapeType="1"/>
            <a:stCxn id="23" idx="7"/>
          </p:cNvCxnSpPr>
          <p:nvPr/>
        </p:nvCxnSpPr>
        <p:spPr bwMode="auto">
          <a:xfrm flipV="1">
            <a:off x="2820638" y="2780928"/>
            <a:ext cx="527226" cy="38536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4572000" y="4797152"/>
            <a:ext cx="1308044" cy="387707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Folge?</a:t>
            </a:r>
            <a:endParaRPr kumimoji="0" lang="ca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3" name="AutoShape 10"/>
          <p:cNvCxnSpPr>
            <a:cxnSpLocks noChangeShapeType="1"/>
          </p:cNvCxnSpPr>
          <p:nvPr/>
        </p:nvCxnSpPr>
        <p:spPr bwMode="auto">
          <a:xfrm>
            <a:off x="4355976" y="4437112"/>
            <a:ext cx="576064" cy="36004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572000" y="5661248"/>
            <a:ext cx="2232248" cy="576064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a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6" name="Rounded Rectangular Callout 85"/>
          <p:cNvSpPr/>
          <p:nvPr/>
        </p:nvSpPr>
        <p:spPr>
          <a:xfrm>
            <a:off x="6263680" y="5877272"/>
            <a:ext cx="2880320" cy="360040"/>
          </a:xfrm>
          <a:prstGeom prst="wedgeRoundRectCallout">
            <a:avLst>
              <a:gd name="adj1" fmla="val -61035"/>
              <a:gd name="adj2" fmla="val -45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Übung 3: Arbeitsblatt S. 2</a:t>
            </a:r>
            <a:endParaRPr lang="en-GB" sz="1600" dirty="0"/>
          </a:p>
        </p:txBody>
      </p:sp>
      <p:pic>
        <p:nvPicPr>
          <p:cNvPr id="30" name="Picture 29" descr="routes_into_languages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52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63563"/>
            <a:ext cx="6756425" cy="511175"/>
          </a:xfrm>
        </p:spPr>
        <p:txBody>
          <a:bodyPr/>
          <a:lstStyle/>
          <a:p>
            <a:r>
              <a:rPr lang="ca-ES" dirty="0" smtClean="0"/>
              <a:t>Notizen zusammenfassen</a:t>
            </a:r>
            <a:endParaRPr lang="ca-E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2376264" cy="504056"/>
          </a:xfrm>
        </p:spPr>
        <p:txBody>
          <a:bodyPr/>
          <a:lstStyle/>
          <a:p>
            <a:pPr lvl="0">
              <a:buNone/>
            </a:pPr>
            <a:r>
              <a:rPr lang="ca-ES" sz="2200" b="1" dirty="0" smtClean="0"/>
              <a:t>Übung 3</a:t>
            </a:r>
            <a:r>
              <a:rPr lang="ca-ES" sz="2200" dirty="0" smtClean="0"/>
              <a:t>: Lösung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4116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3568" y="2420888"/>
            <a:ext cx="7815776" cy="4176389"/>
            <a:chOff x="536" y="8914"/>
            <a:chExt cx="11066" cy="6851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556" y="8914"/>
              <a:ext cx="5207" cy="3805"/>
              <a:chOff x="1556" y="8914"/>
              <a:chExt cx="5207" cy="3805"/>
            </a:xfrm>
          </p:grpSpPr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1607" y="11420"/>
                <a:ext cx="5098" cy="1299"/>
              </a:xfrm>
              <a:prstGeom prst="ellipse">
                <a:avLst/>
              </a:prstGeom>
              <a:solidFill>
                <a:srgbClr val="FFC000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b="1" dirty="0" smtClean="0">
                    <a:latin typeface="+mj-lt"/>
                  </a:rPr>
                  <a:t>Einwanderer leben in Parallelwelt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1981" y="10398"/>
                <a:ext cx="1852" cy="636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Warum?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556" y="9150"/>
                <a:ext cx="2548" cy="709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sz="1600" b="1" dirty="0" smtClean="0">
                    <a:latin typeface="+mj-lt"/>
                  </a:rPr>
                  <a:t>leben unter sich</a:t>
                </a:r>
                <a:endParaRPr kumimoji="0" 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308" y="8914"/>
                <a:ext cx="2455" cy="945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sz="1600" b="1" dirty="0" smtClean="0">
                    <a:latin typeface="+mj-lt"/>
                  </a:rPr>
                  <a:t>Traditionen der alten Heimat</a:t>
                </a:r>
                <a:endParaRPr kumimoji="0" 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8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3697" y="10922"/>
                <a:ext cx="1129" cy="523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11"/>
              <p:cNvCxnSpPr>
                <a:cxnSpLocks noChangeShapeType="1"/>
                <a:endCxn id="25" idx="2"/>
              </p:cNvCxnSpPr>
              <p:nvPr/>
            </p:nvCxnSpPr>
            <p:spPr bwMode="auto">
              <a:xfrm flipV="1">
                <a:off x="2805" y="9859"/>
                <a:ext cx="25" cy="53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36" y="11276"/>
              <a:ext cx="11066" cy="4489"/>
              <a:chOff x="536" y="11276"/>
              <a:chExt cx="11066" cy="4489"/>
            </a:xfrm>
          </p:grpSpPr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1148" y="13073"/>
                <a:ext cx="4137" cy="1038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sz="1100" b="1" dirty="0" smtClean="0">
                    <a:latin typeface="+mj-lt"/>
                  </a:rPr>
                  <a:t>l</a:t>
                </a:r>
                <a:r>
                  <a:rPr kumimoji="0" lang="ca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aut Buschkowski: Was ist dort</a:t>
                </a:r>
                <a:r>
                  <a:rPr kumimoji="0" lang="ca-ES" sz="11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wichtig?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469" y="11276"/>
                <a:ext cx="4133" cy="1038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ca-ES" sz="1600" b="1" dirty="0" smtClean="0">
                    <a:latin typeface="+mj-lt"/>
                  </a:rPr>
                  <a:t>P</a:t>
                </a:r>
                <a:r>
                  <a:rPr kumimoji="0" lang="ca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robleme in der Schule und auf dem Arbeitsmarkt</a:t>
                </a:r>
              </a:p>
            </p:txBody>
          </p:sp>
          <p:cxnSp>
            <p:nvCxnSpPr>
              <p:cNvPr id="15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900" y="12694"/>
                <a:ext cx="918" cy="35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6" name="Text Box 20"/>
              <p:cNvSpPr txBox="1">
                <a:spLocks noChangeArrowheads="1"/>
              </p:cNvSpPr>
              <p:nvPr/>
            </p:nvSpPr>
            <p:spPr bwMode="auto">
              <a:xfrm>
                <a:off x="536" y="14424"/>
                <a:ext cx="2447" cy="1341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ca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gute Hausfrau</a:t>
                </a:r>
                <a:r>
                  <a:rPr lang="ca-ES" sz="1600" b="1" dirty="0" smtClean="0">
                    <a:latin typeface="+mj-lt"/>
                  </a:rPr>
                  <a:t>, Schule nicht so wichtig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3214" y="14542"/>
                <a:ext cx="2132" cy="987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Ehe mit 12-14 Jahren</a:t>
                </a:r>
              </a:p>
            </p:txBody>
          </p:sp>
          <p:cxnSp>
            <p:nvCxnSpPr>
              <p:cNvPr id="18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2167" y="14111"/>
                <a:ext cx="408" cy="35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9" name="AutoShape 23"/>
              <p:cNvCxnSpPr>
                <a:cxnSpLocks noChangeShapeType="1"/>
                <a:stCxn id="12" idx="4"/>
              </p:cNvCxnSpPr>
              <p:nvPr/>
            </p:nvCxnSpPr>
            <p:spPr bwMode="auto">
              <a:xfrm>
                <a:off x="3217" y="14111"/>
                <a:ext cx="582" cy="473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0" name="AutoShape 24"/>
              <p:cNvCxnSpPr>
                <a:cxnSpLocks noChangeShapeType="1"/>
                <a:stCxn id="52" idx="4"/>
              </p:cNvCxnSpPr>
              <p:nvPr/>
            </p:nvCxnSpPr>
            <p:spPr bwMode="auto">
              <a:xfrm>
                <a:off x="6967" y="13802"/>
                <a:ext cx="94" cy="782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1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8896" y="12340"/>
                <a:ext cx="0" cy="224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cxnSp>
        <p:nvCxnSpPr>
          <p:cNvPr id="48" name="AutoShape 11"/>
          <p:cNvCxnSpPr>
            <a:cxnSpLocks noChangeShapeType="1"/>
            <a:stCxn id="23" idx="7"/>
          </p:cNvCxnSpPr>
          <p:nvPr/>
        </p:nvCxnSpPr>
        <p:spPr bwMode="auto">
          <a:xfrm flipV="1">
            <a:off x="2820638" y="2996952"/>
            <a:ext cx="527226" cy="385365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4572000" y="5013176"/>
            <a:ext cx="1308044" cy="387707"/>
          </a:xfrm>
          <a:prstGeom prst="ellipse">
            <a:avLst/>
          </a:prstGeom>
          <a:solidFill>
            <a:srgbClr val="FFFFFF"/>
          </a:solidFill>
          <a:ln w="3175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Folge?</a:t>
            </a:r>
            <a:endParaRPr kumimoji="0" lang="ca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3" name="AutoShape 10"/>
          <p:cNvCxnSpPr>
            <a:cxnSpLocks noChangeShapeType="1"/>
          </p:cNvCxnSpPr>
          <p:nvPr/>
        </p:nvCxnSpPr>
        <p:spPr bwMode="auto">
          <a:xfrm>
            <a:off x="4355976" y="4653136"/>
            <a:ext cx="576064" cy="36004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4572000" y="5877272"/>
            <a:ext cx="2232248" cy="576064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a-ES" sz="1600" b="1" dirty="0" smtClean="0">
                <a:latin typeface="+mj-lt"/>
              </a:rPr>
              <a:t>fehlende Deutschkenntisse</a:t>
            </a:r>
            <a:endParaRPr kumimoji="0" lang="ca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5327576" y="1124744"/>
            <a:ext cx="3816424" cy="1080120"/>
          </a:xfrm>
          <a:prstGeom prst="wedgeEllipseCallout">
            <a:avLst>
              <a:gd name="adj1" fmla="val -32209"/>
              <a:gd name="adj2" fmla="val 70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200" dirty="0" smtClean="0"/>
              <a:t>Diese Notizen zum Lernen verwenden!</a:t>
            </a:r>
            <a:endParaRPr lang="ca-ES" sz="2200" dirty="0"/>
          </a:p>
        </p:txBody>
      </p:sp>
      <p:pic>
        <p:nvPicPr>
          <p:cNvPr id="31" name="Picture 30" descr="routes_into_language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Zusammenfassung: </a:t>
            </a:r>
            <a:br>
              <a:rPr lang="ca-ES" dirty="0" smtClean="0"/>
            </a:br>
            <a:endParaRPr lang="ca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844824"/>
            <a:ext cx="7854950" cy="4392488"/>
          </a:xfrm>
        </p:spPr>
        <p:txBody>
          <a:bodyPr/>
          <a:lstStyle/>
          <a:p>
            <a:r>
              <a:rPr lang="ca-ES" u="sng" dirty="0" smtClean="0"/>
              <a:t>Vor</a:t>
            </a:r>
            <a:r>
              <a:rPr lang="ca-ES" dirty="0" smtClean="0"/>
              <a:t> dem Notizenmachen über das Thema des Seminars / der Konferenz </a:t>
            </a:r>
            <a:r>
              <a:rPr lang="ca-ES" u="sng" dirty="0" smtClean="0"/>
              <a:t>nachlesen und sich informieren</a:t>
            </a:r>
            <a:r>
              <a:rPr lang="ca-ES" dirty="0" smtClean="0"/>
              <a:t>.</a:t>
            </a:r>
          </a:p>
          <a:p>
            <a:endParaRPr lang="ca-ES" dirty="0" smtClean="0"/>
          </a:p>
          <a:p>
            <a:r>
              <a:rPr lang="ca-ES" dirty="0" smtClean="0"/>
              <a:t>Während des Seminars gut </a:t>
            </a:r>
            <a:r>
              <a:rPr lang="ca-ES" u="sng" dirty="0" smtClean="0"/>
              <a:t>zuhören</a:t>
            </a:r>
            <a:r>
              <a:rPr lang="ca-ES" dirty="0" smtClean="0"/>
              <a:t>, auf </a:t>
            </a:r>
            <a:r>
              <a:rPr lang="ca-ES" u="sng" dirty="0" smtClean="0"/>
              <a:t>Schlüsselwörter</a:t>
            </a:r>
            <a:r>
              <a:rPr lang="ca-ES" dirty="0" smtClean="0"/>
              <a:t> achten, die Konzepte / Hauptideen </a:t>
            </a:r>
            <a:r>
              <a:rPr lang="ca-ES" u="sng" dirty="0" smtClean="0"/>
              <a:t>verstehen</a:t>
            </a:r>
            <a:r>
              <a:rPr lang="ca-ES" dirty="0" smtClean="0"/>
              <a:t> und erst Notizen machen, wenn alles klar verstanden wurde.</a:t>
            </a:r>
          </a:p>
          <a:p>
            <a:endParaRPr lang="ca-ES" dirty="0" smtClean="0"/>
          </a:p>
          <a:p>
            <a:r>
              <a:rPr lang="ca-ES" dirty="0" smtClean="0"/>
              <a:t>Nach dem Seminar die Mitschrift </a:t>
            </a:r>
            <a:r>
              <a:rPr lang="ca-ES" u="sng" dirty="0" smtClean="0"/>
              <a:t>korrigieren und vervollständigen</a:t>
            </a:r>
            <a:r>
              <a:rPr lang="ca-ES" dirty="0" smtClean="0"/>
              <a:t>, damit sie zum Vorbereiten / Wiederholen verwendbar sind.</a:t>
            </a:r>
          </a:p>
          <a:p>
            <a:endParaRPr lang="ca-ES" dirty="0" smtClean="0"/>
          </a:p>
          <a:p>
            <a:r>
              <a:rPr lang="ca-ES" dirty="0" smtClean="0"/>
              <a:t>Wenn Sie ein wichtiges Wort nicht verstehen, fragen Sie den Lektor / die Lektorin, </a:t>
            </a:r>
            <a:r>
              <a:rPr lang="ca-ES" u="sng" dirty="0" smtClean="0"/>
              <a:t>wie man es schreibt</a:t>
            </a:r>
            <a:r>
              <a:rPr lang="ca-ES" dirty="0" smtClean="0"/>
              <a:t>, damit Sie es später im Wörterbuch nachschlagen und lernen können.</a:t>
            </a:r>
            <a:endParaRPr lang="ca-ES" dirty="0"/>
          </a:p>
        </p:txBody>
      </p:sp>
      <p:pic>
        <p:nvPicPr>
          <p:cNvPr id="6" name="Picture 5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Nützliche Weblinks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345409"/>
          </a:xfrm>
        </p:spPr>
        <p:txBody>
          <a:bodyPr/>
          <a:lstStyle/>
          <a:p>
            <a:pPr>
              <a:defRPr/>
            </a:pPr>
            <a:r>
              <a:rPr lang="de-DE" sz="1400" dirty="0" smtClean="0"/>
              <a:t>Gransow, T. (2001). Bildung und Unterricht. Arbeitstechniken: Im Unterricht mitschreiben. </a:t>
            </a:r>
          </a:p>
          <a:p>
            <a:pPr>
              <a:buNone/>
              <a:defRPr/>
            </a:pPr>
            <a:r>
              <a:rPr lang="de-DE" sz="1400" dirty="0" smtClean="0"/>
              <a:t>	Verfügbar unter: </a:t>
            </a:r>
            <a:r>
              <a:rPr lang="de-DE" sz="1400" dirty="0" smtClean="0">
                <a:hlinkClick r:id="rId2"/>
              </a:rPr>
              <a:t>http://www.thomasgransow.de/Arbeitstechniken/Im_Unterricht_mitschreiben.htm</a:t>
            </a:r>
            <a:r>
              <a:rPr lang="de-DE" sz="1400" dirty="0" smtClean="0"/>
              <a:t> [Zugriff: 23. Sept. 2011]</a:t>
            </a:r>
          </a:p>
          <a:p>
            <a:pPr>
              <a:defRPr/>
            </a:pPr>
            <a:endParaRPr lang="de-DE" sz="1400" dirty="0" smtClean="0"/>
          </a:p>
          <a:p>
            <a:pPr>
              <a:defRPr/>
            </a:pPr>
            <a:r>
              <a:rPr lang="de-DE" sz="1400" dirty="0" smtClean="0"/>
              <a:t>Pohl, W. (o.a.). Mitschrift und Mitarbeit. </a:t>
            </a:r>
          </a:p>
          <a:p>
            <a:pPr>
              <a:buNone/>
              <a:defRPr/>
            </a:pPr>
            <a:r>
              <a:rPr lang="de-DE" sz="1400" dirty="0" smtClean="0"/>
              <a:t>	Verfügbar unter: </a:t>
            </a:r>
            <a:r>
              <a:rPr lang="de-DE" sz="1400" dirty="0" smtClean="0">
                <a:hlinkClick r:id="rId3"/>
              </a:rPr>
              <a:t>http://www.pohlw.de/lernen/kurs/lern-03.htm</a:t>
            </a:r>
            <a:r>
              <a:rPr lang="de-DE" sz="1400" dirty="0" smtClean="0"/>
              <a:t> [Zugriff: 23. Sept. 2011]</a:t>
            </a:r>
          </a:p>
          <a:p>
            <a:pPr>
              <a:defRPr/>
            </a:pPr>
            <a:endParaRPr lang="de-DE" sz="1400" dirty="0" smtClean="0"/>
          </a:p>
          <a:p>
            <a:pPr>
              <a:defRPr/>
            </a:pPr>
            <a:r>
              <a:rPr lang="de-DE" sz="1400" dirty="0" smtClean="0"/>
              <a:t>Stang, W. (2011). Arbeitsblätter. Mitschrift und Notizen in Vorlesungen, Seminaren und Übungen.</a:t>
            </a:r>
          </a:p>
          <a:p>
            <a:pPr>
              <a:buNone/>
              <a:defRPr/>
            </a:pPr>
            <a:r>
              <a:rPr lang="de-DE" sz="1400" dirty="0" smtClean="0"/>
              <a:t>	Verfügbar unter: </a:t>
            </a:r>
            <a:r>
              <a:rPr lang="de-DE" sz="1400" dirty="0" smtClean="0">
                <a:hlinkClick r:id="rId4"/>
              </a:rPr>
              <a:t>http://arbeitsblaetter.stangl-taller.at/LERNTECHNIK/Mitschrift.shtml</a:t>
            </a:r>
            <a:r>
              <a:rPr lang="de-DE" sz="1400" dirty="0" smtClean="0"/>
              <a:t> [Zugriff:23. Sept. 2011]</a:t>
            </a:r>
          </a:p>
          <a:p>
            <a:pPr>
              <a:defRPr/>
            </a:pPr>
            <a:endParaRPr lang="de-DE" sz="1400" dirty="0" smtClean="0"/>
          </a:p>
          <a:p>
            <a:pPr>
              <a:defRPr/>
            </a:pPr>
            <a:r>
              <a:rPr lang="de-DE" sz="1400" dirty="0" smtClean="0"/>
              <a:t> teachsam.de – Lehren und Lernen Online: 10 Tipps zur Erstellung einer Mitschrift. </a:t>
            </a:r>
          </a:p>
          <a:p>
            <a:pPr>
              <a:buNone/>
              <a:defRPr/>
            </a:pPr>
            <a:r>
              <a:rPr lang="de-DE" sz="1400" dirty="0" smtClean="0"/>
              <a:t>	Verfügbar unter: </a:t>
            </a:r>
            <a:r>
              <a:rPr lang="de-DE" sz="1400" dirty="0" smtClean="0">
                <a:hlinkClick r:id="rId5"/>
              </a:rPr>
              <a:t>http://www.teachsam.de/arb/mitschr/arb_mitschr_2.htm</a:t>
            </a:r>
            <a:r>
              <a:rPr lang="de-DE" sz="1400" dirty="0" smtClean="0"/>
              <a:t> [Zugriff: 23. Sept. 2011]</a:t>
            </a:r>
          </a:p>
          <a:p>
            <a:pPr>
              <a:defRPr/>
            </a:pPr>
            <a:endParaRPr lang="de-DE" sz="1400" dirty="0" smtClean="0"/>
          </a:p>
          <a:p>
            <a:pPr>
              <a:defRPr/>
            </a:pPr>
            <a:r>
              <a:rPr lang="de-DE" sz="1400" dirty="0" smtClean="0"/>
              <a:t>TU Darmstadt, Online Writing Lab: Mitschreiben in der Vorlesung. Beispiele und Übungen. </a:t>
            </a:r>
          </a:p>
          <a:p>
            <a:pPr>
              <a:buNone/>
              <a:defRPr/>
            </a:pPr>
            <a:r>
              <a:rPr lang="de-DE" sz="1400" dirty="0" smtClean="0"/>
              <a:t>	Verfügbar unter: </a:t>
            </a:r>
            <a:r>
              <a:rPr lang="de-DE" sz="1400" dirty="0" smtClean="0">
                <a:hlinkClick r:id="rId6"/>
              </a:rPr>
              <a:t>http://www.owl.tu-darmstadt.de/owl/faecherbergreifende/0005_1/0005_06.de.jsp#content_02</a:t>
            </a:r>
            <a:r>
              <a:rPr lang="de-DE" sz="1400" dirty="0" smtClean="0"/>
              <a:t> [Zugriff: 23. Sept. 2011]</a:t>
            </a:r>
          </a:p>
          <a:p>
            <a:pPr lvl="1">
              <a:defRPr/>
            </a:pPr>
            <a:r>
              <a:rPr lang="de-DE" sz="1200" dirty="0" smtClean="0"/>
              <a:t>Mitschriften mit Kommentaren und Übungen (mit Links zu Videos von tatsächlichen Vorlesungen)</a:t>
            </a:r>
          </a:p>
          <a:p>
            <a:pPr>
              <a:buNone/>
              <a:defRPr/>
            </a:pPr>
            <a:endParaRPr lang="de-DE" sz="1400" dirty="0" smtClean="0"/>
          </a:p>
        </p:txBody>
      </p:sp>
      <p:pic>
        <p:nvPicPr>
          <p:cNvPr id="4" name="Picture 3" descr="routes_into_languages_cmy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044457" cy="511175"/>
          </a:xfrm>
        </p:spPr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280920" cy="2232248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ca-ES" sz="2400" dirty="0" smtClean="0"/>
              <a:t>	Das Thema im Seminar ist “</a:t>
            </a:r>
            <a:r>
              <a:rPr lang="ca-ES" sz="2400" b="1" dirty="0" smtClean="0"/>
              <a:t>Migration in Deutschland</a:t>
            </a:r>
            <a:r>
              <a:rPr lang="ca-ES" sz="2400" dirty="0" smtClean="0"/>
              <a:t>”.  </a:t>
            </a:r>
          </a:p>
          <a:p>
            <a:pPr>
              <a:spcAft>
                <a:spcPts val="1200"/>
              </a:spcAft>
              <a:buNone/>
            </a:pPr>
            <a:r>
              <a:rPr lang="ca-ES" sz="2400" dirty="0" smtClean="0"/>
              <a:t>	Der Lektor zeigt eine </a:t>
            </a:r>
            <a:r>
              <a:rPr lang="ca-ES" sz="2400" b="1" dirty="0" smtClean="0"/>
              <a:t>kurze Dokumentation </a:t>
            </a:r>
            <a:r>
              <a:rPr lang="ca-ES" sz="2400" dirty="0" smtClean="0"/>
              <a:t>(Titel: </a:t>
            </a:r>
            <a:r>
              <a:rPr lang="ca-ES" sz="2400" i="1" dirty="0" smtClean="0"/>
              <a:t>Einwanderungsland Deutschland</a:t>
            </a:r>
            <a:r>
              <a:rPr lang="ca-ES" sz="2400" dirty="0" smtClean="0"/>
              <a:t>). Sie sollen sich Notizen machen, um sich damit später auf die Prüfung vorzubereiten.</a:t>
            </a:r>
          </a:p>
        </p:txBody>
      </p:sp>
      <p:pic>
        <p:nvPicPr>
          <p:cNvPr id="6" name="Picture 5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104456" cy="432048"/>
          </a:xfrm>
        </p:spPr>
        <p:txBody>
          <a:bodyPr/>
          <a:lstStyle/>
          <a:p>
            <a:r>
              <a:rPr lang="ca-ES" dirty="0" smtClean="0">
                <a:sym typeface="Wingdings"/>
              </a:rPr>
              <a:t>Vorbereitung: Übung 1 			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273401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Welches Wort passt in welche Lücke?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 </a:t>
            </a:r>
            <a:r>
              <a:rPr lang="de-DE" dirty="0"/>
              <a:t>http://www.dw-world.de/dw/article/0,,</a:t>
            </a:r>
            <a:r>
              <a:rPr lang="de-DE" dirty="0" smtClean="0"/>
              <a:t>3808279,00.html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endParaRPr lang="de-DE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6263680" y="188640"/>
            <a:ext cx="2880320" cy="360040"/>
          </a:xfrm>
          <a:prstGeom prst="wedgeRoundRectCallout">
            <a:avLst>
              <a:gd name="adj1" fmla="val -85827"/>
              <a:gd name="adj2" fmla="val 615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Übung 1: Arbeitsblatt S. 1</a:t>
            </a:r>
            <a:endParaRPr lang="en-GB" sz="1600" dirty="0"/>
          </a:p>
        </p:txBody>
      </p:sp>
      <p:pic>
        <p:nvPicPr>
          <p:cNvPr id="8" name="Picture 7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6828433" cy="511175"/>
          </a:xfrm>
        </p:spPr>
        <p:txBody>
          <a:bodyPr/>
          <a:lstStyle/>
          <a:p>
            <a:r>
              <a:rPr lang="en-US" dirty="0" err="1" smtClean="0"/>
              <a:t>Vorbereitung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476505" cy="3312368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Dieser Kurzfilm handelt vom Thema Migration in Deutschland.</a:t>
            </a:r>
          </a:p>
          <a:p>
            <a:pPr marL="0" indent="0">
              <a:buNone/>
            </a:pPr>
            <a:endParaRPr lang="ca-ES" dirty="0" smtClean="0"/>
          </a:p>
          <a:p>
            <a:pPr marL="0" lvl="0" indent="0"/>
            <a:r>
              <a:rPr lang="ca-ES" dirty="0" smtClean="0"/>
              <a:t>Überlegen Sie sich Wörter und Phrasen, die zu diesem Thema passen und die im Kurzfilm vorkommen könnten (Gründe für Migration, Situation im Gastland, Probleme, etc.)</a:t>
            </a:r>
          </a:p>
          <a:p>
            <a:pPr marL="0" lvl="0" indent="0"/>
            <a:endParaRPr lang="ca-ES" dirty="0" smtClean="0"/>
          </a:p>
          <a:p>
            <a:pPr marL="0" lvl="0" indent="0"/>
            <a:r>
              <a:rPr lang="ca-ES" dirty="0" smtClean="0"/>
              <a:t>Sehen Sie sich den </a:t>
            </a:r>
            <a:r>
              <a:rPr lang="ca-ES" b="1" dirty="0" smtClean="0"/>
              <a:t>Film bis Minute 3:10 </a:t>
            </a:r>
            <a:r>
              <a:rPr lang="ca-ES" dirty="0" smtClean="0"/>
              <a:t>an und machen Sie Notizen, zum Beispiel  mithilfe des Programms Windows Office OneNote.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255568" y="72008"/>
            <a:ext cx="3636912" cy="1340768"/>
          </a:xfrm>
          <a:prstGeom prst="wedgeEllipseCallout">
            <a:avLst>
              <a:gd name="adj1" fmla="val -46927"/>
              <a:gd name="adj2" fmla="val 43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Nicht vergessen: Sie müssen nicht jedes einzelne Wort verstehen! </a:t>
            </a:r>
            <a:endParaRPr lang="ca-ES" dirty="0"/>
          </a:p>
        </p:txBody>
      </p:sp>
      <p:pic>
        <p:nvPicPr>
          <p:cNvPr id="9" name="Picture 8" descr="OneNo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8297" y="1916832"/>
            <a:ext cx="5616624" cy="4383866"/>
          </a:xfrm>
          <a:prstGeom prst="rect">
            <a:avLst/>
          </a:prstGeom>
        </p:spPr>
      </p:pic>
      <p:pic>
        <p:nvPicPr>
          <p:cNvPr id="7" name="Picture 6" descr="routes_into_language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60840" cy="886098"/>
          </a:xfrm>
        </p:spPr>
        <p:txBody>
          <a:bodyPr/>
          <a:lstStyle/>
          <a:p>
            <a:r>
              <a:rPr lang="en-US" dirty="0" smtClean="0"/>
              <a:t>TEIL 1: </a:t>
            </a:r>
            <a:br>
              <a:rPr lang="en-US" dirty="0" smtClean="0"/>
            </a:br>
            <a:r>
              <a:rPr lang="ca-ES" sz="2600" dirty="0" smtClean="0">
                <a:sym typeface="Wingdings"/>
              </a:rPr>
              <a:t>Sehen Sie sich das Video bis Minute 3:10 an.</a:t>
            </a:r>
            <a:r>
              <a:rPr lang="ca-ES" dirty="0" smtClean="0">
                <a:sym typeface="Wingdings"/>
              </a:rPr>
              <a:t/>
            </a:r>
            <a:br>
              <a:rPr lang="ca-ES" dirty="0" smtClean="0">
                <a:sym typeface="Wingdings"/>
              </a:rPr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67365" cy="517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654552"/>
            <a:ext cx="4644008" cy="2308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sz="900" dirty="0" err="1" smtClean="0">
                <a:solidFill>
                  <a:schemeClr val="bg1"/>
                </a:solidFill>
              </a:rPr>
              <a:t>überarbeitet</a:t>
            </a:r>
            <a:r>
              <a:rPr lang="en-GB" sz="900" dirty="0" smtClean="0">
                <a:solidFill>
                  <a:schemeClr val="bg1"/>
                </a:solidFill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</a:rPr>
              <a:t>aus</a:t>
            </a:r>
            <a:r>
              <a:rPr lang="en-GB" sz="900" dirty="0" smtClean="0">
                <a:solidFill>
                  <a:schemeClr val="bg1"/>
                </a:solidFill>
              </a:rPr>
              <a:t>: Deutsche </a:t>
            </a:r>
            <a:r>
              <a:rPr lang="en-GB" sz="900" dirty="0" err="1" smtClean="0">
                <a:solidFill>
                  <a:schemeClr val="bg1"/>
                </a:solidFill>
              </a:rPr>
              <a:t>Welle</a:t>
            </a:r>
            <a:r>
              <a:rPr lang="en-GB" sz="900" dirty="0" smtClean="0">
                <a:solidFill>
                  <a:schemeClr val="bg1"/>
                </a:solidFill>
              </a:rPr>
              <a:t>, </a:t>
            </a:r>
            <a:r>
              <a:rPr lang="en-GB" sz="900" dirty="0" smtClean="0">
                <a:solidFill>
                  <a:schemeClr val="bg1"/>
                </a:solidFill>
                <a:hlinkClick r:id="rId3"/>
              </a:rPr>
              <a:t>http://www.dw-world.de/dw/article/0,,3808279,00.html</a:t>
            </a:r>
            <a:r>
              <a:rPr lang="en-GB" sz="900" dirty="0" smtClean="0">
                <a:solidFill>
                  <a:schemeClr val="bg1"/>
                </a:solidFill>
              </a:rPr>
              <a:t> 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652120" y="1772816"/>
            <a:ext cx="3146648" cy="1116704"/>
          </a:xfrm>
          <a:prstGeom prst="wedgeRoundRectCallout">
            <a:avLst>
              <a:gd name="adj1" fmla="val -126900"/>
              <a:gd name="adj2" fmla="val 205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Klicken Sie </a:t>
            </a:r>
            <a:r>
              <a:rPr lang="de-DE" dirty="0" smtClean="0">
                <a:hlinkClick r:id="rId3"/>
              </a:rPr>
              <a:t>hier</a:t>
            </a:r>
            <a:r>
              <a:rPr lang="de-DE" dirty="0" smtClean="0"/>
              <a:t> und suchen Sie dann auf der Webseite nach diesem Link!</a:t>
            </a:r>
            <a:endParaRPr lang="en-GB" dirty="0"/>
          </a:p>
        </p:txBody>
      </p:sp>
      <p:pic>
        <p:nvPicPr>
          <p:cNvPr id="7" name="Picture 6" descr="routes_into_languages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56425" cy="511175"/>
          </a:xfrm>
        </p:spPr>
        <p:txBody>
          <a:bodyPr/>
          <a:lstStyle/>
          <a:p>
            <a:r>
              <a:rPr lang="ca-ES" dirty="0" smtClean="0"/>
              <a:t>Notizentechnik: </a:t>
            </a:r>
            <a:r>
              <a:rPr lang="ca-ES" sz="2000" dirty="0" smtClean="0"/>
              <a:t>ZUHÖREN und VERSTEHEN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3960439"/>
          </a:xfrm>
        </p:spPr>
        <p:txBody>
          <a:bodyPr/>
          <a:lstStyle/>
          <a:p>
            <a:pPr lvl="0">
              <a:buNone/>
            </a:pPr>
            <a:r>
              <a:rPr lang="ca-ES" dirty="0" smtClean="0"/>
              <a:t>VERSTEHEN: Worum geht es in dieser Kurzdokumentation?</a:t>
            </a:r>
          </a:p>
          <a:p>
            <a:pPr marL="0" lvl="0" indent="0">
              <a:buNone/>
            </a:pPr>
            <a:endParaRPr lang="ca-ES" dirty="0" smtClean="0"/>
          </a:p>
          <a:p>
            <a:pPr marL="0" indent="0">
              <a:spcAft>
                <a:spcPts val="600"/>
              </a:spcAft>
            </a:pPr>
            <a:r>
              <a:rPr lang="ca-ES" b="1" dirty="0" smtClean="0"/>
              <a:t>Übung 2: </a:t>
            </a:r>
            <a:r>
              <a:rPr lang="ca-ES" dirty="0" smtClean="0"/>
              <a:t>Welche Aussagen fassen den </a:t>
            </a:r>
            <a:r>
              <a:rPr lang="ca-ES" b="1" dirty="0" smtClean="0"/>
              <a:t>Inhalt</a:t>
            </a:r>
            <a:r>
              <a:rPr lang="ca-ES" dirty="0" smtClean="0"/>
              <a:t> des Films richtig zusammen?</a:t>
            </a:r>
          </a:p>
          <a:p>
            <a:pPr marL="0" lvl="1" indent="0">
              <a:spcAft>
                <a:spcPts val="600"/>
              </a:spcAft>
            </a:pPr>
            <a:r>
              <a:rPr lang="de-DE" dirty="0" smtClean="0"/>
              <a:t>In den 50er Jahren nannte man die Einwanderer Gastarbeiter, weil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de-DE" dirty="0" smtClean="0"/>
              <a:t>	a) man nicht wollte, dass sie in Deutschland arbeiten müssen.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de-DE" dirty="0" smtClean="0"/>
              <a:t>	b) sie nur kurze Zeit bleiben sollten.</a:t>
            </a:r>
          </a:p>
          <a:p>
            <a:pPr marL="0" lvl="1" indent="0">
              <a:spcAft>
                <a:spcPts val="600"/>
              </a:spcAft>
            </a:pPr>
            <a:r>
              <a:rPr lang="de-DE" dirty="0" smtClean="0"/>
              <a:t>Viele Einwanderer fühlen sich als ungebetene Gäste, weil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de-DE" dirty="0" smtClean="0"/>
              <a:t>	a) sie illegal in Deutschland sind.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de-DE" dirty="0" smtClean="0"/>
              <a:t>	b) sie wenig Kontakt zu den Deutschen haben.</a:t>
            </a:r>
            <a:endParaRPr lang="ca-E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228184" y="5949280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2" action="ppaction://hlinksldjump"/>
              </a:rPr>
              <a:t>LÖSUNG</a:t>
            </a:r>
            <a:endParaRPr lang="en-GB" dirty="0"/>
          </a:p>
        </p:txBody>
      </p:sp>
      <p:pic>
        <p:nvPicPr>
          <p:cNvPr id="6" name="Picture 5" descr="routes_into_languages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56425" cy="511175"/>
          </a:xfrm>
        </p:spPr>
        <p:txBody>
          <a:bodyPr/>
          <a:lstStyle/>
          <a:p>
            <a:r>
              <a:rPr lang="ca-ES" dirty="0" smtClean="0"/>
              <a:t>Notizentechnik: </a:t>
            </a:r>
            <a:r>
              <a:rPr lang="ca-ES" sz="2000" dirty="0" smtClean="0"/>
              <a:t>ZUHÖREN und VERSTEHEN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3960439"/>
          </a:xfrm>
        </p:spPr>
        <p:txBody>
          <a:bodyPr/>
          <a:lstStyle/>
          <a:p>
            <a:pPr marL="0" lvl="0" indent="0">
              <a:buNone/>
            </a:pPr>
            <a:r>
              <a:rPr lang="ca-ES" dirty="0" smtClean="0"/>
              <a:t>VERSTEHEN: Worum geht es in dieser Kurzdokumentation?</a:t>
            </a:r>
          </a:p>
          <a:p>
            <a:pPr marL="0" lvl="0" indent="0">
              <a:buNone/>
            </a:pPr>
            <a:endParaRPr lang="ca-ES" dirty="0" smtClean="0"/>
          </a:p>
          <a:p>
            <a:pPr marL="0" indent="0">
              <a:spcAft>
                <a:spcPts val="600"/>
              </a:spcAft>
            </a:pPr>
            <a:r>
              <a:rPr lang="ca-ES" b="1" dirty="0" smtClean="0"/>
              <a:t>Übung 2: </a:t>
            </a:r>
            <a:r>
              <a:rPr lang="ca-ES" dirty="0" smtClean="0"/>
              <a:t>Welche Aussagen fassen den </a:t>
            </a:r>
            <a:r>
              <a:rPr lang="ca-ES" b="1" dirty="0" smtClean="0"/>
              <a:t>Inhalt</a:t>
            </a:r>
            <a:r>
              <a:rPr lang="ca-ES" dirty="0" smtClean="0"/>
              <a:t> des Films richtig zusammen?</a:t>
            </a:r>
          </a:p>
          <a:p>
            <a:pPr marL="0" lvl="1" indent="0">
              <a:spcAft>
                <a:spcPts val="600"/>
              </a:spcAft>
            </a:pPr>
            <a:r>
              <a:rPr lang="de-DE" dirty="0" smtClean="0"/>
              <a:t>In den 50er Jahren nannte man die Einwanderer Gastarbeiter, weil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de-DE" dirty="0" smtClean="0"/>
              <a:t>	a) man nicht wollte, dass sie in Deutschland arbeiten müssen.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de-DE" dirty="0" smtClean="0"/>
              <a:t>	</a:t>
            </a:r>
            <a:r>
              <a:rPr lang="de-DE" b="1" dirty="0" smtClean="0"/>
              <a:t>b) sie nur kurze Zeit bleiben sollten.</a:t>
            </a:r>
          </a:p>
          <a:p>
            <a:pPr marL="0" lvl="1" indent="0">
              <a:spcAft>
                <a:spcPts val="600"/>
              </a:spcAft>
            </a:pPr>
            <a:r>
              <a:rPr lang="de-DE" dirty="0" smtClean="0"/>
              <a:t>Viele Einwanderer fühlen sich als ungebetene Gäste, weil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de-DE" dirty="0" smtClean="0"/>
              <a:t>	a) sie illegal in Deutschland sind.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de-DE" dirty="0" smtClean="0"/>
              <a:t>	</a:t>
            </a:r>
            <a:r>
              <a:rPr lang="de-DE" b="1" dirty="0" smtClean="0"/>
              <a:t>b) sie wenig Kontakt zu den Deutschen haben.</a:t>
            </a:r>
            <a:endParaRPr lang="ca-ES" b="1" dirty="0" smtClean="0"/>
          </a:p>
        </p:txBody>
      </p:sp>
      <p:pic>
        <p:nvPicPr>
          <p:cNvPr id="5" name="Picture 4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56785" cy="511175"/>
          </a:xfrm>
        </p:spPr>
        <p:txBody>
          <a:bodyPr/>
          <a:lstStyle/>
          <a:p>
            <a:r>
              <a:rPr lang="ca-ES" dirty="0" smtClean="0"/>
              <a:t>Notizentechnik: </a:t>
            </a:r>
            <a:r>
              <a:rPr lang="ca-ES" sz="2000" dirty="0" smtClean="0"/>
              <a:t>MITSCHREIBEN - Informationslücken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854950" cy="4129385"/>
          </a:xfrm>
        </p:spPr>
        <p:txBody>
          <a:bodyPr/>
          <a:lstStyle/>
          <a:p>
            <a:pPr algn="just">
              <a:spcAft>
                <a:spcPts val="1200"/>
              </a:spcAft>
              <a:buNone/>
            </a:pPr>
            <a:r>
              <a:rPr lang="ca-ES" dirty="0" smtClean="0"/>
              <a:t>	Im Video kommen bestimmt einige Wörter und Phrasen vor, die Sie nicht kennen. Vielleicht wird auch über historische Ereignisse gesprochen, von denen Sie noch nie gehört haben. Was machen Sie dann?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ca-ES" dirty="0" smtClean="0"/>
              <a:t>Mit einem (*) markieren und später in die Bibliothek gehen um zu recherchieren.  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ca-ES" dirty="0" smtClean="0"/>
              <a:t>Mit einem (*) markieren und in einer Pause oder nach dem Unterricht den Lektor / die Lektorin fragen.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ca-ES" dirty="0" smtClean="0"/>
              <a:t>Mit einem (*) markieren und sofort die anderen Studenten / Studentinnen fragen.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555776" y="5877272"/>
            <a:ext cx="5832648" cy="720080"/>
          </a:xfrm>
          <a:prstGeom prst="wedgeRoundRectCallout">
            <a:avLst>
              <a:gd name="adj1" fmla="val -75133"/>
              <a:gd name="adj2" fmla="val -191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Die richtige Antwort ist b). Aber natürlich können Sie trotzdem in die Bibliothek gehen  und dort mehr über das Thema nachlesen! </a:t>
            </a:r>
            <a:endParaRPr lang="ca-ES" dirty="0"/>
          </a:p>
        </p:txBody>
      </p:sp>
      <p:pic>
        <p:nvPicPr>
          <p:cNvPr id="6" name="Picture 5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2016223" cy="454372"/>
          </a:xfrm>
        </p:spPr>
        <p:txBody>
          <a:bodyPr/>
          <a:lstStyle/>
          <a:p>
            <a:r>
              <a:rPr lang="ca-ES" sz="2800" dirty="0" smtClean="0"/>
              <a:t>Übung 2</a:t>
            </a:r>
            <a:endParaRPr lang="ca-E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4116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11960" y="116632"/>
            <a:ext cx="4896544" cy="662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a-ES" dirty="0" smtClean="0"/>
              <a:t>EINWANDERUNGSLAND DEUTSCHLAND</a:t>
            </a:r>
          </a:p>
          <a:p>
            <a:endParaRPr lang="ca-ES" dirty="0" smtClean="0"/>
          </a:p>
          <a:p>
            <a:r>
              <a:rPr lang="ca-ES" dirty="0" smtClean="0"/>
              <a:t>Nachkriegsdeutschland braucht Hilfe beim ________________________</a:t>
            </a:r>
          </a:p>
          <a:p>
            <a:r>
              <a:rPr lang="ca-ES" dirty="0" smtClean="0"/>
              <a:t>Woher? aus _______________________</a:t>
            </a:r>
          </a:p>
          <a:p>
            <a:r>
              <a:rPr lang="ca-ES" dirty="0" smtClean="0"/>
              <a:t>Länder: Portugal, _____________ , ________________ , später _____________</a:t>
            </a:r>
          </a:p>
          <a:p>
            <a:endParaRPr lang="ca-ES" dirty="0" smtClean="0"/>
          </a:p>
          <a:p>
            <a:r>
              <a:rPr lang="ca-ES" dirty="0" smtClean="0"/>
              <a:t>Name für Einwanderer: _________________</a:t>
            </a:r>
          </a:p>
          <a:p>
            <a:r>
              <a:rPr lang="ca-ES" dirty="0" smtClean="0"/>
              <a:t>Warum? Arbeiter nur Gäste ______________</a:t>
            </a:r>
          </a:p>
          <a:p>
            <a:r>
              <a:rPr lang="ca-ES" dirty="0" smtClean="0"/>
              <a:t>	aber: viele ______________</a:t>
            </a:r>
          </a:p>
          <a:p>
            <a:endParaRPr lang="ca-ES" dirty="0" smtClean="0"/>
          </a:p>
          <a:p>
            <a:r>
              <a:rPr lang="ca-ES" dirty="0" smtClean="0"/>
              <a:t>Deutschland weigert sich sie anzuerkennen</a:t>
            </a:r>
          </a:p>
          <a:p>
            <a:r>
              <a:rPr lang="ca-ES" dirty="0" smtClean="0"/>
              <a:t>Weigl (1998): “Deutschland ist kein __________________”</a:t>
            </a:r>
          </a:p>
          <a:p>
            <a:r>
              <a:rPr lang="ca-ES" dirty="0" smtClean="0"/>
              <a:t>Vorstellung: die Anderen (Fremden) müssen 	sich ______________ </a:t>
            </a:r>
          </a:p>
          <a:p>
            <a:r>
              <a:rPr lang="ca-ES" dirty="0" smtClean="0"/>
              <a:t>	oder ______________</a:t>
            </a:r>
          </a:p>
          <a:p>
            <a:endParaRPr lang="ca-ES" dirty="0" smtClean="0"/>
          </a:p>
          <a:p>
            <a:r>
              <a:rPr lang="ca-ES" dirty="0" smtClean="0"/>
              <a:t>Folge: Gastarbeiter = Menschen __________</a:t>
            </a:r>
          </a:p>
          <a:p>
            <a:pPr>
              <a:buFontTx/>
              <a:buChar char="-"/>
            </a:pPr>
            <a:r>
              <a:rPr lang="ca-ES" dirty="0" smtClean="0"/>
              <a:t> schlechte / schwere ___________</a:t>
            </a:r>
          </a:p>
          <a:p>
            <a:pPr>
              <a:buFontTx/>
              <a:buChar char="-"/>
            </a:pPr>
            <a:r>
              <a:rPr lang="ca-ES" dirty="0" smtClean="0"/>
              <a:t> schlechte _____________</a:t>
            </a:r>
          </a:p>
          <a:p>
            <a:r>
              <a:rPr lang="ca-ES" dirty="0" smtClean="0"/>
              <a:t>- keine ___________ bei der Integration</a:t>
            </a:r>
          </a:p>
        </p:txBody>
      </p:sp>
      <p:sp>
        <p:nvSpPr>
          <p:cNvPr id="9" name="Right Arrow Callout 8"/>
          <p:cNvSpPr/>
          <p:nvPr/>
        </p:nvSpPr>
        <p:spPr>
          <a:xfrm>
            <a:off x="251520" y="1556792"/>
            <a:ext cx="3851920" cy="3600400"/>
          </a:xfrm>
          <a:prstGeom prst="rightArrowCallout">
            <a:avLst>
              <a:gd name="adj1" fmla="val 8996"/>
              <a:gd name="adj2" fmla="val 10388"/>
              <a:gd name="adj3" fmla="val 9692"/>
              <a:gd name="adj4" fmla="val 85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a-ES" sz="2200" dirty="0" smtClean="0"/>
              <a:t>Füllen Sie die passenden Wörter in diese Mitschrift</a:t>
            </a:r>
            <a:endParaRPr lang="ca-ES" sz="2200" i="1" dirty="0" smtClean="0"/>
          </a:p>
          <a:p>
            <a:pPr lvl="0" algn="ctr">
              <a:spcAft>
                <a:spcPts val="600"/>
              </a:spcAft>
            </a:pPr>
            <a:r>
              <a:rPr lang="ca-ES" sz="2200" dirty="0" smtClean="0"/>
              <a:t>(linear notes) ein:</a:t>
            </a:r>
          </a:p>
          <a:p>
            <a:pPr lvl="0" algn="ctr"/>
            <a:r>
              <a:rPr lang="ca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Arbeit, auf Zeit, anpassen, Italien, bleiben, 2. Klasse, Gastarbeiter,  Jugoslawien, Einwanderungsland, Türkei, verschwinden, Wohnungen, Wiederaufbau, Hilfe, Mittelmeerraum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373216"/>
            <a:ext cx="1224136" cy="400110"/>
          </a:xfrm>
          <a:prstGeom prst="rect">
            <a:avLst/>
          </a:prstGeom>
          <a:solidFill>
            <a:srgbClr val="C79900"/>
          </a:solidFill>
        </p:spPr>
        <p:txBody>
          <a:bodyPr wrap="square" rtlCol="0">
            <a:spAutoFit/>
          </a:bodyPr>
          <a:lstStyle/>
          <a:p>
            <a:r>
              <a:rPr lang="ca-ES" sz="2000" dirty="0" smtClean="0">
                <a:hlinkClick r:id="rId4" action="ppaction://hlinksldjump"/>
              </a:rPr>
              <a:t>Lösung</a:t>
            </a:r>
            <a:endParaRPr lang="ca-ES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043608" y="6309320"/>
            <a:ext cx="2880320" cy="360040"/>
          </a:xfrm>
          <a:prstGeom prst="wedgeRoundRectCallout">
            <a:avLst>
              <a:gd name="adj1" fmla="val 56654"/>
              <a:gd name="adj2" fmla="val -986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Übung 2: Arbeitsblatt S. 1</a:t>
            </a:r>
            <a:endParaRPr lang="en-GB" sz="1600" dirty="0"/>
          </a:p>
        </p:txBody>
      </p:sp>
      <p:pic>
        <p:nvPicPr>
          <p:cNvPr id="11" name="Picture 10" descr="routes_into_languages_cm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</p:bldLst>
  </p:timing>
</p:sld>
</file>

<file path=ppt/theme/theme1.xml><?xml version="1.0" encoding="utf-8"?>
<a:theme xmlns:a="http://schemas.openxmlformats.org/drawingml/2006/main" name="dark_yellow">
  <a:themeElements>
    <a:clrScheme name="Office Them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tonPPTblue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dark_yellow</Template>
  <TotalTime>850</TotalTime>
  <Words>643</Words>
  <Application>Microsoft Office PowerPoint</Application>
  <PresentationFormat>On-screen Show (4:3)</PresentationFormat>
  <Paragraphs>144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dark_yellow</vt:lpstr>
      <vt:lpstr>Office Theme</vt:lpstr>
      <vt:lpstr>AstonPPTblue</vt:lpstr>
      <vt:lpstr>Notizentechnik: </vt:lpstr>
      <vt:lpstr>Situation</vt:lpstr>
      <vt:lpstr>Vorbereitung: Übung 1    </vt:lpstr>
      <vt:lpstr>Vorbereitung</vt:lpstr>
      <vt:lpstr>TEIL 1:  Sehen Sie sich das Video bis Minute 3:10 an. </vt:lpstr>
      <vt:lpstr>Notizentechnik: ZUHÖREN und VERSTEHEN</vt:lpstr>
      <vt:lpstr>Notizentechnik: ZUHÖREN und VERSTEHEN</vt:lpstr>
      <vt:lpstr>Notizentechnik: MITSCHREIBEN - Informationslücken</vt:lpstr>
      <vt:lpstr>Übung 2</vt:lpstr>
      <vt:lpstr>Lösung</vt:lpstr>
      <vt:lpstr>TEIL 2:  Sehen Sie sich das Video von Minute 3:10-4:58 an. </vt:lpstr>
      <vt:lpstr>Notizen zusammenfassen</vt:lpstr>
      <vt:lpstr>Notizen zusammenfassen</vt:lpstr>
      <vt:lpstr>Zusammenfassung:  </vt:lpstr>
      <vt:lpstr>Nützliche Weblinks</vt:lpstr>
    </vt:vector>
  </TitlesOfParts>
  <Company>la vida loca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jordina</dc:creator>
  <cp:lastModifiedBy>desilvac</cp:lastModifiedBy>
  <cp:revision>62</cp:revision>
  <dcterms:created xsi:type="dcterms:W3CDTF">2011-09-06T00:33:05Z</dcterms:created>
  <dcterms:modified xsi:type="dcterms:W3CDTF">2012-01-16T17:37:49Z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-428142655</vt:i4>
  </property>
  <property fmtid="{D5CDD505-2E9C-101B-9397-08002B2CF9AE}" pid="3" name="_NewReviewCycle">
    <vt:lpwstr/>
  </property>
  <property fmtid="{D5CDD505-2E9C-101B-9397-08002B2CF9AE}" pid="4" name="_EmailSubject">
    <vt:lpwstr>Module 6</vt:lpwstr>
  </property>
  <property fmtid="{D5CDD505-2E9C-101B-9397-08002B2CF9AE}" pid="5" name="_AuthorEmail">
    <vt:lpwstr>C.DE-SILVA@aston.ac.uk</vt:lpwstr>
  </property>
  <property fmtid="{D5CDD505-2E9C-101B-9397-08002B2CF9AE}" pid="6" name="_AuthorEmailDisplayName">
    <vt:lpwstr>De-Silva, Chantal</vt:lpwstr>
  </property>
  <property fmtid="{D5CDD505-2E9C-101B-9397-08002B2CF9AE}" pid="7" name="_PreviousAdHocReviewCycleID">
    <vt:i4>-1841127925</vt:i4>
  </property>
</Properties>
</file>