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72" r:id="rId3"/>
    <p:sldId id="259" r:id="rId4"/>
    <p:sldId id="260" r:id="rId5"/>
    <p:sldId id="261" r:id="rId6"/>
    <p:sldId id="262" r:id="rId7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D7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9D3C0C-8B71-8C44-A6E3-4925DD68BE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36249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uden.de/" TargetMode="External"/><Relationship Id="rId2" Type="http://schemas.openxmlformats.org/officeDocument/2006/relationships/hyperlink" Target="http://de.pons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ordreference.com/de/abbreviations.aspx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de.pons.eu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7585075" cy="1676400"/>
          </a:xfrm>
        </p:spPr>
        <p:txBody>
          <a:bodyPr/>
          <a:lstStyle/>
          <a:p>
            <a:r>
              <a:rPr lang="en-GB" sz="5400" dirty="0" smtClean="0">
                <a:latin typeface="Apple Chancery"/>
              </a:rPr>
              <a:t>Deutsche </a:t>
            </a:r>
            <a:r>
              <a:rPr lang="en-GB" sz="5400" dirty="0" err="1" smtClean="0">
                <a:latin typeface="Apple Chancery"/>
              </a:rPr>
              <a:t>Wörterbücher</a:t>
            </a:r>
            <a:r>
              <a:rPr lang="en-GB" sz="5400" dirty="0" smtClean="0">
                <a:latin typeface="Apple Chancery"/>
              </a:rPr>
              <a:t/>
            </a:r>
            <a:br>
              <a:rPr lang="en-GB" sz="5400" dirty="0" smtClean="0">
                <a:latin typeface="Apple Chancery"/>
              </a:rPr>
            </a:br>
            <a:r>
              <a:rPr lang="en-GB" sz="5400" dirty="0" smtClean="0">
                <a:latin typeface="Apple Chancery"/>
              </a:rPr>
              <a:t>Part 1</a:t>
            </a:r>
            <a:br>
              <a:rPr lang="en-GB" sz="5400" dirty="0" smtClean="0">
                <a:latin typeface="Apple Chancery"/>
              </a:rPr>
            </a:br>
            <a:r>
              <a:rPr lang="en-GB" sz="5400" dirty="0">
                <a:latin typeface="Apple Chancery"/>
              </a:rPr>
              <a:t/>
            </a:r>
            <a:br>
              <a:rPr lang="en-GB" sz="5400" dirty="0">
                <a:latin typeface="Apple Chancery"/>
              </a:rPr>
            </a:br>
            <a:endParaRPr lang="en-GB" sz="5400" dirty="0" smtClean="0">
              <a:latin typeface="Apple Chancer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429001"/>
            <a:ext cx="4186808" cy="2304255"/>
          </a:xfrm>
        </p:spPr>
        <p:txBody>
          <a:bodyPr/>
          <a:lstStyle/>
          <a:p>
            <a:endParaRPr lang="en-GB" sz="2400" dirty="0" smtClean="0"/>
          </a:p>
          <a:p>
            <a:r>
              <a:rPr lang="en-GB" sz="2400" dirty="0" err="1" smtClean="0"/>
              <a:t>Tipps</a:t>
            </a:r>
            <a:r>
              <a:rPr lang="en-GB" sz="2400" dirty="0" smtClean="0"/>
              <a:t> </a:t>
            </a:r>
            <a:r>
              <a:rPr lang="en-GB" sz="2400" dirty="0" err="1" smtClean="0"/>
              <a:t>zum</a:t>
            </a:r>
            <a:r>
              <a:rPr lang="en-GB" sz="2400" dirty="0" smtClean="0"/>
              <a:t> </a:t>
            </a:r>
            <a:r>
              <a:rPr lang="en-GB" sz="2400" dirty="0" err="1" smtClean="0"/>
              <a:t>richtigen</a:t>
            </a:r>
            <a:r>
              <a:rPr lang="en-GB" sz="2400" dirty="0" smtClean="0"/>
              <a:t> </a:t>
            </a:r>
            <a:r>
              <a:rPr lang="en-GB" sz="2400" dirty="0" err="1" smtClean="0"/>
              <a:t>Umgang</a:t>
            </a:r>
            <a:r>
              <a:rPr lang="en-GB" sz="2400" dirty="0" smtClean="0"/>
              <a:t> </a:t>
            </a:r>
            <a:r>
              <a:rPr lang="en-GB" sz="2400" dirty="0" err="1" smtClean="0"/>
              <a:t>mit</a:t>
            </a:r>
            <a:r>
              <a:rPr lang="en-GB" sz="2400" dirty="0" smtClean="0"/>
              <a:t> </a:t>
            </a:r>
            <a:r>
              <a:rPr lang="en-GB" sz="2400" dirty="0" err="1" smtClean="0"/>
              <a:t>deutschen</a:t>
            </a:r>
            <a:r>
              <a:rPr lang="en-GB" sz="2400" dirty="0" smtClean="0"/>
              <a:t> </a:t>
            </a:r>
            <a:r>
              <a:rPr lang="en-GB" sz="2400" dirty="0" err="1" smtClean="0"/>
              <a:t>Wörterbüchern</a:t>
            </a:r>
            <a:endParaRPr lang="en-GB" sz="2400" dirty="0" smtClean="0"/>
          </a:p>
          <a:p>
            <a:endParaRPr lang="en-GB" sz="2200" dirty="0" smtClean="0"/>
          </a:p>
          <a:p>
            <a:r>
              <a:rPr lang="en-GB" dirty="0" smtClean="0"/>
              <a:t>Developed by Elisabeth </a:t>
            </a:r>
            <a:r>
              <a:rPr lang="en-GB" dirty="0" err="1" smtClean="0"/>
              <a:t>Wielander</a:t>
            </a:r>
            <a:r>
              <a:rPr lang="en-GB" dirty="0" smtClean="0"/>
              <a:t>,</a:t>
            </a:r>
          </a:p>
          <a:p>
            <a:r>
              <a:rPr lang="en-GB" dirty="0" smtClean="0"/>
              <a:t>Aston University</a:t>
            </a:r>
            <a:endParaRPr lang="en-GB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32656"/>
            <a:ext cx="107187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Documents and Settings\morrisa\Local Settings\Temporary Internet Files\Content.IE5\3MFDJA6Q\MP90040927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78734"/>
            <a:ext cx="2185698" cy="328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</a:t>
            </a:r>
            <a:endParaRPr lang="en-GB" dirty="0"/>
          </a:p>
        </p:txBody>
      </p:sp>
      <p:sp>
        <p:nvSpPr>
          <p:cNvPr id="4" name="Horizontal Scroll 3"/>
          <p:cNvSpPr/>
          <p:nvPr/>
        </p:nvSpPr>
        <p:spPr>
          <a:xfrm>
            <a:off x="611560" y="3933056"/>
            <a:ext cx="7920880" cy="2016224"/>
          </a:xfrm>
          <a:prstGeom prst="horizontalScroll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 indent="-342900"/>
            <a:r>
              <a:rPr lang="de-DE" dirty="0" smtClean="0">
                <a:solidFill>
                  <a:schemeClr val="bg1"/>
                </a:solidFill>
              </a:rPr>
              <a:t>	</a:t>
            </a:r>
            <a:r>
              <a:rPr lang="de-DE" b="1" dirty="0" smtClean="0">
                <a:solidFill>
                  <a:schemeClr val="bg1"/>
                </a:solidFill>
              </a:rPr>
              <a:t>Achtung</a:t>
            </a:r>
            <a:r>
              <a:rPr lang="de-DE" dirty="0" smtClean="0">
                <a:solidFill>
                  <a:schemeClr val="bg1"/>
                </a:solidFill>
              </a:rPr>
              <a:t>: </a:t>
            </a:r>
          </a:p>
          <a:p>
            <a:pPr marL="342900" lvl="1" indent="-342900"/>
            <a:r>
              <a:rPr lang="de-DE" dirty="0" smtClean="0">
                <a:solidFill>
                  <a:schemeClr val="bg1"/>
                </a:solidFill>
              </a:rPr>
              <a:t>	Bitte vorsichtig sein mit Online-Wörterbüchern! Viele bieten nur wenig Information oder sind nicht für Deutschlerner, sondern nur für Muttersprachler geeignet. Am besten Tipps vom Lehrer / von der Lehrerin oder von Lektoren / Lektorinnen holen!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844824"/>
            <a:ext cx="8136904" cy="1785104"/>
          </a:xfrm>
          <a:prstGeom prst="rect">
            <a:avLst/>
          </a:prstGeom>
          <a:noFill/>
          <a:ln w="31750" cap="rnd" cmpd="thickThin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Wie Sie in der allgemeinen Einführung zum Thema gesehen haben, gibt es einsprachige und zweisprachige Wörterbücher, die man für verschiedene Zwecke verwendet.</a:t>
            </a:r>
          </a:p>
          <a:p>
            <a:r>
              <a:rPr lang="de-DE" sz="2200" dirty="0" smtClean="0"/>
              <a:t>Wir werden uns jetzt einige deutsche Wörterbücher ansehen und wie sie funktionieren. Viel Spaß beim Ausprobieren! </a:t>
            </a:r>
            <a:endParaRPr lang="en-GB" sz="2200" dirty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6696744" cy="4345409"/>
          </a:xfrm>
        </p:spPr>
        <p:txBody>
          <a:bodyPr/>
          <a:lstStyle/>
          <a:p>
            <a:pPr marL="0" lvl="1" indent="0"/>
            <a:r>
              <a:rPr lang="de-DE" sz="2200" b="1" dirty="0" smtClean="0"/>
              <a:t>Langenscheidt Großwörterbuch Deutsch als Fremdsprach</a:t>
            </a:r>
            <a:r>
              <a:rPr lang="de-DE" sz="2200" dirty="0" smtClean="0"/>
              <a:t>e ist besonders empfehlenswert für Deutschlerner: Es bietet Informationen über Grammatik, Verwendung, Wortzusammen-setzungen und Landeskunde, sowie Phrasen und Beispielsätze</a:t>
            </a:r>
          </a:p>
          <a:p>
            <a:pPr marL="0" lvl="1" indent="0"/>
            <a:endParaRPr lang="de-DE" sz="2200" b="1" dirty="0" smtClean="0">
              <a:hlinkClick r:id="rId2"/>
            </a:endParaRPr>
          </a:p>
          <a:p>
            <a:pPr marL="0" lvl="1" indent="0"/>
            <a:r>
              <a:rPr lang="de-DE" sz="2200" b="1" dirty="0" smtClean="0">
                <a:hlinkClick r:id="rId2"/>
              </a:rPr>
              <a:t>Ponds Wörterbuch Deutsch als Fremdsprache </a:t>
            </a:r>
            <a:r>
              <a:rPr lang="de-DE" sz="2200" dirty="0" smtClean="0"/>
              <a:t>ist auch online zu finden und bietet viel Information sowie Beispielsätze.</a:t>
            </a:r>
          </a:p>
          <a:p>
            <a:pPr marL="0" lvl="1" indent="0"/>
            <a:endParaRPr lang="de-DE" sz="2200" b="1" dirty="0" smtClean="0">
              <a:hlinkClick r:id="rId3"/>
            </a:endParaRPr>
          </a:p>
          <a:p>
            <a:pPr marL="0" lvl="1" indent="0"/>
            <a:r>
              <a:rPr lang="de-DE" sz="2200" b="1" dirty="0" smtClean="0">
                <a:hlinkClick r:id="rId3"/>
              </a:rPr>
              <a:t>Duden online </a:t>
            </a:r>
            <a:r>
              <a:rPr lang="de-DE" sz="2200" dirty="0" smtClean="0"/>
              <a:t>ist die Online-Plattform der berühmten Duden-Wörterbuchreihe. </a:t>
            </a:r>
          </a:p>
          <a:p>
            <a:pPr marL="180000" lvl="1"/>
            <a:endParaRPr lang="de-DE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566025" cy="511175"/>
          </a:xfrm>
        </p:spPr>
        <p:txBody>
          <a:bodyPr/>
          <a:lstStyle/>
          <a:p>
            <a:r>
              <a:rPr lang="fr-FR" dirty="0" err="1" smtClean="0"/>
              <a:t>Einsprachige</a:t>
            </a:r>
            <a:r>
              <a:rPr lang="fr-FR" dirty="0" smtClean="0"/>
              <a:t> </a:t>
            </a:r>
            <a:r>
              <a:rPr lang="fr-FR" dirty="0" err="1" smtClean="0"/>
              <a:t>Wörterbücher</a:t>
            </a:r>
            <a:endParaRPr lang="fr-FR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7128792" y="2384304"/>
            <a:ext cx="1979712" cy="1692768"/>
          </a:xfrm>
          <a:prstGeom prst="wedgeRoundRectCallout">
            <a:avLst>
              <a:gd name="adj1" fmla="val -82079"/>
              <a:gd name="adj2" fmla="val 4900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Im Drop-down-Menü einfach „Deutsch als Fremdsprache“ auswählen</a:t>
            </a:r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580112" y="404664"/>
            <a:ext cx="3456384" cy="1224136"/>
          </a:xfrm>
          <a:prstGeom prst="wedgeRoundRectCallout">
            <a:avLst>
              <a:gd name="adj1" fmla="val -81469"/>
              <a:gd name="adj2" fmla="val 6457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Dieses Wörterbuch gibt es als Hardcover und als Paperback sowie als App für Smartphones.</a:t>
            </a:r>
            <a:endParaRPr lang="en-GB" dirty="0"/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4408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634082"/>
          </a:xfrm>
        </p:spPr>
        <p:txBody>
          <a:bodyPr>
            <a:normAutofit/>
          </a:bodyPr>
          <a:lstStyle/>
          <a:p>
            <a:r>
              <a:rPr lang="fr-FR" dirty="0" err="1" smtClean="0"/>
              <a:t>Wichtige</a:t>
            </a:r>
            <a:r>
              <a:rPr lang="fr-FR" dirty="0" smtClean="0"/>
              <a:t> </a:t>
            </a:r>
            <a:r>
              <a:rPr lang="fr-FR" dirty="0" err="1" smtClean="0"/>
              <a:t>Abkürzungen</a:t>
            </a:r>
            <a:endParaRPr lang="fr-FR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7544" y="1700808"/>
            <a:ext cx="4320480" cy="45365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dirty="0" smtClean="0"/>
              <a:t>A / </a:t>
            </a:r>
            <a:r>
              <a:rPr lang="fr-FR" sz="1800" dirty="0" err="1" smtClean="0"/>
              <a:t>Ös</a:t>
            </a:r>
            <a:r>
              <a:rPr lang="fr-FR" sz="1800" dirty="0" smtClean="0"/>
              <a:t>. / </a:t>
            </a:r>
            <a:r>
              <a:rPr lang="fr-FR" sz="1800" dirty="0" err="1" smtClean="0"/>
              <a:t>österr</a:t>
            </a:r>
            <a:r>
              <a:rPr lang="fr-FR" sz="1800" dirty="0" smtClean="0"/>
              <a:t>. = in </a:t>
            </a:r>
            <a:r>
              <a:rPr lang="fr-FR" sz="1800" dirty="0" err="1" smtClean="0"/>
              <a:t>Österreich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err="1" smtClean="0"/>
              <a:t>dt</a:t>
            </a:r>
            <a:r>
              <a:rPr lang="fr-FR" sz="1800" dirty="0" smtClean="0"/>
              <a:t>. = </a:t>
            </a:r>
            <a:r>
              <a:rPr lang="fr-FR" sz="1800" dirty="0" err="1" smtClean="0"/>
              <a:t>deutsch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err="1" smtClean="0"/>
              <a:t>südd</a:t>
            </a:r>
            <a:r>
              <a:rPr lang="fr-FR" sz="1800" dirty="0" smtClean="0"/>
              <a:t>. = in </a:t>
            </a:r>
            <a:r>
              <a:rPr lang="fr-FR" sz="1800" dirty="0" err="1" smtClean="0"/>
              <a:t>Süddeutschland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err="1" smtClean="0"/>
              <a:t>ostd</a:t>
            </a:r>
            <a:r>
              <a:rPr lang="fr-FR" sz="1800" dirty="0" smtClean="0"/>
              <a:t>. = in </a:t>
            </a:r>
            <a:r>
              <a:rPr lang="fr-FR" sz="1800" dirty="0" err="1" smtClean="0"/>
              <a:t>Ostdeutschland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CH / Schw. /</a:t>
            </a:r>
            <a:r>
              <a:rPr lang="fr-FR" sz="1800" dirty="0" err="1" smtClean="0"/>
              <a:t>schweiz</a:t>
            </a:r>
            <a:r>
              <a:rPr lang="fr-FR" sz="1800" dirty="0" smtClean="0"/>
              <a:t>. = in der Schweiz</a:t>
            </a:r>
          </a:p>
          <a:p>
            <a:pPr>
              <a:lnSpc>
                <a:spcPct val="100000"/>
              </a:lnSpc>
            </a:pP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m/</a:t>
            </a:r>
            <a:r>
              <a:rPr lang="fr-FR" sz="1800" dirty="0" err="1" smtClean="0"/>
              <a:t>mask</a:t>
            </a:r>
            <a:r>
              <a:rPr lang="fr-FR" sz="1800" dirty="0" smtClean="0"/>
              <a:t>. = </a:t>
            </a:r>
            <a:r>
              <a:rPr lang="fr-FR" sz="1800" dirty="0" err="1" smtClean="0"/>
              <a:t>maskulin</a:t>
            </a:r>
            <a:r>
              <a:rPr lang="fr-FR" sz="1800" dirty="0" smtClean="0"/>
              <a:t>/</a:t>
            </a:r>
            <a:r>
              <a:rPr lang="fr-FR" sz="1800" dirty="0" err="1" smtClean="0"/>
              <a:t>männlich</a:t>
            </a:r>
            <a:r>
              <a:rPr lang="fr-FR" sz="1800" dirty="0" smtClean="0"/>
              <a:t> (der)</a:t>
            </a:r>
          </a:p>
          <a:p>
            <a:pPr>
              <a:lnSpc>
                <a:spcPct val="100000"/>
              </a:lnSpc>
            </a:pPr>
            <a:r>
              <a:rPr lang="fr-FR" sz="1800" dirty="0" smtClean="0"/>
              <a:t>f/</a:t>
            </a:r>
            <a:r>
              <a:rPr lang="fr-FR" sz="1800" dirty="0" err="1" smtClean="0"/>
              <a:t>fem</a:t>
            </a:r>
            <a:r>
              <a:rPr lang="fr-FR" sz="1800" dirty="0" smtClean="0"/>
              <a:t>. = </a:t>
            </a:r>
            <a:r>
              <a:rPr lang="fr-FR" sz="1800" dirty="0" err="1" smtClean="0"/>
              <a:t>feminin</a:t>
            </a:r>
            <a:r>
              <a:rPr lang="fr-FR" sz="1800" dirty="0" smtClean="0"/>
              <a:t>/</a:t>
            </a:r>
            <a:r>
              <a:rPr lang="fr-FR" sz="1800" dirty="0" err="1" smtClean="0"/>
              <a:t>weiblich</a:t>
            </a:r>
            <a:r>
              <a:rPr lang="fr-FR" sz="1800" dirty="0" smtClean="0"/>
              <a:t> (die) </a:t>
            </a:r>
          </a:p>
          <a:p>
            <a:pPr>
              <a:lnSpc>
                <a:spcPct val="100000"/>
              </a:lnSpc>
            </a:pPr>
            <a:r>
              <a:rPr lang="fr-FR" sz="1800" dirty="0" smtClean="0"/>
              <a:t>n/</a:t>
            </a:r>
            <a:r>
              <a:rPr lang="fr-FR" sz="1800" dirty="0" err="1" smtClean="0"/>
              <a:t>neut</a:t>
            </a:r>
            <a:r>
              <a:rPr lang="fr-FR" sz="1800" dirty="0" smtClean="0"/>
              <a:t>. = </a:t>
            </a:r>
            <a:r>
              <a:rPr lang="fr-FR" sz="1800" dirty="0" err="1" smtClean="0"/>
              <a:t>neutral</a:t>
            </a:r>
            <a:r>
              <a:rPr lang="fr-FR" sz="1800" dirty="0" smtClean="0"/>
              <a:t>/</a:t>
            </a:r>
            <a:r>
              <a:rPr lang="fr-FR" sz="1800" dirty="0" err="1" smtClean="0"/>
              <a:t>sächlich</a:t>
            </a:r>
            <a:r>
              <a:rPr lang="fr-FR" sz="1800" dirty="0" smtClean="0"/>
              <a:t> (</a:t>
            </a:r>
            <a:r>
              <a:rPr lang="fr-FR" sz="1800" dirty="0" err="1" smtClean="0"/>
              <a:t>das</a:t>
            </a:r>
            <a:r>
              <a:rPr lang="fr-FR" sz="1800" dirty="0" smtClean="0"/>
              <a:t>)</a:t>
            </a:r>
          </a:p>
          <a:p>
            <a:pPr>
              <a:lnSpc>
                <a:spcPct val="100000"/>
              </a:lnSpc>
            </a:pP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Adj. = </a:t>
            </a:r>
            <a:r>
              <a:rPr lang="fr-FR" sz="1800" dirty="0" err="1" smtClean="0"/>
              <a:t>Adjektiv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Adv. = </a:t>
            </a:r>
            <a:r>
              <a:rPr lang="fr-FR" sz="1800" dirty="0" err="1" smtClean="0"/>
              <a:t>Adverb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Subst. = </a:t>
            </a:r>
            <a:r>
              <a:rPr lang="fr-FR" sz="1800" dirty="0" err="1" smtClean="0"/>
              <a:t>Substantiv</a:t>
            </a:r>
            <a:r>
              <a:rPr lang="fr-FR" sz="1800" dirty="0" smtClean="0"/>
              <a:t> / </a:t>
            </a:r>
            <a:r>
              <a:rPr lang="fr-FR" sz="1800" dirty="0" err="1" smtClean="0"/>
              <a:t>Nomen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Sg. = </a:t>
            </a:r>
            <a:r>
              <a:rPr lang="fr-FR" sz="1800" dirty="0" err="1" smtClean="0"/>
              <a:t>Singular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Pl. = Plural</a:t>
            </a:r>
          </a:p>
          <a:p>
            <a:pPr>
              <a:lnSpc>
                <a:spcPct val="100000"/>
              </a:lnSpc>
            </a:pPr>
            <a:r>
              <a:rPr lang="fr-FR" sz="1800" dirty="0" err="1" smtClean="0"/>
              <a:t>Komp</a:t>
            </a:r>
            <a:r>
              <a:rPr lang="fr-FR" sz="1800" dirty="0" smtClean="0"/>
              <a:t>. / </a:t>
            </a:r>
            <a:r>
              <a:rPr lang="fr-FR" sz="1800" dirty="0" err="1" smtClean="0"/>
              <a:t>steig</a:t>
            </a:r>
            <a:r>
              <a:rPr lang="fr-FR" sz="1800" dirty="0" smtClean="0"/>
              <a:t>. = </a:t>
            </a:r>
            <a:r>
              <a:rPr lang="fr-FR" sz="1800" dirty="0" err="1" smtClean="0"/>
              <a:t>Komparation</a:t>
            </a:r>
            <a:r>
              <a:rPr lang="fr-FR" sz="1800" dirty="0" smtClean="0"/>
              <a:t> (</a:t>
            </a:r>
            <a:r>
              <a:rPr lang="fr-FR" sz="1800" dirty="0" err="1" smtClean="0"/>
              <a:t>steigerbar</a:t>
            </a:r>
            <a:r>
              <a:rPr lang="fr-FR" sz="1800" dirty="0" smtClean="0"/>
              <a:t>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6" y="1628800"/>
            <a:ext cx="3754760" cy="4752528"/>
          </a:xfrm>
        </p:spPr>
        <p:txBody>
          <a:bodyPr/>
          <a:lstStyle/>
          <a:p>
            <a:r>
              <a:rPr lang="fr-FR" sz="1800" dirty="0" smtClean="0"/>
              <a:t>Nom. = </a:t>
            </a:r>
            <a:r>
              <a:rPr lang="fr-FR" sz="1800" dirty="0" err="1" smtClean="0"/>
              <a:t>Nominativ</a:t>
            </a:r>
            <a:endParaRPr lang="fr-FR" sz="1800" dirty="0" smtClean="0"/>
          </a:p>
          <a:p>
            <a:r>
              <a:rPr lang="fr-FR" sz="1800" dirty="0" err="1" smtClean="0"/>
              <a:t>Gen</a:t>
            </a:r>
            <a:r>
              <a:rPr lang="fr-FR" sz="1800" dirty="0" smtClean="0"/>
              <a:t>. = </a:t>
            </a:r>
            <a:r>
              <a:rPr lang="fr-FR" sz="1800" dirty="0" err="1" smtClean="0"/>
              <a:t>Genitiv</a:t>
            </a:r>
            <a:endParaRPr lang="fr-FR" sz="1800" dirty="0" smtClean="0"/>
          </a:p>
          <a:p>
            <a:r>
              <a:rPr lang="fr-FR" sz="1800" dirty="0" smtClean="0"/>
              <a:t>Dat. = </a:t>
            </a:r>
            <a:r>
              <a:rPr lang="fr-FR" sz="1800" dirty="0" err="1" smtClean="0"/>
              <a:t>Dativ</a:t>
            </a:r>
            <a:endParaRPr lang="fr-FR" sz="1800" dirty="0" smtClean="0"/>
          </a:p>
          <a:p>
            <a:r>
              <a:rPr lang="fr-FR" sz="1800" dirty="0" err="1" smtClean="0"/>
              <a:t>Akk</a:t>
            </a:r>
            <a:r>
              <a:rPr lang="fr-FR" sz="1800" dirty="0" smtClean="0"/>
              <a:t>. = </a:t>
            </a:r>
            <a:r>
              <a:rPr lang="fr-FR" sz="1800" dirty="0" err="1" smtClean="0"/>
              <a:t>Akkusativ</a:t>
            </a:r>
            <a:endParaRPr lang="fr-FR" sz="1800" dirty="0" smtClean="0"/>
          </a:p>
          <a:p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V. = </a:t>
            </a:r>
            <a:r>
              <a:rPr lang="fr-FR" sz="1800" dirty="0" err="1" smtClean="0"/>
              <a:t>Verb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Inf. = </a:t>
            </a:r>
            <a:r>
              <a:rPr lang="fr-FR" sz="1800" dirty="0" err="1" smtClean="0"/>
              <a:t>Infinitiv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smtClean="0"/>
              <a:t>Part. = </a:t>
            </a:r>
            <a:r>
              <a:rPr lang="fr-FR" sz="1800" dirty="0" err="1" smtClean="0"/>
              <a:t>Partizip</a:t>
            </a:r>
            <a:endParaRPr lang="fr-FR" sz="1800" dirty="0" smtClean="0"/>
          </a:p>
          <a:p>
            <a:pPr>
              <a:lnSpc>
                <a:spcPct val="100000"/>
              </a:lnSpc>
            </a:pPr>
            <a:r>
              <a:rPr lang="fr-FR" sz="1800" dirty="0" err="1" smtClean="0"/>
              <a:t>Präp</a:t>
            </a:r>
            <a:r>
              <a:rPr lang="fr-FR" sz="1800" dirty="0" smtClean="0"/>
              <a:t>. = </a:t>
            </a:r>
            <a:r>
              <a:rPr lang="fr-FR" sz="1800" dirty="0" err="1" smtClean="0"/>
              <a:t>Präposition</a:t>
            </a:r>
            <a:endParaRPr lang="fr-FR" sz="1800" dirty="0" smtClean="0"/>
          </a:p>
          <a:p>
            <a:r>
              <a:rPr lang="fr-FR" sz="1800" dirty="0" err="1" smtClean="0"/>
              <a:t>Pron</a:t>
            </a:r>
            <a:r>
              <a:rPr lang="fr-FR" sz="1800" dirty="0" smtClean="0"/>
              <a:t>. = </a:t>
            </a:r>
            <a:r>
              <a:rPr lang="fr-FR" sz="1800" dirty="0" err="1" smtClean="0"/>
              <a:t>Pronomen</a:t>
            </a:r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err="1" smtClean="0"/>
              <a:t>ugs</a:t>
            </a:r>
            <a:r>
              <a:rPr lang="fr-FR" sz="1800" dirty="0" smtClean="0"/>
              <a:t>. = </a:t>
            </a:r>
            <a:r>
              <a:rPr lang="fr-FR" sz="1800" dirty="0" err="1" smtClean="0"/>
              <a:t>umgangsprachlich</a:t>
            </a:r>
            <a:endParaRPr lang="fr-FR" sz="1800" dirty="0" smtClean="0"/>
          </a:p>
          <a:p>
            <a:r>
              <a:rPr lang="fr-FR" sz="1800" dirty="0" err="1" smtClean="0"/>
              <a:t>hist</a:t>
            </a:r>
            <a:r>
              <a:rPr lang="fr-FR" sz="1800" dirty="0" smtClean="0"/>
              <a:t> = </a:t>
            </a:r>
            <a:r>
              <a:rPr lang="fr-FR" sz="1800" dirty="0" err="1" smtClean="0"/>
              <a:t>historisch</a:t>
            </a:r>
            <a:endParaRPr lang="fr-FR" sz="1800" dirty="0" smtClean="0"/>
          </a:p>
          <a:p>
            <a:r>
              <a:rPr lang="fr-FR" sz="1800" dirty="0" err="1" smtClean="0"/>
              <a:t>veralt</a:t>
            </a:r>
            <a:r>
              <a:rPr lang="fr-FR" sz="1800" dirty="0" smtClean="0"/>
              <a:t>. = </a:t>
            </a:r>
            <a:r>
              <a:rPr lang="fr-FR" sz="1800" dirty="0" err="1" smtClean="0"/>
              <a:t>veraltet</a:t>
            </a:r>
            <a:endParaRPr lang="fr-FR" sz="1800" dirty="0" smtClean="0"/>
          </a:p>
          <a:p>
            <a:r>
              <a:rPr lang="fr-FR" sz="1800" dirty="0" smtClean="0"/>
              <a:t>lit = </a:t>
            </a:r>
            <a:r>
              <a:rPr lang="fr-FR" sz="1800" dirty="0" err="1" smtClean="0"/>
              <a:t>literarisch</a:t>
            </a:r>
            <a:endParaRPr lang="fr-FR" sz="1800" dirty="0" smtClean="0"/>
          </a:p>
          <a:p>
            <a:r>
              <a:rPr lang="fr-FR" sz="1800" dirty="0" err="1" smtClean="0"/>
              <a:t>abwert</a:t>
            </a:r>
            <a:r>
              <a:rPr lang="fr-FR" sz="1800" dirty="0" smtClean="0"/>
              <a:t>. / </a:t>
            </a:r>
            <a:r>
              <a:rPr lang="fr-FR" sz="1800" dirty="0" err="1" smtClean="0"/>
              <a:t>pej</a:t>
            </a:r>
            <a:r>
              <a:rPr lang="fr-FR" sz="1800" dirty="0" smtClean="0"/>
              <a:t>. = </a:t>
            </a:r>
            <a:r>
              <a:rPr lang="fr-FR" sz="1800" dirty="0" err="1" smtClean="0"/>
              <a:t>abwertend</a:t>
            </a:r>
            <a:r>
              <a:rPr lang="fr-FR" sz="1800" dirty="0" smtClean="0"/>
              <a:t>, </a:t>
            </a:r>
            <a:r>
              <a:rPr lang="fr-FR" sz="1800" dirty="0" err="1" smtClean="0"/>
              <a:t>pejorativ</a:t>
            </a:r>
            <a:endParaRPr lang="fr-FR" sz="1800" dirty="0" smtClean="0"/>
          </a:p>
        </p:txBody>
      </p:sp>
      <p:sp>
        <p:nvSpPr>
          <p:cNvPr id="7" name="Rounded Rectangular Callout 6"/>
          <p:cNvSpPr/>
          <p:nvPr/>
        </p:nvSpPr>
        <p:spPr>
          <a:xfrm>
            <a:off x="4860032" y="116632"/>
            <a:ext cx="4140968" cy="864096"/>
          </a:xfrm>
          <a:prstGeom prst="wedgeRoundRectCallout">
            <a:avLst>
              <a:gd name="adj1" fmla="val -64976"/>
              <a:gd name="adj2" fmla="val 4799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 smtClean="0"/>
              <a:t>Eine vollständige Liste finden Sie unter </a:t>
            </a:r>
            <a:r>
              <a:rPr lang="de-DE" sz="1200" dirty="0" smtClean="0">
                <a:solidFill>
                  <a:srgbClr val="65D7FF"/>
                </a:solidFill>
                <a:hlinkClick r:id="rId2"/>
              </a:rPr>
              <a:t>http://www.wordreference.com/de/abbreviations.aspx</a:t>
            </a:r>
            <a:r>
              <a:rPr lang="de-DE" sz="1200" dirty="0" smtClean="0">
                <a:solidFill>
                  <a:srgbClr val="65D7FF"/>
                </a:solidFill>
              </a:rPr>
              <a:t> </a:t>
            </a:r>
            <a:endParaRPr lang="en-US" sz="1200" dirty="0" smtClean="0">
              <a:solidFill>
                <a:srgbClr val="65D7FF"/>
              </a:solidFill>
            </a:endParaRPr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3050"/>
            <a:ext cx="7139137" cy="1143000"/>
          </a:xfrm>
          <a:noFill/>
        </p:spPr>
        <p:txBody>
          <a:bodyPr>
            <a:noAutofit/>
          </a:bodyPr>
          <a:lstStyle/>
          <a:p>
            <a:r>
              <a:rPr lang="de-DE" sz="2400" b="1" dirty="0" smtClean="0"/>
              <a:t>Aktivität</a:t>
            </a:r>
            <a:r>
              <a:rPr lang="de-DE" sz="2400" dirty="0" smtClean="0"/>
              <a:t>: Welche Informationen zur Grammatik finden Sie bei </a:t>
            </a:r>
            <a:r>
              <a:rPr lang="de-DE" sz="2400" dirty="0" smtClean="0">
                <a:solidFill>
                  <a:srgbClr val="00B050"/>
                </a:solidFill>
              </a:rPr>
              <a:t>Ponds Deutsch als Fremdsprache </a:t>
            </a:r>
            <a:r>
              <a:rPr lang="de-DE" sz="2400" dirty="0" smtClean="0">
                <a:solidFill>
                  <a:schemeClr val="bg1"/>
                </a:solidFill>
              </a:rPr>
              <a:t>über die folgenden Wörter</a:t>
            </a:r>
            <a:r>
              <a:rPr lang="de-DE" sz="2400" dirty="0" smtClean="0"/>
              <a:t>? </a:t>
            </a:r>
            <a:endParaRPr lang="de-DE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187623" y="1687866"/>
            <a:ext cx="3309763" cy="397000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Eintrag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Stute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sensibel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Mädchen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von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Kaulquappe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Rendezvous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64088" y="1716110"/>
            <a:ext cx="3322712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dirty="0" smtClean="0"/>
              <a:t>Paradeiser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verloren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plaudern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Wien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heillos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du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grüezi!</a:t>
            </a:r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>
              <a:lnSpc>
                <a:spcPct val="150000"/>
              </a:lnSpc>
            </a:pPr>
            <a:endParaRPr lang="de-DE" dirty="0" smtClean="0"/>
          </a:p>
        </p:txBody>
      </p:sp>
      <p:pic>
        <p:nvPicPr>
          <p:cNvPr id="13314" name="Picture 2" descr="http://media.buch.de/img-adb/04572999-00-00/pons_grosswoerterbuch_deutsch_als_fremdsprach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6376" y="116632"/>
            <a:ext cx="767125" cy="1224136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6228184" y="980728"/>
            <a:ext cx="162648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Hier klicken</a:t>
            </a:r>
            <a:endParaRPr lang="de-DE" dirty="0"/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4408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1666529" cy="491654"/>
          </a:xfrm>
        </p:spPr>
        <p:txBody>
          <a:bodyPr>
            <a:noAutofit/>
          </a:bodyPr>
          <a:lstStyle/>
          <a:p>
            <a:r>
              <a:rPr lang="de-DE" sz="3200" smtClean="0"/>
              <a:t>Lösung</a:t>
            </a:r>
            <a:endParaRPr lang="de-DE" sz="320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6110"/>
            <a:ext cx="4247455" cy="39417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de-DE" sz="1800" b="1" dirty="0" smtClean="0"/>
              <a:t>Paradeiser</a:t>
            </a:r>
            <a:r>
              <a:rPr lang="de-DE" sz="1800" dirty="0" smtClean="0"/>
              <a:t>: Subst., der, -s (Gen.), - (Pl.), österr.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verloren</a:t>
            </a:r>
            <a:r>
              <a:rPr lang="de-DE" sz="1800" dirty="0" smtClean="0"/>
              <a:t>: 1. Part. Perf. von </a:t>
            </a:r>
            <a:r>
              <a:rPr lang="de-DE" sz="1800" i="1" dirty="0" smtClean="0"/>
              <a:t>verlieren</a:t>
            </a:r>
            <a:r>
              <a:rPr lang="de-DE" sz="1800" dirty="0" smtClean="0"/>
              <a:t>, 2. Adj. (keine Komp.)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plaudern</a:t>
            </a:r>
            <a:r>
              <a:rPr lang="de-DE" sz="1800" dirty="0" smtClean="0"/>
              <a:t>: V. ohne Obj., +Präp. </a:t>
            </a:r>
            <a:r>
              <a:rPr lang="de-DE" sz="1800" i="1" dirty="0" smtClean="0"/>
              <a:t>mit</a:t>
            </a:r>
            <a:r>
              <a:rPr lang="de-DE" sz="1800" dirty="0" smtClean="0"/>
              <a:t> (Dat.) / </a:t>
            </a:r>
            <a:r>
              <a:rPr lang="de-DE" sz="1800" i="1" dirty="0" smtClean="0"/>
              <a:t>über</a:t>
            </a:r>
            <a:r>
              <a:rPr lang="de-DE" sz="1800" dirty="0" smtClean="0"/>
              <a:t> (Akk.)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Wien</a:t>
            </a:r>
            <a:r>
              <a:rPr lang="de-DE" sz="1800" dirty="0" smtClean="0"/>
              <a:t>: Subst. (Eigenname), -s (Gen.)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heillos</a:t>
            </a:r>
            <a:r>
              <a:rPr lang="de-DE" sz="1800" dirty="0" smtClean="0"/>
              <a:t>: Adj. (nicht steig.), pej. 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du</a:t>
            </a:r>
            <a:r>
              <a:rPr lang="de-DE" sz="1800" dirty="0" smtClean="0"/>
              <a:t>: Pron. (2. Person Sg.)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grüezi</a:t>
            </a:r>
            <a:r>
              <a:rPr lang="de-DE" sz="1800" dirty="0" smtClean="0"/>
              <a:t>: Interj(ektion), CH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sz="half" idx="2"/>
          </p:nvPr>
        </p:nvSpPr>
        <p:spPr>
          <a:xfrm>
            <a:off x="323528" y="1773238"/>
            <a:ext cx="4032448" cy="43529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de-DE" sz="1800" b="1" dirty="0" smtClean="0"/>
              <a:t>Eintrag</a:t>
            </a:r>
            <a:r>
              <a:rPr lang="de-DE" sz="1800" dirty="0" smtClean="0"/>
              <a:t>: Subst., der, -(e)s (Gen.), Einträge (Pl.)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Stute</a:t>
            </a:r>
            <a:r>
              <a:rPr lang="de-DE" sz="1800" dirty="0" smtClean="0"/>
              <a:t>: Subst., die, - (Gen.), -n (Pl.)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sensibel</a:t>
            </a:r>
            <a:r>
              <a:rPr lang="de-DE" sz="1800" dirty="0" smtClean="0"/>
              <a:t>: Adj., +Kompl. (</a:t>
            </a:r>
            <a:r>
              <a:rPr lang="de-DE" sz="1800" i="1" dirty="0" smtClean="0"/>
              <a:t>sensibler, am sensibelsten</a:t>
            </a:r>
            <a:r>
              <a:rPr lang="de-DE" sz="18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Mädchen</a:t>
            </a:r>
            <a:r>
              <a:rPr lang="de-DE" sz="1800" dirty="0" smtClean="0"/>
              <a:t>: Subst., das, - (Gen.), - (Pl.)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von</a:t>
            </a:r>
            <a:r>
              <a:rPr lang="de-DE" sz="1800" dirty="0" smtClean="0"/>
              <a:t>: Präp. +Dativ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Kaulquappe</a:t>
            </a:r>
            <a:r>
              <a:rPr lang="de-DE" sz="1800" dirty="0" smtClean="0"/>
              <a:t>: Subst., die, - (Gen.), -n (Pl.)</a:t>
            </a:r>
          </a:p>
          <a:p>
            <a:pPr>
              <a:lnSpc>
                <a:spcPct val="120000"/>
              </a:lnSpc>
            </a:pPr>
            <a:r>
              <a:rPr lang="de-DE" sz="1800" b="1" dirty="0" smtClean="0"/>
              <a:t>Rendezvous</a:t>
            </a:r>
            <a:r>
              <a:rPr lang="de-DE" sz="1800" dirty="0" smtClean="0"/>
              <a:t>: Subst., das, - (Gen.), - (Pl.); veraltet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347864" y="116632"/>
            <a:ext cx="5184576" cy="468632"/>
          </a:xfrm>
          <a:prstGeom prst="wedgeRoundRectCallout">
            <a:avLst>
              <a:gd name="adj1" fmla="val -76037"/>
              <a:gd name="adj2" fmla="val 9957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mtClean="0"/>
              <a:t>Überprüfen Sie die Bedeutung der Abkürzungen!</a:t>
            </a:r>
            <a:endParaRPr lang="de-DE"/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675</TotalTime>
  <Words>525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AstonPPTblue</vt:lpstr>
      <vt:lpstr>Deutsche Wörterbücher Part 1  </vt:lpstr>
      <vt:lpstr>Allgemein</vt:lpstr>
      <vt:lpstr>Einsprachige Wörterbücher</vt:lpstr>
      <vt:lpstr>Wichtige Abkürzungen</vt:lpstr>
      <vt:lpstr>Aktivität: Welche Informationen zur Grammatik finden Sie bei Ponds Deutsch als Fremdsprache über die folgenden Wörter? </vt:lpstr>
      <vt:lpstr>Lösung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dictionnaires français</dc:title>
  <dc:creator>Céline Benoit</dc:creator>
  <cp:lastModifiedBy>desilvac</cp:lastModifiedBy>
  <cp:revision>50</cp:revision>
  <dcterms:created xsi:type="dcterms:W3CDTF">2011-09-06T11:39:43Z</dcterms:created>
  <dcterms:modified xsi:type="dcterms:W3CDTF">2012-01-03T16:43:58Z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593185908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805934459</vt:i4>
  </property>
</Properties>
</file>