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2"/>
  </p:notesMasterIdLst>
  <p:sldIdLst>
    <p:sldId id="282" r:id="rId4"/>
    <p:sldId id="283" r:id="rId5"/>
    <p:sldId id="264" r:id="rId6"/>
    <p:sldId id="271" r:id="rId7"/>
    <p:sldId id="272" r:id="rId8"/>
    <p:sldId id="262" r:id="rId9"/>
    <p:sldId id="285" r:id="rId10"/>
    <p:sldId id="286" r:id="rId11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150"/>
    <a:srgbClr val="0083BE"/>
    <a:srgbClr val="31503A"/>
    <a:srgbClr val="B6BF00"/>
    <a:srgbClr val="69923A"/>
    <a:srgbClr val="A33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82" autoAdjust="0"/>
  </p:normalViewPr>
  <p:slideViewPr>
    <p:cSldViewPr>
      <p:cViewPr varScale="1">
        <p:scale>
          <a:sx n="101" d="100"/>
          <a:sy n="101" d="100"/>
        </p:scale>
        <p:origin x="-1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A57066-5556-44A9-9F19-8568BB30BFAC}" type="doc">
      <dgm:prSet loTypeId="urn:microsoft.com/office/officeart/2005/8/layout/hChevron3" loCatId="process" qsTypeId="urn:microsoft.com/office/officeart/2005/8/quickstyle/simple1" qsCatId="simple" csTypeId="urn:microsoft.com/office/officeart/2005/8/colors/colorful5" csCatId="colorful" phldr="1"/>
      <dgm:spPr/>
    </dgm:pt>
    <dgm:pt modelId="{0DD4260F-E2A2-4F87-83C6-EBB3E9110D9F}">
      <dgm:prSet phldrT="[Text]"/>
      <dgm:spPr/>
      <dgm:t>
        <a:bodyPr/>
        <a:lstStyle/>
        <a:p>
          <a:r>
            <a:rPr lang="ca-ES" dirty="0" smtClean="0"/>
            <a:t>Público</a:t>
          </a:r>
          <a:endParaRPr lang="ca-ES" dirty="0"/>
        </a:p>
      </dgm:t>
    </dgm:pt>
    <dgm:pt modelId="{1183C6E1-2BE1-426A-B3AD-87161C5C8A29}" type="parTrans" cxnId="{98ECD97F-602A-4FF5-A646-ECCBBA0303F9}">
      <dgm:prSet/>
      <dgm:spPr/>
      <dgm:t>
        <a:bodyPr/>
        <a:lstStyle/>
        <a:p>
          <a:endParaRPr lang="ca-ES"/>
        </a:p>
      </dgm:t>
    </dgm:pt>
    <dgm:pt modelId="{FDF74AB2-1A31-409E-97CF-4741B3BD8B72}" type="sibTrans" cxnId="{98ECD97F-602A-4FF5-A646-ECCBBA0303F9}">
      <dgm:prSet/>
      <dgm:spPr/>
      <dgm:t>
        <a:bodyPr/>
        <a:lstStyle/>
        <a:p>
          <a:endParaRPr lang="ca-ES"/>
        </a:p>
      </dgm:t>
    </dgm:pt>
    <dgm:pt modelId="{36E6FDD9-DA56-4156-88E1-5B64FFD347EA}">
      <dgm:prSet phldrT="[Text]"/>
      <dgm:spPr/>
      <dgm:t>
        <a:bodyPr/>
        <a:lstStyle/>
        <a:p>
          <a:r>
            <a:rPr lang="ca-ES" dirty="0" smtClean="0"/>
            <a:t>El País</a:t>
          </a:r>
          <a:endParaRPr lang="ca-ES" dirty="0"/>
        </a:p>
      </dgm:t>
    </dgm:pt>
    <dgm:pt modelId="{BEBF1BE2-972B-4A68-B284-FE61A40D4BCF}" type="parTrans" cxnId="{19F5C173-DB89-497D-8A29-CC2F9E909807}">
      <dgm:prSet/>
      <dgm:spPr/>
      <dgm:t>
        <a:bodyPr/>
        <a:lstStyle/>
        <a:p>
          <a:endParaRPr lang="ca-ES"/>
        </a:p>
      </dgm:t>
    </dgm:pt>
    <dgm:pt modelId="{B615B630-4EBD-4B98-A44B-31EB936220FF}" type="sibTrans" cxnId="{19F5C173-DB89-497D-8A29-CC2F9E909807}">
      <dgm:prSet/>
      <dgm:spPr/>
      <dgm:t>
        <a:bodyPr/>
        <a:lstStyle/>
        <a:p>
          <a:endParaRPr lang="ca-ES"/>
        </a:p>
      </dgm:t>
    </dgm:pt>
    <dgm:pt modelId="{8B490934-0889-4F70-A7F0-7C729CE4E56C}">
      <dgm:prSet phldrT="[Text]"/>
      <dgm:spPr/>
      <dgm:t>
        <a:bodyPr/>
        <a:lstStyle/>
        <a:p>
          <a:r>
            <a:rPr lang="ca-ES" dirty="0" smtClean="0"/>
            <a:t>Abc</a:t>
          </a:r>
          <a:endParaRPr lang="ca-ES" dirty="0"/>
        </a:p>
      </dgm:t>
    </dgm:pt>
    <dgm:pt modelId="{5DE17280-9B2B-454F-B575-46DF3F8378C2}" type="parTrans" cxnId="{2F44F2B3-6D80-4E1E-BC42-86AEF4BF7757}">
      <dgm:prSet/>
      <dgm:spPr/>
      <dgm:t>
        <a:bodyPr/>
        <a:lstStyle/>
        <a:p>
          <a:endParaRPr lang="ca-ES"/>
        </a:p>
      </dgm:t>
    </dgm:pt>
    <dgm:pt modelId="{D6BC4A1D-A1BF-4FDC-B17C-153661DD73F2}" type="sibTrans" cxnId="{2F44F2B3-6D80-4E1E-BC42-86AEF4BF7757}">
      <dgm:prSet/>
      <dgm:spPr/>
      <dgm:t>
        <a:bodyPr/>
        <a:lstStyle/>
        <a:p>
          <a:endParaRPr lang="ca-ES"/>
        </a:p>
      </dgm:t>
    </dgm:pt>
    <dgm:pt modelId="{A30CE626-F052-4DC0-9122-B5F074B0F22E}">
      <dgm:prSet phldrT="[Text]"/>
      <dgm:spPr/>
      <dgm:t>
        <a:bodyPr/>
        <a:lstStyle/>
        <a:p>
          <a:r>
            <a:rPr lang="ca-ES" dirty="0" smtClean="0"/>
            <a:t>La Razón</a:t>
          </a:r>
          <a:endParaRPr lang="ca-ES" dirty="0"/>
        </a:p>
      </dgm:t>
    </dgm:pt>
    <dgm:pt modelId="{653FD99A-8699-49CE-9943-DC68C527ACF3}" type="parTrans" cxnId="{CF68C100-14C0-4D40-B82C-BBD825E05397}">
      <dgm:prSet/>
      <dgm:spPr/>
      <dgm:t>
        <a:bodyPr/>
        <a:lstStyle/>
        <a:p>
          <a:endParaRPr lang="ca-ES"/>
        </a:p>
      </dgm:t>
    </dgm:pt>
    <dgm:pt modelId="{EA4DD6CB-B91F-4DBE-897E-978E46312F48}" type="sibTrans" cxnId="{CF68C100-14C0-4D40-B82C-BBD825E05397}">
      <dgm:prSet/>
      <dgm:spPr/>
      <dgm:t>
        <a:bodyPr/>
        <a:lstStyle/>
        <a:p>
          <a:endParaRPr lang="ca-ES"/>
        </a:p>
      </dgm:t>
    </dgm:pt>
    <dgm:pt modelId="{08FFE616-C132-4DB2-BDB1-D372CEAC35ED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a-ES" dirty="0" smtClean="0"/>
            <a:t>El Mundo</a:t>
          </a:r>
          <a:endParaRPr lang="ca-ES" dirty="0"/>
        </a:p>
      </dgm:t>
    </dgm:pt>
    <dgm:pt modelId="{15120677-C689-4F8A-A812-8CC3448C6800}" type="parTrans" cxnId="{D1B854D7-A1BB-4B38-97B7-1D2EAA7F0EBD}">
      <dgm:prSet/>
      <dgm:spPr/>
      <dgm:t>
        <a:bodyPr/>
        <a:lstStyle/>
        <a:p>
          <a:endParaRPr lang="ca-ES"/>
        </a:p>
      </dgm:t>
    </dgm:pt>
    <dgm:pt modelId="{70EE2FEB-F3E1-4105-B188-8AA2E0EFEAE7}" type="sibTrans" cxnId="{D1B854D7-A1BB-4B38-97B7-1D2EAA7F0EBD}">
      <dgm:prSet/>
      <dgm:spPr/>
      <dgm:t>
        <a:bodyPr/>
        <a:lstStyle/>
        <a:p>
          <a:endParaRPr lang="ca-ES"/>
        </a:p>
      </dgm:t>
    </dgm:pt>
    <dgm:pt modelId="{B9DE7B3B-ECF4-48F7-8C9E-FA72A7723ABC}">
      <dgm:prSet phldrT="[Text]"/>
      <dgm:spPr/>
      <dgm:t>
        <a:bodyPr/>
        <a:lstStyle/>
        <a:p>
          <a:r>
            <a:rPr lang="ca-ES" dirty="0" smtClean="0"/>
            <a:t>La Vanguardia</a:t>
          </a:r>
          <a:endParaRPr lang="ca-ES" dirty="0"/>
        </a:p>
      </dgm:t>
    </dgm:pt>
    <dgm:pt modelId="{63C5A592-88BC-4BC0-B6EF-A6E6D86B83CA}" type="parTrans" cxnId="{BFD0B632-67B1-471D-B739-144E92FA37AF}">
      <dgm:prSet/>
      <dgm:spPr/>
      <dgm:t>
        <a:bodyPr/>
        <a:lstStyle/>
        <a:p>
          <a:endParaRPr lang="ca-ES"/>
        </a:p>
      </dgm:t>
    </dgm:pt>
    <dgm:pt modelId="{245B721C-4C37-4517-B6CA-1D3819F01043}" type="sibTrans" cxnId="{BFD0B632-67B1-471D-B739-144E92FA37AF}">
      <dgm:prSet/>
      <dgm:spPr/>
      <dgm:t>
        <a:bodyPr/>
        <a:lstStyle/>
        <a:p>
          <a:endParaRPr lang="ca-ES"/>
        </a:p>
      </dgm:t>
    </dgm:pt>
    <dgm:pt modelId="{431B666B-90DB-49D9-8033-512457F72DD2}" type="pres">
      <dgm:prSet presAssocID="{92A57066-5556-44A9-9F19-8568BB30BFAC}" presName="Name0" presStyleCnt="0">
        <dgm:presLayoutVars>
          <dgm:dir/>
          <dgm:resizeHandles val="exact"/>
        </dgm:presLayoutVars>
      </dgm:prSet>
      <dgm:spPr/>
    </dgm:pt>
    <dgm:pt modelId="{FB3C87F4-1F08-42DA-BCED-E1D4B0B29670}" type="pres">
      <dgm:prSet presAssocID="{0DD4260F-E2A2-4F87-83C6-EBB3E9110D9F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90CE69D-07A8-4AE0-A5F3-142BD98E1B7B}" type="pres">
      <dgm:prSet presAssocID="{FDF74AB2-1A31-409E-97CF-4741B3BD8B72}" presName="parSpace" presStyleCnt="0"/>
      <dgm:spPr/>
    </dgm:pt>
    <dgm:pt modelId="{F5C10C76-3202-4CE2-9266-E3C825153869}" type="pres">
      <dgm:prSet presAssocID="{36E6FDD9-DA56-4156-88E1-5B64FFD347EA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B2C2753-3BDC-46B1-96C1-566DD2DDDAFE}" type="pres">
      <dgm:prSet presAssocID="{B615B630-4EBD-4B98-A44B-31EB936220FF}" presName="parSpace" presStyleCnt="0"/>
      <dgm:spPr/>
    </dgm:pt>
    <dgm:pt modelId="{C34D69C1-2A0A-41DF-B3A4-53711B7E48B4}" type="pres">
      <dgm:prSet presAssocID="{B9DE7B3B-ECF4-48F7-8C9E-FA72A7723ABC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3320752-9997-4D98-BFB0-7CE0324D182B}" type="pres">
      <dgm:prSet presAssocID="{245B721C-4C37-4517-B6CA-1D3819F01043}" presName="parSpace" presStyleCnt="0"/>
      <dgm:spPr/>
    </dgm:pt>
    <dgm:pt modelId="{EAD58CB7-FBEF-46DB-9841-2B7A4C9C2096}" type="pres">
      <dgm:prSet presAssocID="{08FFE616-C132-4DB2-BDB1-D372CEAC35ED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D2BCB662-3A65-49BC-9F58-D8B15F5E616E}" type="pres">
      <dgm:prSet presAssocID="{70EE2FEB-F3E1-4105-B188-8AA2E0EFEAE7}" presName="parSpace" presStyleCnt="0"/>
      <dgm:spPr/>
    </dgm:pt>
    <dgm:pt modelId="{E94293A6-3FE7-40DD-8642-1854D52CE24E}" type="pres">
      <dgm:prSet presAssocID="{8B490934-0889-4F70-A7F0-7C729CE4E56C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DC53A5F3-5037-4888-8FF6-7D62AAC46231}" type="pres">
      <dgm:prSet presAssocID="{D6BC4A1D-A1BF-4FDC-B17C-153661DD73F2}" presName="parSpace" presStyleCnt="0"/>
      <dgm:spPr/>
    </dgm:pt>
    <dgm:pt modelId="{8118D353-640A-42DA-A7E1-87166FCE3205}" type="pres">
      <dgm:prSet presAssocID="{A30CE626-F052-4DC0-9122-B5F074B0F22E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D1B854D7-A1BB-4B38-97B7-1D2EAA7F0EBD}" srcId="{92A57066-5556-44A9-9F19-8568BB30BFAC}" destId="{08FFE616-C132-4DB2-BDB1-D372CEAC35ED}" srcOrd="3" destOrd="0" parTransId="{15120677-C689-4F8A-A812-8CC3448C6800}" sibTransId="{70EE2FEB-F3E1-4105-B188-8AA2E0EFEAE7}"/>
    <dgm:cxn modelId="{0C6B0522-B295-4699-85EB-B50372AC0362}" type="presOf" srcId="{B9DE7B3B-ECF4-48F7-8C9E-FA72A7723ABC}" destId="{C34D69C1-2A0A-41DF-B3A4-53711B7E48B4}" srcOrd="0" destOrd="0" presId="urn:microsoft.com/office/officeart/2005/8/layout/hChevron3"/>
    <dgm:cxn modelId="{98ECD97F-602A-4FF5-A646-ECCBBA0303F9}" srcId="{92A57066-5556-44A9-9F19-8568BB30BFAC}" destId="{0DD4260F-E2A2-4F87-83C6-EBB3E9110D9F}" srcOrd="0" destOrd="0" parTransId="{1183C6E1-2BE1-426A-B3AD-87161C5C8A29}" sibTransId="{FDF74AB2-1A31-409E-97CF-4741B3BD8B72}"/>
    <dgm:cxn modelId="{B732831D-7DC9-4CA8-BD75-7787E7BF11AC}" type="presOf" srcId="{36E6FDD9-DA56-4156-88E1-5B64FFD347EA}" destId="{F5C10C76-3202-4CE2-9266-E3C825153869}" srcOrd="0" destOrd="0" presId="urn:microsoft.com/office/officeart/2005/8/layout/hChevron3"/>
    <dgm:cxn modelId="{2F44F2B3-6D80-4E1E-BC42-86AEF4BF7757}" srcId="{92A57066-5556-44A9-9F19-8568BB30BFAC}" destId="{8B490934-0889-4F70-A7F0-7C729CE4E56C}" srcOrd="4" destOrd="0" parTransId="{5DE17280-9B2B-454F-B575-46DF3F8378C2}" sibTransId="{D6BC4A1D-A1BF-4FDC-B17C-153661DD73F2}"/>
    <dgm:cxn modelId="{9A16B6E3-4640-403E-9130-6BF450F8F6E6}" type="presOf" srcId="{8B490934-0889-4F70-A7F0-7C729CE4E56C}" destId="{E94293A6-3FE7-40DD-8642-1854D52CE24E}" srcOrd="0" destOrd="0" presId="urn:microsoft.com/office/officeart/2005/8/layout/hChevron3"/>
    <dgm:cxn modelId="{BFD0B632-67B1-471D-B739-144E92FA37AF}" srcId="{92A57066-5556-44A9-9F19-8568BB30BFAC}" destId="{B9DE7B3B-ECF4-48F7-8C9E-FA72A7723ABC}" srcOrd="2" destOrd="0" parTransId="{63C5A592-88BC-4BC0-B6EF-A6E6D86B83CA}" sibTransId="{245B721C-4C37-4517-B6CA-1D3819F01043}"/>
    <dgm:cxn modelId="{22FF5C4F-F937-48DB-9B09-CF362EDC8D9D}" type="presOf" srcId="{92A57066-5556-44A9-9F19-8568BB30BFAC}" destId="{431B666B-90DB-49D9-8033-512457F72DD2}" srcOrd="0" destOrd="0" presId="urn:microsoft.com/office/officeart/2005/8/layout/hChevron3"/>
    <dgm:cxn modelId="{40FB40EE-06FA-434F-B6AA-57BB6F392707}" type="presOf" srcId="{A30CE626-F052-4DC0-9122-B5F074B0F22E}" destId="{8118D353-640A-42DA-A7E1-87166FCE3205}" srcOrd="0" destOrd="0" presId="urn:microsoft.com/office/officeart/2005/8/layout/hChevron3"/>
    <dgm:cxn modelId="{751C69AD-595A-4DDE-803B-67B2F15928E6}" type="presOf" srcId="{0DD4260F-E2A2-4F87-83C6-EBB3E9110D9F}" destId="{FB3C87F4-1F08-42DA-BCED-E1D4B0B29670}" srcOrd="0" destOrd="0" presId="urn:microsoft.com/office/officeart/2005/8/layout/hChevron3"/>
    <dgm:cxn modelId="{CF68C100-14C0-4D40-B82C-BBD825E05397}" srcId="{92A57066-5556-44A9-9F19-8568BB30BFAC}" destId="{A30CE626-F052-4DC0-9122-B5F074B0F22E}" srcOrd="5" destOrd="0" parTransId="{653FD99A-8699-49CE-9943-DC68C527ACF3}" sibTransId="{EA4DD6CB-B91F-4DBE-897E-978E46312F48}"/>
    <dgm:cxn modelId="{F1DA9B6A-FB3E-467C-8859-6B545D0FD7C7}" type="presOf" srcId="{08FFE616-C132-4DB2-BDB1-D372CEAC35ED}" destId="{EAD58CB7-FBEF-46DB-9841-2B7A4C9C2096}" srcOrd="0" destOrd="0" presId="urn:microsoft.com/office/officeart/2005/8/layout/hChevron3"/>
    <dgm:cxn modelId="{19F5C173-DB89-497D-8A29-CC2F9E909807}" srcId="{92A57066-5556-44A9-9F19-8568BB30BFAC}" destId="{36E6FDD9-DA56-4156-88E1-5B64FFD347EA}" srcOrd="1" destOrd="0" parTransId="{BEBF1BE2-972B-4A68-B284-FE61A40D4BCF}" sibTransId="{B615B630-4EBD-4B98-A44B-31EB936220FF}"/>
    <dgm:cxn modelId="{CE530892-5AFC-496B-8E64-D95420ED6D9F}" type="presParOf" srcId="{431B666B-90DB-49D9-8033-512457F72DD2}" destId="{FB3C87F4-1F08-42DA-BCED-E1D4B0B29670}" srcOrd="0" destOrd="0" presId="urn:microsoft.com/office/officeart/2005/8/layout/hChevron3"/>
    <dgm:cxn modelId="{F6104CF7-DF55-488F-9C4F-2B64D08752AC}" type="presParOf" srcId="{431B666B-90DB-49D9-8033-512457F72DD2}" destId="{590CE69D-07A8-4AE0-A5F3-142BD98E1B7B}" srcOrd="1" destOrd="0" presId="urn:microsoft.com/office/officeart/2005/8/layout/hChevron3"/>
    <dgm:cxn modelId="{9765B559-314F-4286-869B-72BF392204CC}" type="presParOf" srcId="{431B666B-90DB-49D9-8033-512457F72DD2}" destId="{F5C10C76-3202-4CE2-9266-E3C825153869}" srcOrd="2" destOrd="0" presId="urn:microsoft.com/office/officeart/2005/8/layout/hChevron3"/>
    <dgm:cxn modelId="{014444F3-379E-4747-BF9D-48F7E8B9366E}" type="presParOf" srcId="{431B666B-90DB-49D9-8033-512457F72DD2}" destId="{5B2C2753-3BDC-46B1-96C1-566DD2DDDAFE}" srcOrd="3" destOrd="0" presId="urn:microsoft.com/office/officeart/2005/8/layout/hChevron3"/>
    <dgm:cxn modelId="{CC4629FB-1722-4167-A005-3FC4785E1844}" type="presParOf" srcId="{431B666B-90DB-49D9-8033-512457F72DD2}" destId="{C34D69C1-2A0A-41DF-B3A4-53711B7E48B4}" srcOrd="4" destOrd="0" presId="urn:microsoft.com/office/officeart/2005/8/layout/hChevron3"/>
    <dgm:cxn modelId="{B09F00C1-ABD6-4AB0-9BD1-7098FD54990B}" type="presParOf" srcId="{431B666B-90DB-49D9-8033-512457F72DD2}" destId="{A3320752-9997-4D98-BFB0-7CE0324D182B}" srcOrd="5" destOrd="0" presId="urn:microsoft.com/office/officeart/2005/8/layout/hChevron3"/>
    <dgm:cxn modelId="{4CECB13C-3D2D-45DD-9753-933D00D60AE9}" type="presParOf" srcId="{431B666B-90DB-49D9-8033-512457F72DD2}" destId="{EAD58CB7-FBEF-46DB-9841-2B7A4C9C2096}" srcOrd="6" destOrd="0" presId="urn:microsoft.com/office/officeart/2005/8/layout/hChevron3"/>
    <dgm:cxn modelId="{385109F7-AE77-4860-8163-35A47A20DF86}" type="presParOf" srcId="{431B666B-90DB-49D9-8033-512457F72DD2}" destId="{D2BCB662-3A65-49BC-9F58-D8B15F5E616E}" srcOrd="7" destOrd="0" presId="urn:microsoft.com/office/officeart/2005/8/layout/hChevron3"/>
    <dgm:cxn modelId="{53127023-C6D8-4675-AF88-E445A3B9B5C1}" type="presParOf" srcId="{431B666B-90DB-49D9-8033-512457F72DD2}" destId="{E94293A6-3FE7-40DD-8642-1854D52CE24E}" srcOrd="8" destOrd="0" presId="urn:microsoft.com/office/officeart/2005/8/layout/hChevron3"/>
    <dgm:cxn modelId="{FBB43C5C-5B15-4566-AFC6-6580847887D2}" type="presParOf" srcId="{431B666B-90DB-49D9-8033-512457F72DD2}" destId="{DC53A5F3-5037-4888-8FF6-7D62AAC46231}" srcOrd="9" destOrd="0" presId="urn:microsoft.com/office/officeart/2005/8/layout/hChevron3"/>
    <dgm:cxn modelId="{84DBFD2C-D7CA-4E9C-AB5B-166D292EF01A}" type="presParOf" srcId="{431B666B-90DB-49D9-8033-512457F72DD2}" destId="{8118D353-640A-42DA-A7E1-87166FCE3205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3C87F4-1F08-42DA-BCED-E1D4B0B29670}">
      <dsp:nvSpPr>
        <dsp:cNvPr id="0" name=""/>
        <dsp:cNvSpPr/>
      </dsp:nvSpPr>
      <dsp:spPr>
        <a:xfrm>
          <a:off x="676" y="124617"/>
          <a:ext cx="1108652" cy="443460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24003" rIns="12002" bIns="24003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900" kern="1200" dirty="0" smtClean="0"/>
            <a:t>Público</a:t>
          </a:r>
          <a:endParaRPr lang="ca-ES" sz="900" kern="1200" dirty="0"/>
        </a:p>
      </dsp:txBody>
      <dsp:txXfrm>
        <a:off x="676" y="124617"/>
        <a:ext cx="997787" cy="443460"/>
      </dsp:txXfrm>
    </dsp:sp>
    <dsp:sp modelId="{F5C10C76-3202-4CE2-9266-E3C825153869}">
      <dsp:nvSpPr>
        <dsp:cNvPr id="0" name=""/>
        <dsp:cNvSpPr/>
      </dsp:nvSpPr>
      <dsp:spPr>
        <a:xfrm>
          <a:off x="887598" y="124617"/>
          <a:ext cx="1108652" cy="443460"/>
        </a:xfrm>
        <a:prstGeom prst="chevron">
          <a:avLst/>
        </a:prstGeom>
        <a:solidFill>
          <a:schemeClr val="accent5">
            <a:hueOff val="-229817"/>
            <a:satOff val="1204"/>
            <a:lumOff val="-10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900" kern="1200" dirty="0" smtClean="0"/>
            <a:t>El País</a:t>
          </a:r>
          <a:endParaRPr lang="ca-ES" sz="900" kern="1200" dirty="0"/>
        </a:p>
      </dsp:txBody>
      <dsp:txXfrm>
        <a:off x="1109328" y="124617"/>
        <a:ext cx="665192" cy="443460"/>
      </dsp:txXfrm>
    </dsp:sp>
    <dsp:sp modelId="{C34D69C1-2A0A-41DF-B3A4-53711B7E48B4}">
      <dsp:nvSpPr>
        <dsp:cNvPr id="0" name=""/>
        <dsp:cNvSpPr/>
      </dsp:nvSpPr>
      <dsp:spPr>
        <a:xfrm>
          <a:off x="1774520" y="124617"/>
          <a:ext cx="1108652" cy="443460"/>
        </a:xfrm>
        <a:prstGeom prst="chevron">
          <a:avLst/>
        </a:prstGeom>
        <a:solidFill>
          <a:schemeClr val="accent5">
            <a:hueOff val="-459634"/>
            <a:satOff val="2408"/>
            <a:lumOff val="-218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900" kern="1200" dirty="0" smtClean="0"/>
            <a:t>La Vanguardia</a:t>
          </a:r>
          <a:endParaRPr lang="ca-ES" sz="900" kern="1200" dirty="0"/>
        </a:p>
      </dsp:txBody>
      <dsp:txXfrm>
        <a:off x="1996250" y="124617"/>
        <a:ext cx="665192" cy="443460"/>
      </dsp:txXfrm>
    </dsp:sp>
    <dsp:sp modelId="{EAD58CB7-FBEF-46DB-9841-2B7A4C9C2096}">
      <dsp:nvSpPr>
        <dsp:cNvPr id="0" name=""/>
        <dsp:cNvSpPr/>
      </dsp:nvSpPr>
      <dsp:spPr>
        <a:xfrm>
          <a:off x="2661442" y="124617"/>
          <a:ext cx="1108652" cy="443460"/>
        </a:xfrm>
        <a:prstGeom prst="chevron">
          <a:avLst/>
        </a:prstGeom>
        <a:solidFill>
          <a:schemeClr val="accent5">
            <a:hueOff val="-689450"/>
            <a:satOff val="3613"/>
            <a:lumOff val="-327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a-ES" sz="900" kern="1200" dirty="0" smtClean="0"/>
            <a:t>El Mundo</a:t>
          </a:r>
          <a:endParaRPr lang="ca-ES" sz="900" kern="1200" dirty="0"/>
        </a:p>
      </dsp:txBody>
      <dsp:txXfrm>
        <a:off x="2883172" y="124617"/>
        <a:ext cx="665192" cy="443460"/>
      </dsp:txXfrm>
    </dsp:sp>
    <dsp:sp modelId="{E94293A6-3FE7-40DD-8642-1854D52CE24E}">
      <dsp:nvSpPr>
        <dsp:cNvPr id="0" name=""/>
        <dsp:cNvSpPr/>
      </dsp:nvSpPr>
      <dsp:spPr>
        <a:xfrm>
          <a:off x="3548364" y="124617"/>
          <a:ext cx="1108652" cy="443460"/>
        </a:xfrm>
        <a:prstGeom prst="chevron">
          <a:avLst/>
        </a:prstGeom>
        <a:solidFill>
          <a:schemeClr val="accent5">
            <a:hueOff val="-919267"/>
            <a:satOff val="4817"/>
            <a:lumOff val="-4360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900" kern="1200" dirty="0" smtClean="0"/>
            <a:t>Abc</a:t>
          </a:r>
          <a:endParaRPr lang="ca-ES" sz="900" kern="1200" dirty="0"/>
        </a:p>
      </dsp:txBody>
      <dsp:txXfrm>
        <a:off x="3770094" y="124617"/>
        <a:ext cx="665192" cy="443460"/>
      </dsp:txXfrm>
    </dsp:sp>
    <dsp:sp modelId="{8118D353-640A-42DA-A7E1-87166FCE3205}">
      <dsp:nvSpPr>
        <dsp:cNvPr id="0" name=""/>
        <dsp:cNvSpPr/>
      </dsp:nvSpPr>
      <dsp:spPr>
        <a:xfrm>
          <a:off x="4435286" y="124617"/>
          <a:ext cx="1108652" cy="443460"/>
        </a:xfrm>
        <a:prstGeom prst="chevron">
          <a:avLst/>
        </a:prstGeom>
        <a:solidFill>
          <a:schemeClr val="accent5">
            <a:hueOff val="-1149084"/>
            <a:satOff val="6021"/>
            <a:lumOff val="-545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5" tIns="24003" rIns="12002" bIns="24003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900" kern="1200" dirty="0" smtClean="0"/>
            <a:t>La Razón</a:t>
          </a:r>
          <a:endParaRPr lang="ca-ES" sz="900" kern="1200" dirty="0"/>
        </a:p>
      </dsp:txBody>
      <dsp:txXfrm>
        <a:off x="4657016" y="124617"/>
        <a:ext cx="665192" cy="4434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A11644-3BCD-49C6-B25C-95701DF62B6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706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938916-480B-4EA3-95AD-63E8F7506A52}" type="slidenum">
              <a:rPr lang="en-GB"/>
              <a:pPr/>
              <a:t>1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31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17763"/>
            <a:ext cx="7847013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908675"/>
            <a:ext cx="7847013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cxnSp>
        <p:nvCxnSpPr>
          <p:cNvPr id="3086" name="AutoShape 14"/>
          <p:cNvCxnSpPr>
            <a:cxnSpLocks noChangeShapeType="1"/>
          </p:cNvCxnSpPr>
          <p:nvPr/>
        </p:nvCxnSpPr>
        <p:spPr bwMode="auto">
          <a:xfrm>
            <a:off x="9144000" y="414972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088" name="AutoShape 16"/>
          <p:cNvSpPr>
            <a:spLocks noChangeArrowheads="1"/>
          </p:cNvSpPr>
          <p:nvPr/>
        </p:nvSpPr>
        <p:spPr bwMode="auto">
          <a:xfrm rot="5400000">
            <a:off x="8302625" y="6019800"/>
            <a:ext cx="838200" cy="8382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 eaLnBrk="0" hangingPunct="0"/>
            <a:endParaRPr lang="en-US"/>
          </a:p>
        </p:txBody>
      </p:sp>
      <p:pic>
        <p:nvPicPr>
          <p:cNvPr id="3094" name="Picture 22" descr="aston_uni_birm_p7461_CMYK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2725" y="563563"/>
            <a:ext cx="1957388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63563"/>
            <a:ext cx="5724525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  <p:pic>
        <p:nvPicPr>
          <p:cNvPr id="7" name="Picture 22" descr="aston_uni_birm_p7461_CMYK_whi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  <p:pic>
        <p:nvPicPr>
          <p:cNvPr id="7" name="Picture 22" descr="aston_uni_birm_p7461_CMYK_whi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93913"/>
            <a:ext cx="3657600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093913"/>
            <a:ext cx="3657600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63563"/>
            <a:ext cx="78343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93913"/>
            <a:ext cx="7467600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 rot="5400000">
            <a:off x="8302625" y="6019800"/>
            <a:ext cx="838200" cy="8382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 eaLnBrk="0" hangingPunct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gif"/><Relationship Id="rId7" Type="http://schemas.openxmlformats.org/officeDocument/2006/relationships/image" Target="../media/image10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ublico.es/" TargetMode="External"/><Relationship Id="rId3" Type="http://schemas.openxmlformats.org/officeDocument/2006/relationships/hyperlink" Target="http://www.elpais.com/" TargetMode="External"/><Relationship Id="rId7" Type="http://schemas.openxmlformats.org/officeDocument/2006/relationships/hyperlink" Target="http://www.expansion.com/" TargetMode="External"/><Relationship Id="rId2" Type="http://schemas.openxmlformats.org/officeDocument/2006/relationships/hyperlink" Target="http://www.elmundo.es/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www.lavanguardia.es/" TargetMode="External"/><Relationship Id="rId11" Type="http://schemas.openxmlformats.org/officeDocument/2006/relationships/image" Target="../media/image12.jpeg"/><Relationship Id="rId5" Type="http://schemas.openxmlformats.org/officeDocument/2006/relationships/hyperlink" Target="http://www.larazon.es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www.abc.es/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ublico.es/" TargetMode="External"/><Relationship Id="rId13" Type="http://schemas.openxmlformats.org/officeDocument/2006/relationships/diagramColors" Target="../diagrams/colors1.xml"/><Relationship Id="rId3" Type="http://schemas.openxmlformats.org/officeDocument/2006/relationships/hyperlink" Target="http://www.elpais.com/" TargetMode="External"/><Relationship Id="rId7" Type="http://schemas.openxmlformats.org/officeDocument/2006/relationships/hyperlink" Target="http://www.expansion.com/" TargetMode="External"/><Relationship Id="rId12" Type="http://schemas.openxmlformats.org/officeDocument/2006/relationships/diagramQuickStyle" Target="../diagrams/quickStyle1.xml"/><Relationship Id="rId2" Type="http://schemas.openxmlformats.org/officeDocument/2006/relationships/hyperlink" Target="http://www.elmundo.es/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www.lavanguardia.es/" TargetMode="External"/><Relationship Id="rId11" Type="http://schemas.openxmlformats.org/officeDocument/2006/relationships/diagramLayout" Target="../diagrams/layout1.xml"/><Relationship Id="rId5" Type="http://schemas.openxmlformats.org/officeDocument/2006/relationships/hyperlink" Target="http://www.larazon.es/" TargetMode="External"/><Relationship Id="rId15" Type="http://schemas.openxmlformats.org/officeDocument/2006/relationships/image" Target="../media/image5.png"/><Relationship Id="rId10" Type="http://schemas.openxmlformats.org/officeDocument/2006/relationships/diagramData" Target="../diagrams/data1.xml"/><Relationship Id="rId4" Type="http://schemas.openxmlformats.org/officeDocument/2006/relationships/hyperlink" Target="http://www.abc.es/" TargetMode="External"/><Relationship Id="rId9" Type="http://schemas.openxmlformats.org/officeDocument/2006/relationships/image" Target="../media/image1.png"/><Relationship Id="rId14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puntavui.cat/barcelona/nacional.html" TargetMode="External"/><Relationship Id="rId2" Type="http://schemas.openxmlformats.org/officeDocument/2006/relationships/hyperlink" Target="http://www.elperiodico.com/es/" TargetMode="Externa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5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hyperlink" Target="http://www.clarin.com/" TargetMode="External"/><Relationship Id="rId7" Type="http://schemas.openxmlformats.org/officeDocument/2006/relationships/image" Target="../media/image15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4.emf"/><Relationship Id="rId5" Type="http://schemas.openxmlformats.org/officeDocument/2006/relationships/hyperlink" Target="http://www.diario.elmercurio.com/" TargetMode="External"/><Relationship Id="rId4" Type="http://schemas.openxmlformats.org/officeDocument/2006/relationships/hyperlink" Target="http://www.elmundo.com.bo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l-universal.com.mx/" TargetMode="External"/><Relationship Id="rId13" Type="http://schemas.openxmlformats.org/officeDocument/2006/relationships/image" Target="../media/image21.wmf"/><Relationship Id="rId3" Type="http://schemas.openxmlformats.org/officeDocument/2006/relationships/hyperlink" Target="http://www.eltiempo.com/" TargetMode="External"/><Relationship Id="rId7" Type="http://schemas.openxmlformats.org/officeDocument/2006/relationships/hyperlink" Target="http://www.elsavador.com/" TargetMode="External"/><Relationship Id="rId12" Type="http://schemas.openxmlformats.org/officeDocument/2006/relationships/image" Target="../media/image20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www.lahora.com.ec/" TargetMode="External"/><Relationship Id="rId11" Type="http://schemas.openxmlformats.org/officeDocument/2006/relationships/image" Target="../media/image19.wmf"/><Relationship Id="rId5" Type="http://schemas.openxmlformats.org/officeDocument/2006/relationships/hyperlink" Target="http://www.granma.cu/" TargetMode="External"/><Relationship Id="rId10" Type="http://schemas.openxmlformats.org/officeDocument/2006/relationships/image" Target="../media/image18.wmf"/><Relationship Id="rId4" Type="http://schemas.openxmlformats.org/officeDocument/2006/relationships/hyperlink" Target="http://www.elespectador.com/" TargetMode="External"/><Relationship Id="rId9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hyperlink" Target="http://www.prensa.com.pa/" TargetMode="External"/><Relationship Id="rId7" Type="http://schemas.openxmlformats.org/officeDocument/2006/relationships/hyperlink" Target="http://www.eud.com/" TargetMode="External"/><Relationship Id="rId12" Type="http://schemas.openxmlformats.org/officeDocument/2006/relationships/image" Target="../media/image2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www.elpais.com.uy/" TargetMode="External"/><Relationship Id="rId11" Type="http://schemas.openxmlformats.org/officeDocument/2006/relationships/image" Target="../media/image25.wmf"/><Relationship Id="rId5" Type="http://schemas.openxmlformats.org/officeDocument/2006/relationships/hyperlink" Target="http://www.expreso.com.pe/" TargetMode="External"/><Relationship Id="rId10" Type="http://schemas.openxmlformats.org/officeDocument/2006/relationships/image" Target="../media/image24.wmf"/><Relationship Id="rId4" Type="http://schemas.openxmlformats.org/officeDocument/2006/relationships/hyperlink" Target="http://www.lanacion.com.py/" TargetMode="External"/><Relationship Id="rId9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Investiga en la biblioteca y gestiona f</a:t>
            </a:r>
            <a:r>
              <a:rPr lang="es-ES" noProof="0" dirty="0" err="1" smtClean="0"/>
              <a:t>uentes</a:t>
            </a:r>
            <a:r>
              <a:rPr lang="es-ES" noProof="0" dirty="0" smtClean="0"/>
              <a:t> de información#</a:t>
            </a:r>
            <a:br>
              <a:rPr lang="es-ES" noProof="0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err="1" smtClean="0"/>
              <a:t>Part</a:t>
            </a:r>
            <a:r>
              <a:rPr lang="es-ES" dirty="0" smtClean="0"/>
              <a:t> 4</a:t>
            </a:r>
            <a:endParaRPr lang="es-ES" noProof="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noProof="0" dirty="0" smtClean="0"/>
              <a:t>Módulo 2- </a:t>
            </a:r>
            <a:r>
              <a:rPr lang="es-ES" dirty="0" err="1"/>
              <a:t>R</a:t>
            </a:r>
            <a:r>
              <a:rPr lang="es-ES" noProof="0" dirty="0" err="1" smtClean="0"/>
              <a:t>esearch</a:t>
            </a:r>
            <a:r>
              <a:rPr lang="es-ES" noProof="0" dirty="0" smtClean="0"/>
              <a:t> and Library </a:t>
            </a:r>
            <a:r>
              <a:rPr lang="es-ES" noProof="0" dirty="0" err="1" smtClean="0"/>
              <a:t>Skills</a:t>
            </a:r>
            <a:endParaRPr lang="es-ES" noProof="0" dirty="0" smtClean="0"/>
          </a:p>
          <a:p>
            <a:r>
              <a:rPr lang="es-ES" noProof="0" dirty="0" err="1" smtClean="0"/>
              <a:t>Developed</a:t>
            </a:r>
            <a:r>
              <a:rPr lang="es-ES" noProof="0" dirty="0" smtClean="0"/>
              <a:t> </a:t>
            </a:r>
            <a:r>
              <a:rPr lang="es-ES" noProof="0" dirty="0" err="1" smtClean="0"/>
              <a:t>by</a:t>
            </a:r>
            <a:r>
              <a:rPr lang="es-ES" noProof="0" dirty="0" smtClean="0"/>
              <a:t> Jordina Sala-</a:t>
            </a:r>
            <a:r>
              <a:rPr lang="es-ES" noProof="0" dirty="0" err="1" smtClean="0"/>
              <a:t>Branchadell</a:t>
            </a:r>
            <a:endParaRPr lang="es-ES" noProof="0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6585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6987" y="1556792"/>
            <a:ext cx="7847013" cy="1439862"/>
          </a:xfrm>
        </p:spPr>
        <p:txBody>
          <a:bodyPr/>
          <a:lstStyle/>
          <a:p>
            <a:r>
              <a:rPr lang="es-ES" dirty="0" smtClean="0"/>
              <a:t>Los medios de comunicación</a:t>
            </a:r>
            <a:endParaRPr lang="es-ES" dirty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332656"/>
            <a:ext cx="1071879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C:\Documents and Settings\desilvac\Local Settings\Temporary Internet Files\Content.IE5\SVA014DN\MM900336589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780928"/>
            <a:ext cx="1901011" cy="1512168"/>
          </a:xfrm>
          <a:prstGeom prst="rect">
            <a:avLst/>
          </a:prstGeom>
          <a:noFill/>
        </p:spPr>
      </p:pic>
      <p:pic>
        <p:nvPicPr>
          <p:cNvPr id="3078" name="Picture 6" descr="C:\Documents and Settings\desilvac\Local Settings\Temporary Internet Files\Content.IE5\YLKQFR4S\MC90024511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2852936"/>
            <a:ext cx="1606521" cy="1440160"/>
          </a:xfrm>
          <a:prstGeom prst="rect">
            <a:avLst/>
          </a:prstGeom>
          <a:noFill/>
        </p:spPr>
      </p:pic>
      <p:pic>
        <p:nvPicPr>
          <p:cNvPr id="3079" name="Picture 7" descr="C:\Documents and Settings\desilvac\Local Settings\Temporary Internet Files\Content.IE5\6NNGGZ48\MC90028088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4149080"/>
            <a:ext cx="1872208" cy="1893591"/>
          </a:xfrm>
          <a:prstGeom prst="rect">
            <a:avLst/>
          </a:prstGeom>
          <a:noFill/>
        </p:spPr>
      </p:pic>
      <p:pic>
        <p:nvPicPr>
          <p:cNvPr id="3080" name="Picture 8" descr="C:\Documents and Settings\desilvac\Local Settings\Temporary Internet Files\Content.IE5\U3QBJSN8\MC900149569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4581129"/>
            <a:ext cx="1800200" cy="1324923"/>
          </a:xfrm>
          <a:prstGeom prst="rect">
            <a:avLst/>
          </a:prstGeom>
          <a:noFill/>
        </p:spPr>
      </p:pic>
      <p:pic>
        <p:nvPicPr>
          <p:cNvPr id="3081" name="Picture 9" descr="C:\Documents and Settings\desilvac\Local Settings\Temporary Internet Files\Content.IE5\FKAFCHFB\MC900034474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9672" y="4509120"/>
            <a:ext cx="1080120" cy="1337207"/>
          </a:xfrm>
          <a:prstGeom prst="rect">
            <a:avLst/>
          </a:prstGeom>
          <a:noFill/>
        </p:spPr>
      </p:pic>
      <p:pic>
        <p:nvPicPr>
          <p:cNvPr id="3082" name="Picture 10" descr="C:\Documents and Settings\desilvac\Local Settings\Temporary Internet Files\Content.IE5\FSW6P3CP\MC900019332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2120" y="2996952"/>
            <a:ext cx="1698869" cy="14311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8243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23528" y="260648"/>
            <a:ext cx="864096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a-ES" sz="2800" kern="0" dirty="0" smtClean="0">
                <a:solidFill>
                  <a:srgbClr val="003150"/>
                </a:solidFill>
                <a:latin typeface="+mj-lt"/>
                <a:ea typeface="+mj-ea"/>
                <a:cs typeface="+mj-cs"/>
              </a:rPr>
              <a:t>Actividad 5: </a:t>
            </a:r>
            <a:r>
              <a:rPr kumimoji="0" lang="ca-E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1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Los medios de comunicación en España</a:t>
            </a:r>
            <a:endParaRPr kumimoji="0" lang="ca-ES" sz="2800" b="0" i="0" u="none" strike="noStrike" kern="0" cap="none" spc="0" normalizeH="0" baseline="0" noProof="0" dirty="0">
              <a:ln>
                <a:noFill/>
              </a:ln>
              <a:solidFill>
                <a:srgbClr val="0031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1008112"/>
          </a:xfrm>
        </p:spPr>
        <p:txBody>
          <a:bodyPr/>
          <a:lstStyle/>
          <a:p>
            <a:r>
              <a:rPr lang="es-ES" sz="1800" dirty="0" smtClean="0"/>
              <a:t>En España, todos los periódicos importantes nacen de iniciativas privadas. A continuación, tienes una lista con enlaces a los periódicos más populares del país. Responde a las siguientes preguntas: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2636912"/>
            <a:ext cx="212372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a-ES" sz="1600" b="1" dirty="0" smtClean="0">
                <a:solidFill>
                  <a:srgbClr val="003366"/>
                </a:solidFill>
                <a:latin typeface="Arial"/>
                <a:hlinkClick r:id="rId2"/>
              </a:rPr>
              <a:t>EL MUNDO</a:t>
            </a:r>
            <a:endParaRPr lang="ca-ES" sz="1600" b="1" dirty="0" smtClean="0">
              <a:solidFill>
                <a:srgbClr val="003366"/>
              </a:solid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ca-ES" sz="1600" b="1" dirty="0" smtClean="0">
                <a:solidFill>
                  <a:srgbClr val="003366"/>
                </a:solidFill>
                <a:latin typeface="Arial"/>
                <a:hlinkClick r:id="rId3"/>
              </a:rPr>
              <a:t>EL PAIS</a:t>
            </a:r>
            <a:endParaRPr lang="ca-ES" sz="1600" b="1" dirty="0" smtClean="0">
              <a:solidFill>
                <a:srgbClr val="003366"/>
              </a:solid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ca-ES" sz="1600" b="1" dirty="0" smtClean="0">
                <a:solidFill>
                  <a:srgbClr val="003366"/>
                </a:solidFill>
                <a:latin typeface="Arial"/>
                <a:hlinkClick r:id="rId4"/>
              </a:rPr>
              <a:t>ABC</a:t>
            </a:r>
            <a:endParaRPr lang="ca-ES" sz="1600" b="1" dirty="0" smtClean="0">
              <a:solidFill>
                <a:srgbClr val="003366"/>
              </a:solid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ca-ES" sz="1600" b="1" dirty="0" smtClean="0">
                <a:solidFill>
                  <a:srgbClr val="003366"/>
                </a:solidFill>
                <a:latin typeface="Arial"/>
                <a:hlinkClick r:id="rId5"/>
              </a:rPr>
              <a:t>LA RAZÓN</a:t>
            </a:r>
            <a:endParaRPr lang="ca-ES" sz="1600" b="1" dirty="0" smtClean="0">
              <a:solidFill>
                <a:srgbClr val="003366"/>
              </a:solid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ca-ES" sz="1600" b="1" dirty="0" smtClean="0">
                <a:solidFill>
                  <a:srgbClr val="003366"/>
                </a:solidFill>
                <a:latin typeface="Arial"/>
                <a:hlinkClick r:id="rId6"/>
              </a:rPr>
              <a:t>LA VANGUARDIA</a:t>
            </a:r>
            <a:endParaRPr lang="ca-ES" sz="1600" b="1" dirty="0" smtClean="0">
              <a:solidFill>
                <a:srgbClr val="003366"/>
              </a:solid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ca-ES" sz="1600" b="1" dirty="0" smtClean="0">
                <a:solidFill>
                  <a:srgbClr val="003366"/>
                </a:solidFill>
                <a:latin typeface="Arial"/>
                <a:hlinkClick r:id="rId7"/>
              </a:rPr>
              <a:t>EXPANSIÓN</a:t>
            </a:r>
            <a:endParaRPr lang="ca-ES" sz="1600" b="1" dirty="0" smtClean="0">
              <a:solidFill>
                <a:srgbClr val="003366"/>
              </a:solidFill>
              <a:latin typeface="Arial"/>
            </a:endParaRPr>
          </a:p>
          <a:p>
            <a:pPr>
              <a:lnSpc>
                <a:spcPct val="150000"/>
              </a:lnSpc>
            </a:pPr>
            <a:r>
              <a:rPr lang="ca-ES" sz="1600" b="1" dirty="0" smtClean="0">
                <a:solidFill>
                  <a:srgbClr val="003366"/>
                </a:solidFill>
                <a:latin typeface="Arial"/>
                <a:hlinkClick r:id="rId8"/>
              </a:rPr>
              <a:t>PÚBLICO</a:t>
            </a:r>
            <a:endParaRPr lang="ca-ES" sz="1600" b="1" dirty="0" smtClean="0">
              <a:solidFill>
                <a:srgbClr val="003366"/>
              </a:solidFill>
              <a:latin typeface="Arial"/>
            </a:endParaRPr>
          </a:p>
          <a:p>
            <a:endParaRPr lang="ca-ES" dirty="0"/>
          </a:p>
        </p:txBody>
      </p:sp>
      <p:sp>
        <p:nvSpPr>
          <p:cNvPr id="12" name="Content Placeholder 5"/>
          <p:cNvSpPr txBox="1">
            <a:spLocks/>
          </p:cNvSpPr>
          <p:nvPr/>
        </p:nvSpPr>
        <p:spPr bwMode="auto">
          <a:xfrm>
            <a:off x="3419872" y="2708920"/>
            <a:ext cx="5544616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r>
              <a:rPr lang="ca-ES" sz="1600" kern="0" noProof="0" dirty="0" smtClean="0">
                <a:solidFill>
                  <a:srgbClr val="003150"/>
                </a:solidFill>
                <a:latin typeface="+mn-lt"/>
              </a:rPr>
              <a:t>¿Cuál de estos es un periódico de información financiera?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endParaRPr lang="ca-ES" sz="1600" kern="0" noProof="0" dirty="0" smtClean="0">
              <a:solidFill>
                <a:srgbClr val="003150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r>
              <a:rPr kumimoji="0" lang="ca-ES" sz="1600" b="0" i="0" u="none" strike="noStrike" kern="0" cap="none" spc="0" normalizeH="0" baseline="0" dirty="0" smtClean="0">
                <a:ln>
                  <a:noFill/>
                </a:ln>
                <a:solidFill>
                  <a:srgbClr val="0031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¿Qué</a:t>
            </a:r>
            <a:r>
              <a:rPr kumimoji="0" lang="ca-ES" sz="1600" b="0" i="0" u="none" strike="noStrike" kern="0" cap="none" spc="0" normalizeH="0" dirty="0" smtClean="0">
                <a:ln>
                  <a:noFill/>
                </a:ln>
                <a:solidFill>
                  <a:srgbClr val="0031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periódico surgió durante la Transición (final del Franquismo)</a:t>
            </a:r>
            <a:r>
              <a:rPr kumimoji="0" lang="ca-ES" sz="1600" b="0" i="0" u="none" strike="noStrike" kern="0" cap="none" spc="0" normalizeH="0" baseline="0" dirty="0" smtClean="0">
                <a:ln>
                  <a:noFill/>
                </a:ln>
                <a:solidFill>
                  <a:srgbClr val="0031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endParaRPr kumimoji="0" lang="ca-ES" sz="1600" b="0" i="0" u="none" strike="noStrike" kern="0" cap="none" spc="0" normalizeH="0" baseline="0" dirty="0" smtClean="0">
              <a:ln>
                <a:noFill/>
              </a:ln>
              <a:solidFill>
                <a:srgbClr val="0031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r>
              <a:rPr lang="ca-ES" sz="1600" kern="0" dirty="0" smtClean="0">
                <a:solidFill>
                  <a:srgbClr val="003150"/>
                </a:solidFill>
                <a:latin typeface="+mn-lt"/>
              </a:rPr>
              <a:t>¿Qué periódico es de ideología muy conservadora?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endParaRPr kumimoji="0" lang="ca-ES" sz="1600" b="0" i="0" u="none" strike="noStrike" kern="0" cap="none" spc="0" normalizeH="0" baseline="0" dirty="0" smtClean="0">
              <a:ln>
                <a:noFill/>
              </a:ln>
              <a:solidFill>
                <a:srgbClr val="0031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r>
              <a:rPr lang="ca-ES" sz="1600" kern="0" noProof="0" dirty="0" smtClean="0">
                <a:solidFill>
                  <a:srgbClr val="003150"/>
                </a:solidFill>
                <a:latin typeface="+mn-lt"/>
              </a:rPr>
              <a:t>¿Qué periódico se edita en castellano desde Barcelona desde el siglo XIX?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endParaRPr lang="ca-ES" sz="1600" kern="0" noProof="0" dirty="0" smtClean="0">
              <a:solidFill>
                <a:srgbClr val="003150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r>
              <a:rPr lang="ca-ES" sz="1600" kern="0" dirty="0" smtClean="0">
                <a:solidFill>
                  <a:srgbClr val="003150"/>
                </a:solidFill>
                <a:latin typeface="+mn-lt"/>
              </a:rPr>
              <a:t>¿Cuál de estos periódicos surgió en 2007?</a:t>
            </a:r>
            <a:endParaRPr lang="ca-ES" sz="1600" kern="0" noProof="0" dirty="0" smtClean="0">
              <a:solidFill>
                <a:srgbClr val="003150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endParaRPr kumimoji="0" lang="ca-ES" b="0" i="0" u="none" strike="noStrike" kern="0" cap="none" spc="0" normalizeH="0" baseline="0" noProof="0" dirty="0" smtClean="0">
              <a:ln>
                <a:noFill/>
              </a:ln>
              <a:solidFill>
                <a:srgbClr val="0031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a-ES" b="0" i="0" u="none" strike="noStrike" kern="0" cap="none" spc="0" normalizeH="0" baseline="0" noProof="0" dirty="0">
              <a:ln>
                <a:noFill/>
              </a:ln>
              <a:solidFill>
                <a:srgbClr val="0031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routes_into_languages_cmyk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 descr="C:\Documents and Settings\desilvac\Local Settings\Temporary Internet Files\Content.IE5\FKAFCHFB\MP900314269[1]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691680" y="5301208"/>
            <a:ext cx="1626847" cy="10981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23528" y="260648"/>
            <a:ext cx="864096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a-ES" sz="2800" kern="0" dirty="0" smtClean="0">
                <a:solidFill>
                  <a:srgbClr val="003150"/>
                </a:solidFill>
                <a:latin typeface="+mj-lt"/>
                <a:ea typeface="+mj-ea"/>
                <a:cs typeface="+mj-cs"/>
              </a:rPr>
              <a:t>Soluciones 5: </a:t>
            </a:r>
            <a:r>
              <a:rPr kumimoji="0" lang="ca-E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1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Los medios de comunicación en España</a:t>
            </a:r>
            <a:endParaRPr kumimoji="0" lang="ca-ES" sz="2800" b="0" i="0" u="none" strike="noStrike" kern="0" cap="none" spc="0" normalizeH="0" baseline="0" noProof="0" dirty="0">
              <a:ln>
                <a:noFill/>
              </a:ln>
              <a:solidFill>
                <a:srgbClr val="0031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5445224"/>
            <a:ext cx="8640960" cy="648072"/>
          </a:xfrm>
        </p:spPr>
        <p:txBody>
          <a:bodyPr/>
          <a:lstStyle/>
          <a:p>
            <a:r>
              <a:rPr lang="es-ES" sz="1800" dirty="0" smtClean="0"/>
              <a:t>En un eje ideológico entre izquierdas (progresista) y derechas (conservador), clasificaríamos a los periódicos así: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1341923"/>
            <a:ext cx="25922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ca-ES" b="1" dirty="0" smtClean="0">
                <a:solidFill>
                  <a:srgbClr val="003366"/>
                </a:solidFill>
                <a:latin typeface="Arial"/>
                <a:hlinkClick r:id="rId2"/>
              </a:rPr>
              <a:t>EL MUNDO</a:t>
            </a:r>
            <a:endParaRPr lang="ca-ES" b="1" dirty="0" smtClean="0">
              <a:solidFill>
                <a:srgbClr val="003366"/>
              </a:solidFill>
              <a:latin typeface="Arial"/>
            </a:endParaRPr>
          </a:p>
          <a:p>
            <a:pPr>
              <a:lnSpc>
                <a:spcPct val="200000"/>
              </a:lnSpc>
            </a:pPr>
            <a:r>
              <a:rPr lang="ca-ES" b="1" dirty="0" smtClean="0">
                <a:solidFill>
                  <a:srgbClr val="003366"/>
                </a:solidFill>
                <a:latin typeface="Arial"/>
                <a:hlinkClick r:id="rId3"/>
              </a:rPr>
              <a:t>EL PAIS</a:t>
            </a:r>
            <a:endParaRPr lang="ca-ES" b="1" dirty="0" smtClean="0">
              <a:solidFill>
                <a:srgbClr val="003366"/>
              </a:solidFill>
              <a:latin typeface="Arial"/>
            </a:endParaRPr>
          </a:p>
          <a:p>
            <a:pPr>
              <a:lnSpc>
                <a:spcPct val="200000"/>
              </a:lnSpc>
            </a:pPr>
            <a:r>
              <a:rPr lang="ca-ES" b="1" dirty="0" smtClean="0">
                <a:solidFill>
                  <a:srgbClr val="003366"/>
                </a:solidFill>
                <a:latin typeface="Arial"/>
                <a:hlinkClick r:id="rId4"/>
              </a:rPr>
              <a:t>ABC</a:t>
            </a:r>
            <a:endParaRPr lang="ca-ES" b="1" dirty="0" smtClean="0">
              <a:solidFill>
                <a:srgbClr val="003366"/>
              </a:solidFill>
              <a:latin typeface="Arial"/>
            </a:endParaRPr>
          </a:p>
          <a:p>
            <a:pPr>
              <a:lnSpc>
                <a:spcPct val="200000"/>
              </a:lnSpc>
            </a:pPr>
            <a:r>
              <a:rPr lang="ca-ES" b="1" dirty="0" smtClean="0">
                <a:solidFill>
                  <a:srgbClr val="003366"/>
                </a:solidFill>
                <a:latin typeface="Arial"/>
                <a:hlinkClick r:id="rId5"/>
              </a:rPr>
              <a:t>LA RAZÓN</a:t>
            </a:r>
            <a:endParaRPr lang="ca-ES" b="1" dirty="0" smtClean="0">
              <a:solidFill>
                <a:srgbClr val="003366"/>
              </a:solidFill>
              <a:latin typeface="Arial"/>
            </a:endParaRPr>
          </a:p>
          <a:p>
            <a:pPr>
              <a:lnSpc>
                <a:spcPct val="200000"/>
              </a:lnSpc>
            </a:pPr>
            <a:r>
              <a:rPr lang="ca-ES" b="1" dirty="0" smtClean="0">
                <a:solidFill>
                  <a:srgbClr val="003366"/>
                </a:solidFill>
                <a:latin typeface="Arial"/>
                <a:hlinkClick r:id="rId6"/>
              </a:rPr>
              <a:t>LA VANGUARDIA</a:t>
            </a:r>
            <a:endParaRPr lang="ca-ES" b="1" dirty="0" smtClean="0">
              <a:solidFill>
                <a:srgbClr val="003366"/>
              </a:solidFill>
              <a:latin typeface="Arial"/>
            </a:endParaRPr>
          </a:p>
          <a:p>
            <a:pPr>
              <a:lnSpc>
                <a:spcPct val="200000"/>
              </a:lnSpc>
            </a:pPr>
            <a:r>
              <a:rPr lang="ca-ES" b="1" dirty="0" smtClean="0">
                <a:solidFill>
                  <a:srgbClr val="003366"/>
                </a:solidFill>
                <a:latin typeface="Arial"/>
                <a:hlinkClick r:id="rId7"/>
              </a:rPr>
              <a:t>EXPANSIÓN</a:t>
            </a:r>
            <a:endParaRPr lang="ca-ES" b="1" dirty="0" smtClean="0">
              <a:solidFill>
                <a:srgbClr val="003366"/>
              </a:solidFill>
              <a:latin typeface="Arial"/>
            </a:endParaRPr>
          </a:p>
          <a:p>
            <a:pPr>
              <a:lnSpc>
                <a:spcPct val="200000"/>
              </a:lnSpc>
            </a:pPr>
            <a:r>
              <a:rPr lang="ca-ES" b="1" dirty="0" smtClean="0">
                <a:solidFill>
                  <a:srgbClr val="003366"/>
                </a:solidFill>
                <a:latin typeface="Arial"/>
                <a:hlinkClick r:id="rId8"/>
              </a:rPr>
              <a:t>PÚBLICO</a:t>
            </a:r>
            <a:endParaRPr lang="ca-ES" b="1" dirty="0" smtClean="0">
              <a:solidFill>
                <a:srgbClr val="003366"/>
              </a:solidFill>
              <a:latin typeface="Arial"/>
            </a:endParaRPr>
          </a:p>
          <a:p>
            <a:endParaRPr lang="ca-ES" dirty="0"/>
          </a:p>
        </p:txBody>
      </p:sp>
      <p:sp>
        <p:nvSpPr>
          <p:cNvPr id="12" name="Content Placeholder 5"/>
          <p:cNvSpPr txBox="1">
            <a:spLocks/>
          </p:cNvSpPr>
          <p:nvPr/>
        </p:nvSpPr>
        <p:spPr bwMode="auto">
          <a:xfrm>
            <a:off x="3059832" y="1556792"/>
            <a:ext cx="5544616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r>
              <a:rPr lang="ca-ES" kern="0" noProof="0" dirty="0" smtClean="0">
                <a:solidFill>
                  <a:srgbClr val="003150"/>
                </a:solidFill>
                <a:latin typeface="+mn-lt"/>
              </a:rPr>
              <a:t>¿Cuál de estos es un periódico de información financiera? 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endParaRPr lang="ca-ES" kern="0" noProof="0" dirty="0" smtClean="0">
              <a:solidFill>
                <a:srgbClr val="003150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r>
              <a:rPr kumimoji="0" lang="ca-ES" b="0" i="0" u="none" strike="noStrike" kern="0" cap="none" spc="0" normalizeH="0" baseline="0" dirty="0" smtClean="0">
                <a:ln>
                  <a:noFill/>
                </a:ln>
                <a:solidFill>
                  <a:srgbClr val="0031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¿Qué</a:t>
            </a:r>
            <a:r>
              <a:rPr kumimoji="0" lang="ca-ES" b="0" i="0" u="none" strike="noStrike" kern="0" cap="none" spc="0" normalizeH="0" dirty="0" smtClean="0">
                <a:ln>
                  <a:noFill/>
                </a:ln>
                <a:solidFill>
                  <a:srgbClr val="0031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periódico surgió durante la Transición (final del Franquismo)</a:t>
            </a:r>
            <a:r>
              <a:rPr kumimoji="0" lang="ca-ES" b="0" i="0" u="none" strike="noStrike" kern="0" cap="none" spc="0" normalizeH="0" baseline="0" dirty="0" smtClean="0">
                <a:ln>
                  <a:noFill/>
                </a:ln>
                <a:solidFill>
                  <a:srgbClr val="0031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endParaRPr kumimoji="0" lang="ca-ES" b="0" i="0" u="none" strike="noStrike" kern="0" cap="none" spc="0" normalizeH="0" baseline="0" dirty="0" smtClean="0">
              <a:ln>
                <a:noFill/>
              </a:ln>
              <a:solidFill>
                <a:srgbClr val="0031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r>
              <a:rPr lang="ca-ES" kern="0" dirty="0" smtClean="0">
                <a:solidFill>
                  <a:srgbClr val="003150"/>
                </a:solidFill>
                <a:latin typeface="+mn-lt"/>
              </a:rPr>
              <a:t>¿Qué periódico es de ideología muy conservadora?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endParaRPr kumimoji="0" lang="ca-ES" b="0" i="0" u="none" strike="noStrike" kern="0" cap="none" spc="0" normalizeH="0" baseline="0" dirty="0" smtClean="0">
              <a:ln>
                <a:noFill/>
              </a:ln>
              <a:solidFill>
                <a:srgbClr val="0031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r>
              <a:rPr lang="ca-ES" kern="0" noProof="0" dirty="0" smtClean="0">
                <a:solidFill>
                  <a:srgbClr val="003150"/>
                </a:solidFill>
                <a:latin typeface="+mn-lt"/>
              </a:rPr>
              <a:t>¿Qué periódico se edita en castellano desde Barcelona desde el siglo XIX?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endParaRPr lang="ca-ES" kern="0" noProof="0" dirty="0" smtClean="0">
              <a:solidFill>
                <a:srgbClr val="003150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r>
              <a:rPr lang="ca-ES" kern="0" dirty="0" smtClean="0">
                <a:solidFill>
                  <a:srgbClr val="003150"/>
                </a:solidFill>
                <a:latin typeface="+mn-lt"/>
              </a:rPr>
              <a:t>¿Cuál de estos periódicos surgió en 2007?</a:t>
            </a:r>
            <a:endParaRPr lang="ca-ES" kern="0" noProof="0" dirty="0" smtClean="0">
              <a:solidFill>
                <a:srgbClr val="003150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9"/>
              </a:buBlip>
              <a:tabLst/>
              <a:defRPr/>
            </a:pPr>
            <a:endParaRPr kumimoji="0" lang="ca-ES" b="0" i="0" u="none" strike="noStrike" kern="0" cap="none" spc="0" normalizeH="0" baseline="0" noProof="0" dirty="0" smtClean="0">
              <a:ln>
                <a:noFill/>
              </a:ln>
              <a:solidFill>
                <a:srgbClr val="0031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a-ES" b="0" i="0" u="none" strike="noStrike" kern="0" cap="none" spc="0" normalizeH="0" baseline="0" noProof="0" dirty="0">
              <a:ln>
                <a:noFill/>
              </a:ln>
              <a:solidFill>
                <a:srgbClr val="0031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463904138"/>
              </p:ext>
            </p:extLst>
          </p:nvPr>
        </p:nvGraphicFramePr>
        <p:xfrm>
          <a:off x="1835696" y="5949280"/>
          <a:ext cx="5544616" cy="692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pic>
        <p:nvPicPr>
          <p:cNvPr id="8" name="Picture 7" descr="routes_into_languages_cmyk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916 0.00439 C 0.21145 -0.15726 0.34375 -0.31892 0.4052 -0.38252 C 0.46666 -0.44612 0.44045 -0.37789 0.44757 -0.37697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00" y="-2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931 0.00994 C 0.06077 0.05943 0.07223 0.10893 0.15018 0.11887 C 0.22813 0.12905 0.3724 0.09967 0.51667 0.0703 " pathEditMode="relative" rAng="0" ptsTypes="aaA">
                                      <p:cBhvr>
                                        <p:cTn id="20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00" y="5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927 0.0074 C 0.32882 0.14894 0.53837 0.29071 0.6026 0.29371 C 0.66719 0.29672 0.5217 0.07008 0.50556 0.02544 " pathEditMode="relative" rAng="0" ptsTypes="aaA">
                                      <p:cBhvr>
                                        <p:cTn id="29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00" y="14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49 -0.02012 C 0.37326 0.00255 0.6118 0.02544 0.69618 0.04001 C 0.78055 0.05458 0.64983 0.06268 0.6408 0.0673 " pathEditMode="relative" rAng="0" ptsTypes="aaA">
                                      <p:cBhvr>
                                        <p:cTn id="38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300" y="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87 0.01827 C 0.30139 0.0555 0.5309 0.09274 0.65 0.0895 C 0.76909 0.08626 0.76423 0.01364 0.78698 -0.00162 " pathEditMode="relative" rAng="0" ptsTypes="aaA">
                                      <p:cBhvr>
                                        <p:cTn id="47" dur="2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00" y="2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23528" y="469553"/>
            <a:ext cx="864096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31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Los medios de comunicación en España</a:t>
            </a:r>
            <a:endParaRPr kumimoji="0" lang="ca-ES" sz="2800" b="0" i="0" u="none" strike="noStrike" kern="0" cap="none" spc="0" normalizeH="0" baseline="0" noProof="0" dirty="0">
              <a:ln>
                <a:noFill/>
              </a:ln>
              <a:solidFill>
                <a:srgbClr val="0031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2276872"/>
            <a:ext cx="8712968" cy="1944216"/>
          </a:xfrm>
        </p:spPr>
        <p:txBody>
          <a:bodyPr/>
          <a:lstStyle/>
          <a:p>
            <a:r>
              <a:rPr lang="es-ES" sz="1800" dirty="0" smtClean="0"/>
              <a:t>Además de los periódicos de ámbito nacional, en España también hay </a:t>
            </a:r>
            <a:r>
              <a:rPr lang="es-ES" sz="1800" b="1" dirty="0" smtClean="0"/>
              <a:t>prensa autonómica </a:t>
            </a:r>
            <a:r>
              <a:rPr lang="es-ES" sz="1800" dirty="0" smtClean="0"/>
              <a:t>por escrito y digital. </a:t>
            </a:r>
          </a:p>
          <a:p>
            <a:endParaRPr lang="es-ES" sz="1800" dirty="0" smtClean="0"/>
          </a:p>
          <a:p>
            <a:r>
              <a:rPr lang="es-ES" sz="1800" dirty="0" smtClean="0"/>
              <a:t>Cada comunidad autónoma suele tener sus propios periódicos, algunos tienen </a:t>
            </a:r>
            <a:r>
              <a:rPr lang="es-ES" sz="1800" b="1" dirty="0" smtClean="0"/>
              <a:t>edición bilingüe</a:t>
            </a:r>
            <a:r>
              <a:rPr lang="es-ES" sz="1800" dirty="0" smtClean="0"/>
              <a:t>, como </a:t>
            </a:r>
            <a:r>
              <a:rPr lang="es-ES" sz="1800" i="1" dirty="0" smtClean="0">
                <a:hlinkClick r:id="rId2"/>
              </a:rPr>
              <a:t>el Periódico </a:t>
            </a:r>
            <a:r>
              <a:rPr lang="es-ES" sz="1800" dirty="0" smtClean="0"/>
              <a:t>en Cataluña, y otros se editan en la </a:t>
            </a:r>
            <a:r>
              <a:rPr lang="es-ES" sz="1800" b="1" dirty="0" smtClean="0"/>
              <a:t>lengua propia </a:t>
            </a:r>
            <a:r>
              <a:rPr lang="es-ES" sz="1800" dirty="0" smtClean="0"/>
              <a:t>de la región </a:t>
            </a:r>
            <a:r>
              <a:rPr lang="es-ES" sz="1800" b="1" dirty="0" smtClean="0"/>
              <a:t>exclusivamente</a:t>
            </a:r>
            <a:r>
              <a:rPr lang="es-ES" sz="1800" dirty="0" smtClean="0"/>
              <a:t>, como el diario catalán </a:t>
            </a:r>
            <a:r>
              <a:rPr lang="es-ES" sz="1800" i="1" dirty="0" smtClean="0">
                <a:hlinkClick r:id="rId3"/>
              </a:rPr>
              <a:t>El </a:t>
            </a:r>
            <a:r>
              <a:rPr lang="es-ES" sz="1800" i="1" dirty="0" err="1" smtClean="0">
                <a:hlinkClick r:id="rId3"/>
              </a:rPr>
              <a:t>Punt+Avui</a:t>
            </a:r>
            <a:r>
              <a:rPr lang="es-ES" sz="1800" dirty="0" smtClean="0"/>
              <a:t>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 l="6562" t="28875" r="82610" b="66578"/>
          <a:stretch>
            <a:fillRect/>
          </a:stretch>
        </p:blipFill>
        <p:spPr bwMode="auto">
          <a:xfrm>
            <a:off x="755576" y="4437112"/>
            <a:ext cx="1287759" cy="317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Callout 6"/>
          <p:cNvSpPr/>
          <p:nvPr/>
        </p:nvSpPr>
        <p:spPr>
          <a:xfrm>
            <a:off x="4860032" y="3068960"/>
            <a:ext cx="2592288" cy="1368152"/>
          </a:xfrm>
          <a:prstGeom prst="wedgeEllipseCallout">
            <a:avLst>
              <a:gd name="adj1" fmla="val -74650"/>
              <a:gd name="adj2" fmla="val -98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050" dirty="0" smtClean="0"/>
              <a:t>Esta es la edición en castellano, no traduce los nombres propios en catalán. Además,  siempre hay un botón para obtener la edición en catalán.</a:t>
            </a:r>
            <a:endParaRPr lang="ca-ES" sz="1050" dirty="0"/>
          </a:p>
        </p:txBody>
      </p:sp>
      <p:pic>
        <p:nvPicPr>
          <p:cNvPr id="9" name="Picture 8" descr="routes_into_languages_cmy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11175"/>
          </a:xfrm>
        </p:spPr>
        <p:txBody>
          <a:bodyPr/>
          <a:lstStyle/>
          <a:p>
            <a:r>
              <a:rPr lang="es-ES" sz="2800" dirty="0" smtClean="0"/>
              <a:t>Actividad 6: La prensa en el mundo hispanohablante</a:t>
            </a:r>
            <a:endParaRPr lang="es-ES" sz="2800" dirty="0"/>
          </a:p>
        </p:txBody>
      </p:sp>
      <p:pic>
        <p:nvPicPr>
          <p:cNvPr id="8" name="Picture 7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764364"/>
              </p:ext>
            </p:extLst>
          </p:nvPr>
        </p:nvGraphicFramePr>
        <p:xfrm>
          <a:off x="467543" y="3400400"/>
          <a:ext cx="8190570" cy="2764904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780285"/>
                <a:gridCol w="2479714"/>
                <a:gridCol w="2930571"/>
              </a:tblGrid>
              <a:tr h="9361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/>
                          </a:solidFill>
                        </a:rPr>
                        <a:t>Argentina</a:t>
                      </a:r>
                      <a:endParaRPr lang="en-GB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hlinkClick r:id="rId3"/>
                        </a:rPr>
                        <a:t>www.clarin.com</a:t>
                      </a:r>
                      <a:r>
                        <a:rPr lang="en-GB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57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Bolivia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hlinkClick r:id="rId4"/>
                        </a:rPr>
                        <a:t>www.elmundo.com.bo</a:t>
                      </a:r>
                      <a:r>
                        <a:rPr lang="en-GB" dirty="0" smtClean="0"/>
                        <a:t> </a:t>
                      </a:r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Chile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hlinkClick r:id="rId5"/>
                        </a:rPr>
                        <a:t>www.diario.elmercurio.com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606" y="3442422"/>
            <a:ext cx="1161844" cy="915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C:\Documents and Settings\morrisa\Local Settings\Temporary Internet Files\Content.IE5\33NN0YEA\MC90001590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57554"/>
            <a:ext cx="1152128" cy="90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morrisa\Local Settings\Temporary Internet Files\Content.IE5\RYZT97BB\MC90001590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934" y="5295044"/>
            <a:ext cx="1106436" cy="87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67544" y="1580502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dirty="0">
                <a:solidFill>
                  <a:srgbClr val="003150"/>
                </a:solidFill>
              </a:rPr>
              <a:t>Para terminar, en esta liste tenéis las direcciones electrónicas de los principales periódicos de casi todos los países de América Latina.</a:t>
            </a:r>
          </a:p>
          <a:p>
            <a:r>
              <a:rPr lang="ca-ES" dirty="0">
                <a:solidFill>
                  <a:srgbClr val="003150"/>
                </a:solidFill>
              </a:rPr>
              <a:t> </a:t>
            </a:r>
          </a:p>
          <a:p>
            <a:r>
              <a:rPr lang="ca-ES" dirty="0">
                <a:solidFill>
                  <a:srgbClr val="003150"/>
                </a:solidFill>
              </a:rPr>
              <a:t>Aún así, es siempre  conveninete contrastar las noticias con más de una fuente de información.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11175"/>
          </a:xfrm>
        </p:spPr>
        <p:txBody>
          <a:bodyPr/>
          <a:lstStyle/>
          <a:p>
            <a:r>
              <a:rPr lang="es-ES" sz="2800" dirty="0" smtClean="0"/>
              <a:t>Actividad 6: La prensa en el mundo hispanohablante</a:t>
            </a:r>
            <a:endParaRPr lang="es-ES" sz="2800" dirty="0"/>
          </a:p>
        </p:txBody>
      </p:sp>
      <p:pic>
        <p:nvPicPr>
          <p:cNvPr id="8" name="Picture 7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286237"/>
              </p:ext>
            </p:extLst>
          </p:nvPr>
        </p:nvGraphicFramePr>
        <p:xfrm>
          <a:off x="323528" y="1484784"/>
          <a:ext cx="8190570" cy="4593704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780285"/>
                <a:gridCol w="2479714"/>
                <a:gridCol w="2930571"/>
              </a:tblGrid>
              <a:tr h="9361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/>
                          </a:solidFill>
                        </a:rPr>
                        <a:t>Colombia</a:t>
                      </a:r>
                      <a:endParaRPr lang="en-GB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hlinkClick r:id="rId3"/>
                        </a:rPr>
                        <a:t>www.eltiempo.com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smtClean="0">
                          <a:hlinkClick r:id="rId4"/>
                        </a:rPr>
                        <a:t>www.elespectador.com</a:t>
                      </a:r>
                      <a:r>
                        <a:rPr lang="en-GB" dirty="0" smtClean="0"/>
                        <a:t> 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57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Cuba</a:t>
                      </a:r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hlinkClick r:id="rId5"/>
                        </a:rPr>
                        <a:t>www.granma.cu</a:t>
                      </a:r>
                      <a:r>
                        <a:rPr lang="en-GB" dirty="0" smtClean="0"/>
                        <a:t> 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accent4"/>
                          </a:solidFill>
                        </a:rPr>
                        <a:t>Ecuador</a:t>
                      </a:r>
                      <a:endParaRPr lang="en-GB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hlinkClick r:id="rId6"/>
                        </a:rPr>
                        <a:t>www.lahora.com.ec</a:t>
                      </a:r>
                      <a:r>
                        <a:rPr lang="en-GB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40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El Salvador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hlinkClick r:id="rId7"/>
                        </a:rPr>
                        <a:t>www.elsavador.com</a:t>
                      </a:r>
                      <a:r>
                        <a:rPr lang="en-GB" dirty="0" smtClean="0"/>
                        <a:t> </a:t>
                      </a:r>
                    </a:p>
                    <a:p>
                      <a:endParaRPr lang="en-GB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40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Mexico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hlinkClick r:id="rId8"/>
                        </a:rPr>
                        <a:t>www.el-universal.com.mx</a:t>
                      </a:r>
                      <a:r>
                        <a:rPr lang="en-GB" dirty="0" smtClean="0"/>
                        <a:t> </a:t>
                      </a:r>
                    </a:p>
                    <a:p>
                      <a:endParaRPr lang="en-GB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1" name="Picture 3" descr="C:\Documents and Settings\morrisa\Local Settings\Temporary Internet Files\Content.IE5\NCNFLGCS\MC900015911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81" y="3356992"/>
            <a:ext cx="1231136" cy="968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morrisa\Local Settings\Temporary Internet Files\Content.IE5\HMR6WOMU\MC900015912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250098"/>
            <a:ext cx="1157889" cy="90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Documents and Settings\morrisa\Local Settings\Temporary Internet Files\Content.IE5\RYZT97BB\MC900015854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229200"/>
            <a:ext cx="1072817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7" descr="C:\Documents and Settings\morrisa\Local Settings\Temporary Internet Files\Content.IE5\3MFDJA6Q\MC900128902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432" y="2471791"/>
            <a:ext cx="117139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C:\Documents and Settings\morrisa\Local Settings\Temporary Internet Files\Content.IE5\F0N4B3MF\MC900015906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29" y="1484784"/>
            <a:ext cx="1099387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01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11175"/>
          </a:xfrm>
        </p:spPr>
        <p:txBody>
          <a:bodyPr/>
          <a:lstStyle/>
          <a:p>
            <a:r>
              <a:rPr lang="es-ES" sz="2800" dirty="0" smtClean="0"/>
              <a:t>Actividad 6: La prensa en el mundo hispanohablante</a:t>
            </a:r>
            <a:endParaRPr lang="es-ES" sz="2800" dirty="0"/>
          </a:p>
        </p:txBody>
      </p:sp>
      <p:pic>
        <p:nvPicPr>
          <p:cNvPr id="8" name="Picture 7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762101"/>
              </p:ext>
            </p:extLst>
          </p:nvPr>
        </p:nvGraphicFramePr>
        <p:xfrm>
          <a:off x="323528" y="1556792"/>
          <a:ext cx="8190570" cy="4593704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780285"/>
                <a:gridCol w="2479714"/>
                <a:gridCol w="2930571"/>
              </a:tblGrid>
              <a:tr h="93610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accent4"/>
                          </a:solidFill>
                        </a:rPr>
                        <a:t>Panama</a:t>
                      </a:r>
                      <a:endParaRPr lang="en-GB" dirty="0" smtClean="0"/>
                    </a:p>
                    <a:p>
                      <a:endParaRPr lang="en-GB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hlinkClick r:id="rId3"/>
                        </a:rPr>
                        <a:t>www.prensa.com.pa</a:t>
                      </a:r>
                      <a:r>
                        <a:rPr lang="en-GB" dirty="0" smtClean="0"/>
                        <a:t> 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57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Paraguay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hlinkClick r:id="rId4"/>
                        </a:rPr>
                        <a:t>www.lanacion.com.py</a:t>
                      </a:r>
                      <a:r>
                        <a:rPr lang="en-GB" dirty="0" smtClean="0"/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Peru</a:t>
                      </a:r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hlinkClick r:id="rId5"/>
                        </a:rPr>
                        <a:t>www.expreso.com.pe</a:t>
                      </a:r>
                      <a:r>
                        <a:rPr lang="en-GB" dirty="0" smtClean="0"/>
                        <a:t> 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Uruguay</a:t>
                      </a:r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hlinkClick r:id="rId6"/>
                        </a:rPr>
                        <a:t>www.elpais.com.uy</a:t>
                      </a:r>
                      <a:r>
                        <a:rPr lang="en-GB" dirty="0" smtClean="0"/>
                        <a:t> 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Venezuela</a:t>
                      </a:r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hlinkClick r:id="rId7"/>
                        </a:rPr>
                        <a:t>www.eud.com</a:t>
                      </a:r>
                      <a:r>
                        <a:rPr lang="en-GB" dirty="0" smtClean="0"/>
                        <a:t> </a:t>
                      </a:r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4" name="Picture 2" descr="C:\Documents and Settings\morrisa\Local Settings\Temporary Internet Files\Content.IE5\3MFDJA6Q\MC90001586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654" y="3402734"/>
            <a:ext cx="1158776" cy="94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morrisa\Local Settings\Temporary Internet Files\Content.IE5\HMR6WOMU\MC900015891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74" y="4347636"/>
            <a:ext cx="1150214" cy="933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Documents and Settings\morrisa\Local Settings\Temporary Internet Files\Content.IE5\F0N4B3MF\MC900015892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211387"/>
            <a:ext cx="1271933" cy="102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C:\Documents and Settings\morrisa\Local Settings\Temporary Internet Files\Content.IE5\33NN0YEA\MC900015863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2" y="2441646"/>
            <a:ext cx="1270197" cy="1022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:\Documents and Settings\morrisa\Local Settings\Temporary Internet Files\Content.IE5\JHEYG87B\MC900015862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792" y="1556792"/>
            <a:ext cx="1193821" cy="961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51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rk_blue_bham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dark_blue_bham</Template>
  <TotalTime>1251</TotalTime>
  <Words>428</Words>
  <Application>Microsoft Office PowerPoint</Application>
  <PresentationFormat>On-screen Show (4:3)</PresentationFormat>
  <Paragraphs>86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dark_blue_bham</vt:lpstr>
      <vt:lpstr>AstonPPTblue</vt:lpstr>
      <vt:lpstr>blue</vt:lpstr>
      <vt:lpstr>Investiga en la biblioteca y gestiona fuentes de información#  Part 4</vt:lpstr>
      <vt:lpstr>Los medios de comunicación</vt:lpstr>
      <vt:lpstr>PowerPoint Presentation</vt:lpstr>
      <vt:lpstr>PowerPoint Presentation</vt:lpstr>
      <vt:lpstr>PowerPoint Presentation</vt:lpstr>
      <vt:lpstr>Actividad 6: La prensa en el mundo hispanohablante</vt:lpstr>
      <vt:lpstr>Actividad 6: La prensa en el mundo hispanohablante</vt:lpstr>
      <vt:lpstr>Actividad 6: La prensa en el mundo hispanohablante</vt:lpstr>
    </vt:vector>
  </TitlesOfParts>
  <Company>la vida loca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 en la biblioteca y gestiona fuentes de información</dc:title>
  <dc:creator>jordina</dc:creator>
  <cp:lastModifiedBy>Angela Morris</cp:lastModifiedBy>
  <cp:revision>122</cp:revision>
  <dcterms:created xsi:type="dcterms:W3CDTF">2011-09-24T19:33:11Z</dcterms:created>
  <dcterms:modified xsi:type="dcterms:W3CDTF">2011-11-21T12:58:06Z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1174692497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</Properties>
</file>