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81" r:id="rId4"/>
    <p:sldId id="261" r:id="rId5"/>
    <p:sldId id="269" r:id="rId6"/>
    <p:sldId id="270" r:id="rId7"/>
    <p:sldId id="276" r:id="rId8"/>
    <p:sldId id="277" r:id="rId9"/>
    <p:sldId id="278" r:id="rId10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150"/>
    <a:srgbClr val="0083BE"/>
    <a:srgbClr val="31503A"/>
    <a:srgbClr val="B6BF00"/>
    <a:srgbClr val="69923A"/>
    <a:srgbClr val="A3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82" autoAdjust="0"/>
  </p:normalViewPr>
  <p:slideViewPr>
    <p:cSldViewPr>
      <p:cViewPr varScale="1">
        <p:scale>
          <a:sx n="101" d="100"/>
          <a:sy n="101" d="100"/>
        </p:scale>
        <p:origin x="-1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A11644-3BCD-49C6-B25C-95701DF62B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706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938916-480B-4EA3-95AD-63E8F7506A52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31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17763"/>
            <a:ext cx="7847013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908675"/>
            <a:ext cx="7847013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>
            <a:off x="9144000" y="41497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088" name="AutoShape 16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  <p:pic>
        <p:nvPicPr>
          <p:cNvPr id="3094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563563"/>
            <a:ext cx="195738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63563"/>
            <a:ext cx="5724525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  <p:pic>
        <p:nvPicPr>
          <p:cNvPr id="7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  <p:pic>
        <p:nvPicPr>
          <p:cNvPr id="7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63563"/>
            <a:ext cx="78343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46760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gif"/><Relationship Id="rId7" Type="http://schemas.openxmlformats.org/officeDocument/2006/relationships/image" Target="../media/image1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Relationship Id="rId5" Type="http://schemas.openxmlformats.org/officeDocument/2006/relationships/hyperlink" Target="http://www.antena3.com/videos-online/noticias/espana/presos-eta-adhieren-acuerdo-gernika_2011092500059.html" TargetMode="External"/><Relationship Id="rId4" Type="http://schemas.openxmlformats.org/officeDocument/2006/relationships/hyperlink" Target="http://www.rtve.es/noticias/20110925/presos-eta-escenifican-su-adhesion-acuerdo-gernika/463969.s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Investiga en la biblioteca y gestiona f</a:t>
            </a:r>
            <a:r>
              <a:rPr lang="es-ES" noProof="0" dirty="0" err="1" smtClean="0"/>
              <a:t>uentes</a:t>
            </a:r>
            <a:r>
              <a:rPr lang="es-ES" noProof="0" dirty="0" smtClean="0"/>
              <a:t> de información#</a:t>
            </a:r>
            <a:br>
              <a:rPr lang="es-ES" noProof="0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err="1" smtClean="0"/>
              <a:t>Part</a:t>
            </a:r>
            <a:r>
              <a:rPr lang="es-ES" dirty="0" smtClean="0"/>
              <a:t> 3</a:t>
            </a:r>
            <a:endParaRPr lang="es-ES" noProof="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 smtClean="0"/>
              <a:t>Módulo 2- </a:t>
            </a:r>
            <a:r>
              <a:rPr lang="es-ES" dirty="0" err="1"/>
              <a:t>R</a:t>
            </a:r>
            <a:r>
              <a:rPr lang="es-ES" noProof="0" dirty="0" err="1" smtClean="0"/>
              <a:t>esearch</a:t>
            </a:r>
            <a:r>
              <a:rPr lang="es-ES" noProof="0" dirty="0" smtClean="0"/>
              <a:t> and Library </a:t>
            </a:r>
            <a:r>
              <a:rPr lang="es-ES" noProof="0" dirty="0" err="1" smtClean="0"/>
              <a:t>Skills</a:t>
            </a:r>
            <a:endParaRPr lang="es-ES" noProof="0" dirty="0" smtClean="0"/>
          </a:p>
          <a:p>
            <a:r>
              <a:rPr lang="es-ES" noProof="0" dirty="0" err="1" smtClean="0"/>
              <a:t>Developed</a:t>
            </a:r>
            <a:r>
              <a:rPr lang="es-ES" noProof="0" dirty="0" smtClean="0"/>
              <a:t> </a:t>
            </a:r>
            <a:r>
              <a:rPr lang="es-ES" noProof="0" dirty="0" err="1" smtClean="0"/>
              <a:t>by</a:t>
            </a:r>
            <a:r>
              <a:rPr lang="es-ES" noProof="0" dirty="0" smtClean="0"/>
              <a:t> Jordina Sala-</a:t>
            </a:r>
            <a:r>
              <a:rPr lang="es-ES" noProof="0" dirty="0" err="1" smtClean="0"/>
              <a:t>Branchadell</a:t>
            </a:r>
            <a:endParaRPr lang="es-ES" noProof="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26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6987" y="1556792"/>
            <a:ext cx="7847013" cy="1439862"/>
          </a:xfrm>
        </p:spPr>
        <p:txBody>
          <a:bodyPr/>
          <a:lstStyle/>
          <a:p>
            <a:r>
              <a:rPr lang="es-ES" dirty="0" smtClean="0"/>
              <a:t>Los medios de comunicación</a:t>
            </a:r>
            <a:endParaRPr lang="es-ES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332656"/>
            <a:ext cx="1071879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:\Documents and Settings\desilvac\Local Settings\Temporary Internet Files\Content.IE5\SVA014DN\MM90033658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780928"/>
            <a:ext cx="1901011" cy="1512168"/>
          </a:xfrm>
          <a:prstGeom prst="rect">
            <a:avLst/>
          </a:prstGeom>
          <a:noFill/>
        </p:spPr>
      </p:pic>
      <p:pic>
        <p:nvPicPr>
          <p:cNvPr id="3078" name="Picture 6" descr="C:\Documents and Settings\desilvac\Local Settings\Temporary Internet Files\Content.IE5\YLKQFR4S\MC90024511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852936"/>
            <a:ext cx="1606521" cy="1440160"/>
          </a:xfrm>
          <a:prstGeom prst="rect">
            <a:avLst/>
          </a:prstGeom>
          <a:noFill/>
        </p:spPr>
      </p:pic>
      <p:pic>
        <p:nvPicPr>
          <p:cNvPr id="3079" name="Picture 7" descr="C:\Documents and Settings\desilvac\Local Settings\Temporary Internet Files\Content.IE5\6NNGGZ48\MC900280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149080"/>
            <a:ext cx="1872208" cy="1893591"/>
          </a:xfrm>
          <a:prstGeom prst="rect">
            <a:avLst/>
          </a:prstGeom>
          <a:noFill/>
        </p:spPr>
      </p:pic>
      <p:pic>
        <p:nvPicPr>
          <p:cNvPr id="3080" name="Picture 8" descr="C:\Documents and Settings\desilvac\Local Settings\Temporary Internet Files\Content.IE5\U3QBJSN8\MC90014956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4581129"/>
            <a:ext cx="1800200" cy="1324923"/>
          </a:xfrm>
          <a:prstGeom prst="rect">
            <a:avLst/>
          </a:prstGeom>
          <a:noFill/>
        </p:spPr>
      </p:pic>
      <p:pic>
        <p:nvPicPr>
          <p:cNvPr id="3081" name="Picture 9" descr="C:\Documents and Settings\desilvac\Local Settings\Temporary Internet Files\Content.IE5\FKAFCHFB\MC90003447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4509120"/>
            <a:ext cx="1080120" cy="1337207"/>
          </a:xfrm>
          <a:prstGeom prst="rect">
            <a:avLst/>
          </a:prstGeom>
          <a:noFill/>
        </p:spPr>
      </p:pic>
      <p:pic>
        <p:nvPicPr>
          <p:cNvPr id="3082" name="Picture 10" descr="C:\Documents and Settings\desilvac\Local Settings\Temporary Internet Files\Content.IE5\FSW6P3CP\MC900019332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2996952"/>
            <a:ext cx="1698869" cy="1431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834313" cy="511175"/>
          </a:xfrm>
        </p:spPr>
        <p:txBody>
          <a:bodyPr/>
          <a:lstStyle/>
          <a:p>
            <a:r>
              <a:rPr lang="es-ES" smtClean="0"/>
              <a:t>Los medios de comunicación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3"/>
            <a:ext cx="8568952" cy="1440159"/>
          </a:xfrm>
        </p:spPr>
        <p:txBody>
          <a:bodyPr/>
          <a:lstStyle/>
          <a:p>
            <a:r>
              <a:rPr lang="es-ES" dirty="0" smtClean="0"/>
              <a:t>La sociedad de hoy en día obtiene información sobre la actualidad a través de las noticias de la prensa, la radio, la televisión y otros portales virtuales. Por lo tanto, los medios de comunicación son una gran </a:t>
            </a:r>
            <a:r>
              <a:rPr lang="es-ES" b="1" dirty="0" smtClean="0"/>
              <a:t>fuente de información primaria</a:t>
            </a:r>
            <a:r>
              <a:rPr lang="es-ES" dirty="0" smtClean="0"/>
              <a:t>.</a:t>
            </a: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Documents and Settings\desilvac\Local Settings\Temporary Internet Files\Content.IE5\U3QBJSN8\MC9000567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627260"/>
            <a:ext cx="2232248" cy="1961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834313" cy="511175"/>
          </a:xfrm>
        </p:spPr>
        <p:txBody>
          <a:bodyPr/>
          <a:lstStyle/>
          <a:p>
            <a:r>
              <a:rPr lang="es-ES" smtClean="0"/>
              <a:t>Los medios de comunicación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4104456" cy="3600400"/>
          </a:xfrm>
        </p:spPr>
        <p:txBody>
          <a:bodyPr/>
          <a:lstStyle/>
          <a:p>
            <a:r>
              <a:rPr lang="es-ES" sz="1800" dirty="0" smtClean="0"/>
              <a:t>Sin embargo, los medios de comunicación no sólo informan sobre hechos y sucesos de la realidad inmediata sino que </a:t>
            </a:r>
            <a:r>
              <a:rPr lang="es-ES" sz="1800" b="1" dirty="0" smtClean="0"/>
              <a:t>también</a:t>
            </a:r>
            <a:r>
              <a:rPr lang="es-ES" sz="1800" dirty="0" smtClean="0"/>
              <a:t> proporcionan </a:t>
            </a:r>
            <a:r>
              <a:rPr lang="es-ES" sz="1800" b="1" dirty="0" smtClean="0"/>
              <a:t>espacios de opinión </a:t>
            </a:r>
            <a:r>
              <a:rPr lang="es-ES" sz="1800" dirty="0" smtClean="0"/>
              <a:t>e interpretación de esta realidad como por ejemplo: artículos de personajes ilustres en el periódico, programas de debate, blogs...</a:t>
            </a:r>
          </a:p>
          <a:p>
            <a:endParaRPr lang="es-E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57808" y="4581128"/>
            <a:ext cx="74866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ca-E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interpretar mejor la información de un periódico o de un canal de televisión es muy importante conocer: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</a:rPr>
              <a:t>a) sus </a:t>
            </a:r>
            <a:r>
              <a:rPr kumimoji="0" lang="ca-E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</a:rPr>
              <a:t>orígenes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</a:rPr>
              <a:t>b) su </a:t>
            </a:r>
            <a:r>
              <a:rPr kumimoji="0" lang="ca-E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</a:rPr>
              <a:t>línea ideológica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</a:rPr>
              <a:t>c) su </a:t>
            </a:r>
            <a:r>
              <a:rPr kumimoji="0" lang="ca-E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</a:rPr>
              <a:t>forma de financiación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0" i="0" u="none" strike="noStrike" kern="0" cap="none" spc="0" normalizeH="0" baseline="0" noProof="0" dirty="0" smtClean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0" i="0" u="none" strike="noStrike" kern="0" cap="none" spc="0" normalizeH="0" baseline="0" noProof="0" dirty="0" smtClean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Documents and Settings\desilvac\Local Settings\Temporary Internet Files\Content.IE5\6NNGGZ48\MC90024065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132856"/>
            <a:ext cx="2093291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3568" y="260648"/>
            <a:ext cx="7834313" cy="511175"/>
          </a:xfrm>
        </p:spPr>
        <p:txBody>
          <a:bodyPr/>
          <a:lstStyle/>
          <a:p>
            <a:r>
              <a:rPr lang="es-ES" dirty="0" smtClean="0"/>
              <a:t>Actividad 4: Comparación de informativos</a:t>
            </a:r>
            <a:endParaRPr lang="es-ES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1700808"/>
            <a:ext cx="8352928" cy="13681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a-ES" sz="2000" b="1" dirty="0" smtClean="0">
                <a:latin typeface="Courier New" pitchFamily="49" charset="0"/>
                <a:cs typeface="Courier New" pitchFamily="49" charset="0"/>
              </a:rPr>
              <a:t>Gernika, 26 de septiembre de 2011.</a:t>
            </a:r>
          </a:p>
          <a:p>
            <a:r>
              <a:rPr lang="ca-ES" sz="2000" dirty="0" smtClean="0">
                <a:latin typeface="Courier New" pitchFamily="49" charset="0"/>
                <a:cs typeface="Courier New" pitchFamily="49" charset="0"/>
              </a:rPr>
              <a:t>El colectivo de presos de la banda terrorista ETA firma un manifiesto en el que pide el abandono de la violencia armada.</a:t>
            </a:r>
            <a:endParaRPr lang="ca-E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3284984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dirty="0" smtClean="0">
                <a:solidFill>
                  <a:srgbClr val="003150"/>
                </a:solidFill>
                <a:latin typeface="+mn-lt"/>
              </a:rPr>
              <a:t>En este televisor, puedes ver cómo explicaron esta noticia dos canales de televisión españoles diferentes la misma noche. </a:t>
            </a:r>
          </a:p>
          <a:p>
            <a:r>
              <a:rPr lang="ca-ES" sz="2000" dirty="0" smtClean="0">
                <a:solidFill>
                  <a:srgbClr val="003150"/>
                </a:solidFill>
                <a:latin typeface="+mn-lt"/>
              </a:rPr>
              <a:t>¿Notas alguna diferencia? </a:t>
            </a:r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C:\Documents and Settings\desilvac\Local Settings\Temporary Internet Files\Content.IE5\FSW6P3CP\MC9004325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221088"/>
            <a:ext cx="2592288" cy="2073830"/>
          </a:xfrm>
          <a:prstGeom prst="rect">
            <a:avLst/>
          </a:prstGeom>
          <a:noFill/>
        </p:spPr>
      </p:pic>
      <p:sp>
        <p:nvSpPr>
          <p:cNvPr id="11" name="Content Placeholder 5"/>
          <p:cNvSpPr>
            <a:spLocks noGrp="1"/>
          </p:cNvSpPr>
          <p:nvPr>
            <p:ph sz="half" idx="1"/>
          </p:nvPr>
        </p:nvSpPr>
        <p:spPr>
          <a:xfrm>
            <a:off x="5508104" y="4437112"/>
            <a:ext cx="2016224" cy="12961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s-ES" sz="3600" dirty="0" smtClean="0">
                <a:latin typeface="Harlow Solid Italic" pitchFamily="82" charset="0"/>
                <a:hlinkClick r:id="rId4"/>
              </a:rPr>
              <a:t>Canal A</a:t>
            </a:r>
            <a:endParaRPr lang="es-ES" sz="3600" dirty="0" smtClean="0">
              <a:latin typeface="Harlow Solid Italic" pitchFamily="82" charset="0"/>
            </a:endParaRPr>
          </a:p>
          <a:p>
            <a:pPr algn="ctr">
              <a:buNone/>
            </a:pPr>
            <a:r>
              <a:rPr lang="es-ES" sz="3600" dirty="0" smtClean="0">
                <a:solidFill>
                  <a:srgbClr val="FF0000"/>
                </a:solidFill>
                <a:latin typeface="Harlow Solid Italic" pitchFamily="82" charset="0"/>
                <a:hlinkClick r:id="rId5"/>
              </a:rPr>
              <a:t>Canal B</a:t>
            </a:r>
            <a:endParaRPr lang="es-ES" sz="3600" dirty="0" smtClean="0">
              <a:solidFill>
                <a:srgbClr val="FF0000"/>
              </a:solidFill>
              <a:latin typeface="Harlow Solid Italic" pitchFamily="82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1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3568" y="260648"/>
            <a:ext cx="7834313" cy="511175"/>
          </a:xfrm>
        </p:spPr>
        <p:txBody>
          <a:bodyPr/>
          <a:lstStyle/>
          <a:p>
            <a:r>
              <a:rPr lang="es-ES" dirty="0" smtClean="0"/>
              <a:t>Actividad 4: Comparación de informativos</a:t>
            </a:r>
            <a:endParaRPr lang="es-ES" dirty="0"/>
          </a:p>
        </p:txBody>
      </p:sp>
      <p:sp>
        <p:nvSpPr>
          <p:cNvPr id="8" name="Content Placeholder 4"/>
          <p:cNvSpPr>
            <a:spLocks noGrp="1"/>
          </p:cNvSpPr>
          <p:nvPr>
            <p:ph sz="half" idx="2"/>
          </p:nvPr>
        </p:nvSpPr>
        <p:spPr>
          <a:xfrm>
            <a:off x="395536" y="2708921"/>
            <a:ext cx="4608512" cy="3312368"/>
          </a:xfrm>
        </p:spPr>
        <p:txBody>
          <a:bodyPr/>
          <a:lstStyle/>
          <a:p>
            <a:pPr>
              <a:buFont typeface="+mj-lt"/>
              <a:buAutoNum type="alphaLcParenR"/>
            </a:pPr>
            <a:r>
              <a:rPr lang="es-ES" sz="1600" dirty="0" smtClean="0"/>
              <a:t>La firma de este manifiesto a sido un paso positivo pero muy difícil de hacer para los presos.</a:t>
            </a:r>
          </a:p>
          <a:p>
            <a:pPr>
              <a:buFont typeface="+mj-lt"/>
              <a:buAutoNum type="alphaLcParenR"/>
            </a:pPr>
            <a:endParaRPr lang="es-ES" sz="1600" dirty="0" smtClean="0"/>
          </a:p>
          <a:p>
            <a:pPr>
              <a:buFont typeface="+mj-lt"/>
              <a:buAutoNum type="alphaLcParenR"/>
            </a:pPr>
            <a:r>
              <a:rPr lang="es-ES" sz="1600" dirty="0" smtClean="0"/>
              <a:t>El preso más destacable que ha firmado el acuerdo asesinó a tres personas, estuvo en la cárcel 30 años y no se arrepiente.</a:t>
            </a:r>
          </a:p>
          <a:p>
            <a:pPr>
              <a:buFont typeface="+mj-lt"/>
              <a:buAutoNum type="alphaLcParenR"/>
            </a:pPr>
            <a:endParaRPr lang="es-ES" sz="1600" dirty="0" smtClean="0"/>
          </a:p>
          <a:p>
            <a:pPr>
              <a:buFont typeface="+mj-lt"/>
              <a:buAutoNum type="alphaLcParenR"/>
            </a:pPr>
            <a:r>
              <a:rPr lang="es-ES" sz="1600" dirty="0" smtClean="0"/>
              <a:t>El documento pide el abandono de la actividad armada, la amnistía y reconocimiento de todos los presos y víctimas, y la abolición de la actual ley de partidos políticos.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162880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>
                <a:solidFill>
                  <a:srgbClr val="003150"/>
                </a:solidFill>
              </a:rPr>
              <a:t>¿Canal A o B? </a:t>
            </a:r>
            <a:r>
              <a:rPr lang="ca-ES" sz="2000" dirty="0" smtClean="0">
                <a:solidFill>
                  <a:srgbClr val="003150"/>
                </a:solidFill>
                <a:latin typeface="+mn-lt"/>
              </a:rPr>
              <a:t>Relaciona cada fragmento de información con el canal correspondiente:</a:t>
            </a:r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Documents and Settings\desilvac\Local Settings\Temporary Internet Files\Content.IE5\U3QBJSN8\MC90043878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780928"/>
            <a:ext cx="3240360" cy="2430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3568" y="260648"/>
            <a:ext cx="7834313" cy="511175"/>
          </a:xfrm>
        </p:spPr>
        <p:txBody>
          <a:bodyPr/>
          <a:lstStyle/>
          <a:p>
            <a:r>
              <a:rPr lang="es-ES" dirty="0" smtClean="0"/>
              <a:t>Soluciones 4: Comparación de informativos</a:t>
            </a:r>
            <a:endParaRPr lang="es-ES" dirty="0"/>
          </a:p>
        </p:txBody>
      </p:sp>
      <p:sp>
        <p:nvSpPr>
          <p:cNvPr id="8" name="Content Placeholder 4"/>
          <p:cNvSpPr>
            <a:spLocks noGrp="1"/>
          </p:cNvSpPr>
          <p:nvPr>
            <p:ph sz="half" idx="1"/>
          </p:nvPr>
        </p:nvSpPr>
        <p:spPr>
          <a:xfrm>
            <a:off x="323528" y="2132856"/>
            <a:ext cx="3816424" cy="2736304"/>
          </a:xfrm>
        </p:spPr>
        <p:txBody>
          <a:bodyPr/>
          <a:lstStyle/>
          <a:p>
            <a:pPr marL="0" indent="0">
              <a:buNone/>
            </a:pPr>
            <a:r>
              <a:rPr lang="es-ES" sz="1800" dirty="0" smtClean="0"/>
              <a:t>La firma de este manifiesto a sido un paso positivo pero muy difícil de hacer para los presos.</a:t>
            </a:r>
          </a:p>
          <a:p>
            <a:pPr>
              <a:buFont typeface="+mj-lt"/>
              <a:buAutoNum type="alphaLcParenR"/>
            </a:pPr>
            <a:endParaRPr lang="es-ES" sz="1800" dirty="0" smtClean="0"/>
          </a:p>
          <a:p>
            <a:pPr marL="0" indent="0">
              <a:buNone/>
            </a:pPr>
            <a:r>
              <a:rPr lang="es-ES" sz="1800" dirty="0" smtClean="0"/>
              <a:t>El documento pide el abandono de la actividad armada, la amnistía y reconocimiento de todos los presos y víctimas, y la abolición de la actual ley de partidos políticos.</a:t>
            </a:r>
          </a:p>
          <a:p>
            <a:pPr marL="0" indent="0">
              <a:buNone/>
            </a:pPr>
            <a:endParaRPr lang="es-ES" sz="1800" dirty="0" smtClean="0"/>
          </a:p>
          <a:p>
            <a:pPr marL="0" indent="0">
              <a:buNone/>
            </a:pPr>
            <a:r>
              <a:rPr lang="es-ES" sz="1800" dirty="0"/>
              <a:t>Se trata del telediario de TVE, el canal de televisión público de España</a:t>
            </a:r>
            <a:endParaRPr lang="es-ES" sz="18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755576" y="1412776"/>
            <a:ext cx="1826142" cy="646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lnSpc>
                <a:spcPct val="108000"/>
              </a:lnSpc>
            </a:pPr>
            <a:r>
              <a:rPr lang="ca-ES" sz="3600" kern="0" dirty="0" smtClean="0">
                <a:solidFill>
                  <a:srgbClr val="4D4F53"/>
                </a:solidFill>
                <a:latin typeface="Arial" pitchFamily="34" charset="0"/>
                <a:cs typeface="Arial" pitchFamily="34" charset="0"/>
              </a:rPr>
              <a:t>Canal A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68144" y="1412776"/>
            <a:ext cx="1826142" cy="646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lnSpc>
                <a:spcPct val="108000"/>
              </a:lnSpc>
            </a:pPr>
            <a:r>
              <a:rPr lang="ca-ES" sz="3600" kern="0" dirty="0" smtClean="0">
                <a:solidFill>
                  <a:srgbClr val="4D4F53"/>
                </a:solidFill>
                <a:latin typeface="Arial" pitchFamily="34" charset="0"/>
                <a:cs typeface="Arial" pitchFamily="34" charset="0"/>
              </a:rPr>
              <a:t>Canal 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44008" y="1988840"/>
            <a:ext cx="4176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dirty="0" smtClean="0">
                <a:solidFill>
                  <a:srgbClr val="003150"/>
                </a:solidFill>
              </a:rPr>
              <a:t>El preso más destacable que ha firmado el acuerdo asesinó a tres personas, estuvo en la cárcel 30 años y no se arrepiente.</a:t>
            </a:r>
          </a:p>
          <a:p>
            <a:endParaRPr lang="ca-ES" dirty="0">
              <a:solidFill>
                <a:srgbClr val="003150"/>
              </a:solidFill>
            </a:endParaRPr>
          </a:p>
          <a:p>
            <a:r>
              <a:rPr lang="ca-ES" dirty="0" smtClean="0">
                <a:solidFill>
                  <a:srgbClr val="003150"/>
                </a:solidFill>
              </a:rPr>
              <a:t>El documento pide el abandono de la actividad armada, la amnistía y reconocimiento de todos los presos y víctimas, y la abolición de la actual ley de partidos políticos.</a:t>
            </a:r>
          </a:p>
          <a:p>
            <a:endParaRPr lang="ca-ES" dirty="0">
              <a:solidFill>
                <a:srgbClr val="003150"/>
              </a:solidFill>
            </a:endParaRPr>
          </a:p>
          <a:p>
            <a:r>
              <a:rPr lang="es-ES" dirty="0"/>
              <a:t>Se trata del informativo de Antena 3, un canal privado del Grupo Planeta, de tendencia conservadora.</a:t>
            </a:r>
          </a:p>
          <a:p>
            <a:endParaRPr lang="ca-ES" dirty="0" smtClean="0">
              <a:solidFill>
                <a:srgbClr val="003150"/>
              </a:solidFill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1355505" y="2924944"/>
            <a:ext cx="5472608" cy="1512168"/>
          </a:xfrm>
          <a:prstGeom prst="wedgeEllipseCallout">
            <a:avLst>
              <a:gd name="adj1" fmla="val 29666"/>
              <a:gd name="adj2" fmla="val 74734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/>
              <a:t>Pero el Canal B describe subjetivamente el contenido del manifiesto y añade subtilmente la valoración de </a:t>
            </a:r>
          </a:p>
          <a:p>
            <a:pPr algn="ctr"/>
            <a:r>
              <a:rPr lang="ca-ES" sz="1600" dirty="0" smtClean="0"/>
              <a:t>“pacto excesivo”.</a:t>
            </a:r>
            <a:endParaRPr lang="ca-ES" sz="1600" dirty="0"/>
          </a:p>
        </p:txBody>
      </p:sp>
      <p:pic>
        <p:nvPicPr>
          <p:cNvPr id="11" name="Picture 10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6" grpId="0" animBg="1"/>
    </p:bldLst>
  </p:timing>
</p:sld>
</file>

<file path=ppt/theme/theme1.xml><?xml version="1.0" encoding="utf-8"?>
<a:theme xmlns:a="http://schemas.openxmlformats.org/drawingml/2006/main" name="dark_blue_bham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dark_blue_bham</Template>
  <TotalTime>1251</TotalTime>
  <Words>496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dark_blue_bham</vt:lpstr>
      <vt:lpstr>AstonPPTblue</vt:lpstr>
      <vt:lpstr>blue</vt:lpstr>
      <vt:lpstr>Investiga en la biblioteca y gestiona fuentes de información#  Part 3</vt:lpstr>
      <vt:lpstr>Los medios de comunicación</vt:lpstr>
      <vt:lpstr>Los medios de comunicación</vt:lpstr>
      <vt:lpstr>Los medios de comunicación</vt:lpstr>
      <vt:lpstr>Actividad 4: Comparación de informativos</vt:lpstr>
      <vt:lpstr>Actividad 4: Comparación de informativos</vt:lpstr>
      <vt:lpstr>Soluciones 4: Comparación de informativos</vt:lpstr>
    </vt:vector>
  </TitlesOfParts>
  <Company>la vida loca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 en la biblioteca y gestiona fuentes de información</dc:title>
  <dc:creator>jordina</dc:creator>
  <cp:lastModifiedBy>Angela Morris</cp:lastModifiedBy>
  <cp:revision>122</cp:revision>
  <dcterms:created xsi:type="dcterms:W3CDTF">2011-09-24T19:33:11Z</dcterms:created>
  <dcterms:modified xsi:type="dcterms:W3CDTF">2011-11-21T12:57:42Z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1174692497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