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8"/>
  </p:notesMasterIdLst>
  <p:sldIdLst>
    <p:sldId id="280" r:id="rId4"/>
    <p:sldId id="260" r:id="rId5"/>
    <p:sldId id="268" r:id="rId6"/>
    <p:sldId id="275" r:id="rId7"/>
  </p:sldIdLst>
  <p:sldSz cx="9144000" cy="6858000" type="screen4x3"/>
  <p:notesSz cx="6781800" cy="9918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150"/>
    <a:srgbClr val="0083BE"/>
    <a:srgbClr val="31503A"/>
    <a:srgbClr val="B6BF00"/>
    <a:srgbClr val="69923A"/>
    <a:srgbClr val="A33F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82" autoAdjust="0"/>
  </p:normalViewPr>
  <p:slideViewPr>
    <p:cSldViewPr>
      <p:cViewPr varScale="1">
        <p:scale>
          <a:sx n="81" d="100"/>
          <a:sy n="81" d="100"/>
        </p:scale>
        <p:origin x="-84" y="-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7A11644-3BCD-49C6-B25C-95701DF62B6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706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938916-480B-4EA3-95AD-63E8F7506A52}" type="slidenum">
              <a:rPr lang="en-GB"/>
              <a:pPr/>
              <a:t>1</a:t>
            </a:fld>
            <a:endParaRPr lang="en-GB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31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17763"/>
            <a:ext cx="7847013" cy="143986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908675"/>
            <a:ext cx="7847013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cxnSp>
        <p:nvCxnSpPr>
          <p:cNvPr id="3086" name="AutoShape 14"/>
          <p:cNvCxnSpPr>
            <a:cxnSpLocks noChangeShapeType="1"/>
          </p:cNvCxnSpPr>
          <p:nvPr/>
        </p:nvCxnSpPr>
        <p:spPr bwMode="auto">
          <a:xfrm>
            <a:off x="9144000" y="414972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088" name="AutoShape 16"/>
          <p:cNvSpPr>
            <a:spLocks noChangeArrowheads="1"/>
          </p:cNvSpPr>
          <p:nvPr/>
        </p:nvSpPr>
        <p:spPr bwMode="auto">
          <a:xfrm rot="5400000">
            <a:off x="8302625" y="6019800"/>
            <a:ext cx="838200" cy="838200"/>
          </a:xfrm>
          <a:prstGeom prst="rtTriangle">
            <a:avLst/>
          </a:prstGeom>
          <a:solidFill>
            <a:srgbClr val="0083BE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 eaLnBrk="0" hangingPunct="0"/>
            <a:endParaRPr lang="en-US"/>
          </a:p>
        </p:txBody>
      </p:sp>
      <p:pic>
        <p:nvPicPr>
          <p:cNvPr id="3094" name="Picture 22" descr="aston_uni_birm_p7461_CMYK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2725" y="563563"/>
            <a:ext cx="1957388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63563"/>
            <a:ext cx="5724525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  <p:pic>
        <p:nvPicPr>
          <p:cNvPr id="7" name="Picture 22" descr="aston_uni_birm_p7461_CMYK_whit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6035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  <p:pic>
        <p:nvPicPr>
          <p:cNvPr id="7" name="Picture 22" descr="aston_uni_birm_p7461_CMYK_whit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6035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ca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93913"/>
            <a:ext cx="3657600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093913"/>
            <a:ext cx="3657600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a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a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ca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63563"/>
            <a:ext cx="783431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93913"/>
            <a:ext cx="7467600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 rot="5400000">
            <a:off x="8302625" y="6019800"/>
            <a:ext cx="838200" cy="838200"/>
          </a:xfrm>
          <a:prstGeom prst="rtTriangle">
            <a:avLst/>
          </a:prstGeom>
          <a:solidFill>
            <a:srgbClr val="0083BE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 eaLnBrk="0" hangingPunct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3150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3150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a-E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buBlip>
          <a:blip r:embed="rId14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tehistoria.jcyl.es/histesp/contextos/12584.htm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://recursostic.educacion.es/kairos/web/ensenanzas/bachillerato/espana/republica_00.html" TargetMode="Externa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://www.rtve.es/television/14-de-abril-la-republica/" TargetMode="External"/><Relationship Id="rId5" Type="http://schemas.openxmlformats.org/officeDocument/2006/relationships/hyperlink" Target="http://www.rtve.es/alacarta/videos/television/memoria-espana-izquierda-poder-1931/991729/" TargetMode="External"/><Relationship Id="rId4" Type="http://schemas.openxmlformats.org/officeDocument/2006/relationships/hyperlink" Target="http://www.historiasiglo20.org/HE/13.htm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clac.org/estadisticas/" TargetMode="External"/><Relationship Id="rId3" Type="http://schemas.openxmlformats.org/officeDocument/2006/relationships/hyperlink" Target="http://www.lamoncloa.gob.es/home.htm" TargetMode="External"/><Relationship Id="rId7" Type="http://schemas.openxmlformats.org/officeDocument/2006/relationships/hyperlink" Target="http://www.aedemo.es/aedemo/" TargetMode="External"/><Relationship Id="rId2" Type="http://schemas.openxmlformats.org/officeDocument/2006/relationships/hyperlink" Target="http://www.congreso.es/portal/page/portal/Congreso/Congreso" TargetMode="Externa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://www.cis.es/cis/opencms/ES/index.html" TargetMode="External"/><Relationship Id="rId5" Type="http://schemas.openxmlformats.org/officeDocument/2006/relationships/hyperlink" Target="http://www.ine.es/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www.boe.es/" TargetMode="External"/><Relationship Id="rId9" Type="http://schemas.openxmlformats.org/officeDocument/2006/relationships/hyperlink" Target="http://cvc.cervantes.es/lengua/anuario/default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Investiga en la biblioteca y gestiona f</a:t>
            </a:r>
            <a:r>
              <a:rPr lang="es-ES" noProof="0" dirty="0" err="1" smtClean="0"/>
              <a:t>uentes</a:t>
            </a:r>
            <a:r>
              <a:rPr lang="es-ES" noProof="0" dirty="0" smtClean="0"/>
              <a:t> de </a:t>
            </a:r>
            <a:r>
              <a:rPr lang="es-ES" noProof="0" dirty="0" smtClean="0"/>
              <a:t>información#</a:t>
            </a:r>
            <a:br>
              <a:rPr lang="es-ES" noProof="0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err="1" smtClean="0"/>
              <a:t>Part</a:t>
            </a:r>
            <a:r>
              <a:rPr lang="es-ES" dirty="0" smtClean="0"/>
              <a:t> 2</a:t>
            </a:r>
            <a:endParaRPr lang="es-ES" noProof="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noProof="0" dirty="0" smtClean="0"/>
              <a:t>Módulo 2- </a:t>
            </a:r>
            <a:r>
              <a:rPr lang="es-ES" dirty="0" err="1"/>
              <a:t>R</a:t>
            </a:r>
            <a:r>
              <a:rPr lang="es-ES" noProof="0" dirty="0" err="1" smtClean="0"/>
              <a:t>esearch</a:t>
            </a:r>
            <a:r>
              <a:rPr lang="es-ES" noProof="0" dirty="0" smtClean="0"/>
              <a:t> and Library </a:t>
            </a:r>
            <a:r>
              <a:rPr lang="es-ES" noProof="0" dirty="0" err="1" smtClean="0"/>
              <a:t>Skills</a:t>
            </a:r>
            <a:endParaRPr lang="es-ES" noProof="0" dirty="0" smtClean="0"/>
          </a:p>
          <a:p>
            <a:r>
              <a:rPr lang="es-ES" noProof="0" dirty="0" err="1" smtClean="0"/>
              <a:t>Developed</a:t>
            </a:r>
            <a:r>
              <a:rPr lang="es-ES" noProof="0" dirty="0" smtClean="0"/>
              <a:t> </a:t>
            </a:r>
            <a:r>
              <a:rPr lang="es-ES" noProof="0" dirty="0" err="1" smtClean="0"/>
              <a:t>by</a:t>
            </a:r>
            <a:r>
              <a:rPr lang="es-ES" noProof="0" dirty="0" smtClean="0"/>
              <a:t> Jordina Sala-</a:t>
            </a:r>
            <a:r>
              <a:rPr lang="es-ES" noProof="0" dirty="0" err="1" smtClean="0"/>
              <a:t>Branchadell</a:t>
            </a:r>
            <a:endParaRPr lang="es-ES" noProof="0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221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548680"/>
            <a:ext cx="7272808" cy="511175"/>
          </a:xfrm>
        </p:spPr>
        <p:txBody>
          <a:bodyPr/>
          <a:lstStyle/>
          <a:p>
            <a:r>
              <a:rPr lang="es-ES" dirty="0" smtClean="0"/>
              <a:t>Actividad 3: Busca información en internet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93913"/>
            <a:ext cx="7467600" cy="1191071"/>
          </a:xfrm>
        </p:spPr>
        <p:txBody>
          <a:bodyPr/>
          <a:lstStyle/>
          <a:p>
            <a:r>
              <a:rPr lang="es-ES" dirty="0" smtClean="0"/>
              <a:t>¿Qué información </a:t>
            </a:r>
            <a:r>
              <a:rPr lang="es-ES" b="1" u="sng" dirty="0" smtClean="0"/>
              <a:t>fiable</a:t>
            </a:r>
            <a:r>
              <a:rPr lang="es-ES" dirty="0" smtClean="0"/>
              <a:t> puedes encontrar en internet sobre la </a:t>
            </a:r>
            <a:r>
              <a:rPr lang="es-ES" i="1" dirty="0" smtClean="0"/>
              <a:t>Segunda República Española</a:t>
            </a:r>
            <a:r>
              <a:rPr lang="es-ES" dirty="0" smtClean="0"/>
              <a:t>? Encuentra 3 páginas web que puedan ser útiles para la presentación.</a:t>
            </a:r>
          </a:p>
          <a:p>
            <a:endParaRPr lang="es-ES" dirty="0" smtClean="0"/>
          </a:p>
          <a:p>
            <a:endParaRPr lang="es-ES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961954" y="3485371"/>
            <a:ext cx="525658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Recuerda que los artículos de </a:t>
            </a:r>
            <a:r>
              <a:rPr lang="es-ES" i="1" dirty="0" err="1" smtClean="0"/>
              <a:t>wikipedia</a:t>
            </a:r>
            <a:r>
              <a:rPr lang="es-ES" dirty="0" smtClean="0"/>
              <a:t> no se consideran fuentes de información fiables académicamente ya que no ha habido ningún tipo de control en su publicación.</a:t>
            </a:r>
            <a:endParaRPr lang="es-ES" dirty="0"/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:\Documents and Settings\desilvac\Local Settings\Temporary Internet Files\Content.IE5\YLKQFR4S\MP90044438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005064"/>
            <a:ext cx="1669526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7740352" cy="511175"/>
          </a:xfrm>
        </p:spPr>
        <p:txBody>
          <a:bodyPr/>
          <a:lstStyle/>
          <a:p>
            <a:r>
              <a:rPr lang="es-ES" smtClean="0"/>
              <a:t>Soluciones 3: Busca información en internet</a:t>
            </a:r>
            <a:endParaRPr lang="es-ES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1628800"/>
            <a:ext cx="835292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400" dirty="0" smtClean="0"/>
          </a:p>
          <a:p>
            <a:r>
              <a:rPr lang="es-ES" sz="1400" dirty="0" smtClean="0"/>
              <a:t>Instituto de Tecnologías Educativas del Ministerio de Educación</a:t>
            </a:r>
            <a:r>
              <a:rPr lang="ca-ES" sz="1400" dirty="0" smtClean="0"/>
              <a:t>. (2011). </a:t>
            </a:r>
            <a:r>
              <a:rPr lang="ca-ES" sz="1400" i="1" dirty="0" smtClean="0"/>
              <a:t>Kairos. Enseñanzas. Bachillerato. Historia de España 13.</a:t>
            </a:r>
            <a:r>
              <a:rPr lang="ca-ES" sz="1400" dirty="0" smtClean="0"/>
              <a:t>[en línea] Disponible en </a:t>
            </a:r>
            <a:r>
              <a:rPr lang="ca-ES" sz="1400" dirty="0" smtClean="0">
                <a:hlinkClick r:id="rId2"/>
              </a:rPr>
              <a:t>http://recursostic.educacion.es/kairos/web/ensenanzas/bachillerato/espana/republica_00.html</a:t>
            </a:r>
            <a:r>
              <a:rPr lang="ca-ES" sz="1400" dirty="0" smtClean="0"/>
              <a:t> [Consultado el 25/09/2011] </a:t>
            </a:r>
          </a:p>
          <a:p>
            <a:endParaRPr lang="ca-ES" sz="1400" dirty="0" smtClean="0"/>
          </a:p>
          <a:p>
            <a:r>
              <a:rPr lang="ca-ES" sz="1400" dirty="0" smtClean="0"/>
              <a:t>ArteHistoria. (2007).</a:t>
            </a:r>
            <a:r>
              <a:rPr lang="ca-ES" sz="1400" i="1" dirty="0" smtClean="0"/>
              <a:t> Historia de España. Contextos.</a:t>
            </a:r>
            <a:r>
              <a:rPr lang="ca-ES" sz="1400" dirty="0" smtClean="0"/>
              <a:t> [en línea] Disponible en  </a:t>
            </a:r>
            <a:r>
              <a:rPr lang="ca-ES" sz="1400" dirty="0" smtClean="0">
                <a:hlinkClick r:id="rId3"/>
              </a:rPr>
              <a:t>http://www.artehistoria.jcyl.es/histesp/contextos/12584.htm</a:t>
            </a:r>
            <a:r>
              <a:rPr lang="ca-ES" sz="1400" dirty="0" smtClean="0"/>
              <a:t> [Consultado el 25/09/2011]</a:t>
            </a:r>
          </a:p>
          <a:p>
            <a:endParaRPr lang="ca-ES" sz="1400" dirty="0" smtClean="0"/>
          </a:p>
          <a:p>
            <a:r>
              <a:rPr lang="ca-ES" sz="1400" dirty="0" smtClean="0"/>
              <a:t>Ocaña, J.C. (2005). </a:t>
            </a:r>
            <a:r>
              <a:rPr lang="ca-ES" sz="1400" i="1" dirty="0" smtClean="0"/>
              <a:t>Historiasiglo20.org. Historia de España. </a:t>
            </a:r>
            <a:r>
              <a:rPr lang="ca-ES" sz="1400" dirty="0" smtClean="0"/>
              <a:t>[en línea] Disponible en </a:t>
            </a:r>
            <a:r>
              <a:rPr lang="ca-ES" sz="1400" dirty="0" smtClean="0">
                <a:hlinkClick r:id="rId4"/>
              </a:rPr>
              <a:t>http://www.historiasiglo20.org/HE/13.htm</a:t>
            </a:r>
            <a:r>
              <a:rPr lang="ca-ES" sz="1400" dirty="0" smtClean="0"/>
              <a:t> [Consultado el 25/09/2011]</a:t>
            </a:r>
          </a:p>
          <a:p>
            <a:endParaRPr lang="ca-ES" sz="1400" dirty="0" smtClean="0"/>
          </a:p>
          <a:p>
            <a:endParaRPr lang="ca-ES" sz="1400" dirty="0" smtClean="0"/>
          </a:p>
          <a:p>
            <a:endParaRPr lang="ca-ES" sz="1400" b="1" dirty="0" smtClean="0"/>
          </a:p>
          <a:p>
            <a:r>
              <a:rPr lang="ca-ES" sz="1400" b="1" dirty="0" smtClean="0"/>
              <a:t>Más información audiovisual disponible en internet:</a:t>
            </a:r>
          </a:p>
          <a:p>
            <a:r>
              <a:rPr lang="ca-ES" sz="1400" dirty="0" smtClean="0"/>
              <a:t>RTVE. (1983). </a:t>
            </a:r>
            <a:r>
              <a:rPr lang="ca-ES" sz="1400" i="1" dirty="0" smtClean="0"/>
              <a:t>Memoria de España. La izquierda en el poder (1931)</a:t>
            </a:r>
            <a:r>
              <a:rPr lang="ca-ES" sz="1400" dirty="0" smtClean="0"/>
              <a:t>. [en línea] Disponible en </a:t>
            </a:r>
            <a:r>
              <a:rPr lang="ca-ES" sz="1400" dirty="0" smtClean="0">
                <a:hlinkClick r:id="rId5"/>
              </a:rPr>
              <a:t>http://www.rtve.es/alacarta/videos/television/memoria-espana-izquierda-poder-1931/991729/</a:t>
            </a:r>
            <a:r>
              <a:rPr lang="ca-ES" sz="1400" dirty="0" smtClean="0"/>
              <a:t> [Consultado el 25/09/2011]</a:t>
            </a:r>
          </a:p>
          <a:p>
            <a:endParaRPr lang="ca-ES" sz="1400" dirty="0" smtClean="0"/>
          </a:p>
          <a:p>
            <a:r>
              <a:rPr lang="ca-ES" sz="1400" dirty="0" smtClean="0"/>
              <a:t>RTVE. (2011). </a:t>
            </a:r>
            <a:r>
              <a:rPr lang="ca-ES" sz="1400" i="1" dirty="0" smtClean="0"/>
              <a:t>14 de abril. La República</a:t>
            </a:r>
            <a:r>
              <a:rPr lang="ca-ES" sz="1400" dirty="0" smtClean="0"/>
              <a:t>. [en línea] Disponible en </a:t>
            </a:r>
            <a:r>
              <a:rPr lang="ca-ES" sz="1400" dirty="0" smtClean="0">
                <a:hlinkClick r:id="rId6"/>
              </a:rPr>
              <a:t>http://www.rtve.es/television/14-de-abril-la-republica/</a:t>
            </a:r>
            <a:r>
              <a:rPr lang="ca-ES" sz="1400" dirty="0" smtClean="0"/>
              <a:t> [Consultado el 25/09/2011]</a:t>
            </a:r>
            <a:endParaRPr lang="ca-ES" sz="1400" dirty="0"/>
          </a:p>
        </p:txBody>
      </p:sp>
      <p:sp>
        <p:nvSpPr>
          <p:cNvPr id="8" name="Rectangular Callout 7"/>
          <p:cNvSpPr/>
          <p:nvPr/>
        </p:nvSpPr>
        <p:spPr>
          <a:xfrm>
            <a:off x="2771800" y="3356992"/>
            <a:ext cx="2448272" cy="1080120"/>
          </a:xfrm>
          <a:prstGeom prst="wedgeRectCallout">
            <a:avLst>
              <a:gd name="adj1" fmla="val -108398"/>
              <a:gd name="adj2" fmla="val -152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050" dirty="0" smtClean="0"/>
              <a:t>Podemos ver que el autor trabaja también para el Instituto de Tecnologías Educativas del Ministerio de Educación, que es una institución pública fiable.</a:t>
            </a:r>
            <a:endParaRPr lang="ca-ES" sz="1050" dirty="0"/>
          </a:p>
        </p:txBody>
      </p:sp>
      <p:sp>
        <p:nvSpPr>
          <p:cNvPr id="9" name="Rectangular Callout 8"/>
          <p:cNvSpPr/>
          <p:nvPr/>
        </p:nvSpPr>
        <p:spPr>
          <a:xfrm>
            <a:off x="2051720" y="1628800"/>
            <a:ext cx="2448272" cy="1080120"/>
          </a:xfrm>
          <a:prstGeom prst="wedgeRectCallout">
            <a:avLst>
              <a:gd name="adj1" fmla="val -78724"/>
              <a:gd name="adj2" fmla="val 786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050" dirty="0" smtClean="0"/>
              <a:t>Este portal es una iniciativa privada pero patrocinada por </a:t>
            </a:r>
          </a:p>
          <a:p>
            <a:pPr algn="ctr"/>
            <a:r>
              <a:rPr lang="ca-ES" sz="1050" dirty="0" smtClean="0"/>
              <a:t>un organismo público fiable </a:t>
            </a:r>
          </a:p>
          <a:p>
            <a:pPr algn="ctr"/>
            <a:r>
              <a:rPr lang="ca-ES" sz="1050" dirty="0" smtClean="0"/>
              <a:t>como la Junta de Castilla y León.</a:t>
            </a:r>
            <a:endParaRPr lang="ca-ES" sz="1050" dirty="0"/>
          </a:p>
        </p:txBody>
      </p:sp>
      <p:sp>
        <p:nvSpPr>
          <p:cNvPr id="10" name="Rectangular Callout 9"/>
          <p:cNvSpPr/>
          <p:nvPr/>
        </p:nvSpPr>
        <p:spPr>
          <a:xfrm>
            <a:off x="5580112" y="5517232"/>
            <a:ext cx="2448272" cy="1080120"/>
          </a:xfrm>
          <a:prstGeom prst="wedgeRectCallout">
            <a:avLst>
              <a:gd name="adj1" fmla="val -112491"/>
              <a:gd name="adj2" fmla="val 21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050" dirty="0" smtClean="0"/>
              <a:t>Es una serie de televisión </a:t>
            </a:r>
            <a:r>
              <a:rPr lang="ca-ES" sz="1050" u="sng" dirty="0" smtClean="0"/>
              <a:t>de ficción </a:t>
            </a:r>
            <a:r>
              <a:rPr lang="ca-ES" sz="1050" dirty="0" smtClean="0"/>
              <a:t>pero está ambientada en la época de la Segunda República.</a:t>
            </a:r>
            <a:endParaRPr lang="ca-ES" sz="1050" dirty="0"/>
          </a:p>
        </p:txBody>
      </p:sp>
      <p:sp>
        <p:nvSpPr>
          <p:cNvPr id="11" name="Rectangular Callout 10"/>
          <p:cNvSpPr/>
          <p:nvPr/>
        </p:nvSpPr>
        <p:spPr>
          <a:xfrm>
            <a:off x="899592" y="5301208"/>
            <a:ext cx="1944216" cy="360040"/>
          </a:xfrm>
          <a:prstGeom prst="wedgeRectCallout">
            <a:avLst>
              <a:gd name="adj1" fmla="val -53598"/>
              <a:gd name="adj2" fmla="val -1231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050" dirty="0" smtClean="0"/>
              <a:t>Esta es la televisión pública española.</a:t>
            </a:r>
            <a:endParaRPr lang="ca-ES" sz="1050" dirty="0"/>
          </a:p>
        </p:txBody>
      </p:sp>
      <p:pic>
        <p:nvPicPr>
          <p:cNvPr id="12" name="Picture 11" descr="routes_into_languages_cmyk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06680" cy="504056"/>
          </a:xfrm>
        </p:spPr>
        <p:txBody>
          <a:bodyPr/>
          <a:lstStyle/>
          <a:p>
            <a:r>
              <a:rPr lang="es-ES" sz="2800" dirty="0" smtClean="0"/>
              <a:t>Otras fuentes de información útiles en internet</a:t>
            </a:r>
            <a:endParaRPr lang="es-E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080" y="1628800"/>
            <a:ext cx="8280920" cy="4896544"/>
          </a:xfrm>
        </p:spPr>
        <p:txBody>
          <a:bodyPr/>
          <a:lstStyle/>
          <a:p>
            <a:pPr>
              <a:buNone/>
            </a:pPr>
            <a:r>
              <a:rPr lang="es-ES" sz="1600" b="1" dirty="0" smtClean="0"/>
              <a:t>Documentación oficial sobre España</a:t>
            </a:r>
          </a:p>
          <a:p>
            <a:r>
              <a:rPr lang="es-ES" sz="1600" dirty="0" smtClean="0"/>
              <a:t>Congreso de los diputados (parlamento español) </a:t>
            </a:r>
            <a:r>
              <a:rPr lang="es-ES" sz="1600" dirty="0" smtClean="0">
                <a:hlinkClick r:id="rId2"/>
              </a:rPr>
              <a:t>http://www.congreso.es/portal/page/portal/Congreso/Congreso</a:t>
            </a:r>
            <a:endParaRPr lang="es-ES" sz="1600" dirty="0" smtClean="0"/>
          </a:p>
          <a:p>
            <a:r>
              <a:rPr lang="es-ES" sz="1600" dirty="0" smtClean="0"/>
              <a:t>Gobierno </a:t>
            </a:r>
            <a:r>
              <a:rPr lang="es-ES" sz="1600" dirty="0" smtClean="0">
                <a:hlinkClick r:id="rId3"/>
              </a:rPr>
              <a:t>http://www.lamoncloa.gob.es/home.htm</a:t>
            </a:r>
            <a:endParaRPr lang="es-ES" sz="1600" dirty="0" smtClean="0"/>
          </a:p>
          <a:p>
            <a:r>
              <a:rPr lang="es-ES" sz="1600" dirty="0" smtClean="0"/>
              <a:t>Boletín Oficial del Estado (publicaciones oficiales y legislativas) </a:t>
            </a:r>
            <a:r>
              <a:rPr lang="es-ES" sz="1600" dirty="0" smtClean="0">
                <a:hlinkClick r:id="rId4"/>
              </a:rPr>
              <a:t>www.boe.es</a:t>
            </a:r>
            <a:endParaRPr lang="es-ES" sz="1600" dirty="0" smtClean="0"/>
          </a:p>
          <a:p>
            <a:pPr>
              <a:buNone/>
            </a:pP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Estadísticas y sondeos</a:t>
            </a:r>
          </a:p>
          <a:p>
            <a:r>
              <a:rPr lang="es-ES" sz="1600" dirty="0" smtClean="0"/>
              <a:t>Instituto Nacional de Estadística </a:t>
            </a:r>
            <a:r>
              <a:rPr lang="es-ES" sz="1600" dirty="0" smtClean="0">
                <a:hlinkClick r:id="rId5"/>
              </a:rPr>
              <a:t>www.ine.es</a:t>
            </a:r>
            <a:endParaRPr lang="es-ES" sz="1600" dirty="0" smtClean="0"/>
          </a:p>
          <a:p>
            <a:r>
              <a:rPr lang="es-ES" sz="1600" dirty="0" smtClean="0"/>
              <a:t>Centro de Investigaciones Sociológicas </a:t>
            </a:r>
            <a:r>
              <a:rPr lang="es-ES" sz="1600" dirty="0" smtClean="0">
                <a:hlinkClick r:id="rId6"/>
              </a:rPr>
              <a:t>http://www.cis.es/cis/opencms/ES/index.html</a:t>
            </a:r>
            <a:endParaRPr lang="es-ES" sz="1600" dirty="0" smtClean="0"/>
          </a:p>
          <a:p>
            <a:r>
              <a:rPr lang="es-ES" sz="1600" dirty="0" smtClean="0"/>
              <a:t>AEDEMA </a:t>
            </a:r>
            <a:r>
              <a:rPr lang="es-ES" sz="1600" dirty="0" smtClean="0">
                <a:hlinkClick r:id="rId7"/>
              </a:rPr>
              <a:t>http://www.aedemo.es/aedemo/</a:t>
            </a:r>
            <a:endParaRPr lang="es-ES" sz="1600" dirty="0" smtClean="0"/>
          </a:p>
          <a:p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América Latina</a:t>
            </a:r>
          </a:p>
          <a:p>
            <a:r>
              <a:rPr lang="es-ES" sz="1600" dirty="0" smtClean="0"/>
              <a:t>CEPAL </a:t>
            </a:r>
            <a:r>
              <a:rPr lang="es-ES" sz="1600" dirty="0" smtClean="0">
                <a:hlinkClick r:id="rId8"/>
              </a:rPr>
              <a:t>http://www.eclac.org/estadisticas/</a:t>
            </a:r>
            <a:endParaRPr lang="es-ES" sz="1600" dirty="0" smtClean="0"/>
          </a:p>
          <a:p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Lengua española</a:t>
            </a:r>
          </a:p>
          <a:p>
            <a:r>
              <a:rPr lang="es-ES" sz="1600" dirty="0" smtClean="0"/>
              <a:t>Anuarios de Lengua del Instituto Cervantes </a:t>
            </a:r>
            <a:r>
              <a:rPr lang="es-ES" sz="1600" dirty="0" smtClean="0">
                <a:hlinkClick r:id="rId9"/>
              </a:rPr>
              <a:t>http://cvc.cervantes.es/lengua/anuario/default.htm</a:t>
            </a:r>
            <a:endParaRPr lang="es-ES" sz="1600" dirty="0"/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ark_blue_bham">
  <a:themeElements>
    <a:clrScheme name="Office Them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dark_blue_bham</Template>
  <TotalTime>1252</TotalTime>
  <Words>388</Words>
  <Application>Microsoft Office PowerPoint</Application>
  <PresentationFormat>On-screen Show (4:3)</PresentationFormat>
  <Paragraphs>43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dark_blue_bham</vt:lpstr>
      <vt:lpstr>AstonPPTblue</vt:lpstr>
      <vt:lpstr>blue</vt:lpstr>
      <vt:lpstr>Investiga en la biblioteca y gestiona fuentes de información#  Part 2</vt:lpstr>
      <vt:lpstr>Actividad 3: Busca información en internet</vt:lpstr>
      <vt:lpstr>Soluciones 3: Busca información en internet</vt:lpstr>
      <vt:lpstr>Otras fuentes de información útiles en internet</vt:lpstr>
    </vt:vector>
  </TitlesOfParts>
  <Company>la vida loca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 en la biblioteca y gestiona fuentes de información</dc:title>
  <dc:creator>jordina</dc:creator>
  <cp:lastModifiedBy>Angela Morris</cp:lastModifiedBy>
  <cp:revision>122</cp:revision>
  <dcterms:created xsi:type="dcterms:W3CDTF">2011-09-24T19:33:11Z</dcterms:created>
  <dcterms:modified xsi:type="dcterms:W3CDTF">2011-11-21T12:56:54Z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1174692497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</Properties>
</file>