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9"/>
  </p:notesMasterIdLst>
  <p:sldIdLst>
    <p:sldId id="256" r:id="rId4"/>
    <p:sldId id="257" r:id="rId5"/>
    <p:sldId id="266" r:id="rId6"/>
    <p:sldId id="259" r:id="rId7"/>
    <p:sldId id="267" r:id="rId8"/>
  </p:sldIdLst>
  <p:sldSz cx="9144000" cy="6858000" type="screen4x3"/>
  <p:notesSz cx="6781800" cy="9918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150"/>
    <a:srgbClr val="0083BE"/>
    <a:srgbClr val="31503A"/>
    <a:srgbClr val="B6BF00"/>
    <a:srgbClr val="69923A"/>
    <a:srgbClr val="A33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82" autoAdjust="0"/>
  </p:normalViewPr>
  <p:slideViewPr>
    <p:cSldViewPr>
      <p:cViewPr varScale="1">
        <p:scale>
          <a:sx n="101" d="100"/>
          <a:sy n="101" d="100"/>
        </p:scale>
        <p:origin x="-1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7A11644-3BCD-49C6-B25C-95701DF62B6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706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938916-480B-4EA3-95AD-63E8F7506A52}" type="slidenum">
              <a:rPr lang="en-GB"/>
              <a:pPr/>
              <a:t>1</a:t>
            </a:fld>
            <a:endParaRPr lang="en-GB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23232E-46F7-42DB-A4AC-31682157B10E}" type="slidenum">
              <a:rPr lang="en-GB"/>
              <a:pPr/>
              <a:t>2</a:t>
            </a:fld>
            <a:endParaRPr lang="en-GB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23232E-46F7-42DB-A4AC-31682157B10E}" type="slidenum">
              <a:rPr lang="en-GB"/>
              <a:pPr/>
              <a:t>3</a:t>
            </a:fld>
            <a:endParaRPr lang="en-GB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31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17763"/>
            <a:ext cx="7847013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908675"/>
            <a:ext cx="7847013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cxnSp>
        <p:nvCxnSpPr>
          <p:cNvPr id="3086" name="AutoShape 14"/>
          <p:cNvCxnSpPr>
            <a:cxnSpLocks noChangeShapeType="1"/>
          </p:cNvCxnSpPr>
          <p:nvPr/>
        </p:nvCxnSpPr>
        <p:spPr bwMode="auto">
          <a:xfrm>
            <a:off x="9144000" y="414972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088" name="AutoShape 16"/>
          <p:cNvSpPr>
            <a:spLocks noChangeArrowheads="1"/>
          </p:cNvSpPr>
          <p:nvPr/>
        </p:nvSpPr>
        <p:spPr bwMode="auto">
          <a:xfrm rot="5400000">
            <a:off x="8302625" y="6019800"/>
            <a:ext cx="838200" cy="838200"/>
          </a:xfrm>
          <a:prstGeom prst="rtTriangle">
            <a:avLst/>
          </a:prstGeom>
          <a:solidFill>
            <a:srgbClr val="0083BE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 eaLnBrk="0" hangingPunct="0"/>
            <a:endParaRPr lang="en-US"/>
          </a:p>
        </p:txBody>
      </p:sp>
      <p:pic>
        <p:nvPicPr>
          <p:cNvPr id="3094" name="Picture 22" descr="aston_uni_birm_p7461_CMYK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2725" y="563563"/>
            <a:ext cx="1957388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63563"/>
            <a:ext cx="5724525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  <p:pic>
        <p:nvPicPr>
          <p:cNvPr id="7" name="Picture 22" descr="aston_uni_birm_p7461_CMYK_whit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6035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  <p:pic>
        <p:nvPicPr>
          <p:cNvPr id="7" name="Picture 22" descr="aston_uni_birm_p7461_CMYK_whit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6035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ca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93913"/>
            <a:ext cx="3657600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093913"/>
            <a:ext cx="3657600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ca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63563"/>
            <a:ext cx="783431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93913"/>
            <a:ext cx="7467600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 rot="5400000">
            <a:off x="8302625" y="6019800"/>
            <a:ext cx="838200" cy="838200"/>
          </a:xfrm>
          <a:prstGeom prst="rtTriangle">
            <a:avLst/>
          </a:prstGeom>
          <a:solidFill>
            <a:srgbClr val="0083BE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 eaLnBrk="0" hangingPunct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library.aston.ac.uk/" TargetMode="Externa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6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Investiga en la biblioteca y gestiona f</a:t>
            </a:r>
            <a:r>
              <a:rPr lang="es-ES" noProof="0" dirty="0" err="1" smtClean="0"/>
              <a:t>uentes</a:t>
            </a:r>
            <a:r>
              <a:rPr lang="es-ES" noProof="0" dirty="0" smtClean="0"/>
              <a:t> de información#</a:t>
            </a:r>
            <a:br>
              <a:rPr lang="es-ES" noProof="0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err="1" smtClean="0"/>
              <a:t>Part</a:t>
            </a:r>
            <a:r>
              <a:rPr lang="es-ES" dirty="0" smtClean="0"/>
              <a:t> 1</a:t>
            </a:r>
            <a:endParaRPr lang="es-ES" noProof="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noProof="0" dirty="0" smtClean="0"/>
              <a:t>Módulo 2- </a:t>
            </a:r>
            <a:r>
              <a:rPr lang="es-ES" dirty="0" err="1"/>
              <a:t>R</a:t>
            </a:r>
            <a:r>
              <a:rPr lang="es-ES" noProof="0" dirty="0" err="1" smtClean="0"/>
              <a:t>esearch</a:t>
            </a:r>
            <a:r>
              <a:rPr lang="es-ES" noProof="0" dirty="0" smtClean="0"/>
              <a:t> and Library </a:t>
            </a:r>
            <a:r>
              <a:rPr lang="es-ES" noProof="0" dirty="0" err="1" smtClean="0"/>
              <a:t>Skills</a:t>
            </a:r>
            <a:endParaRPr lang="es-ES" noProof="0" dirty="0" smtClean="0"/>
          </a:p>
          <a:p>
            <a:r>
              <a:rPr lang="es-ES" noProof="0" dirty="0" err="1" smtClean="0"/>
              <a:t>Developed</a:t>
            </a:r>
            <a:r>
              <a:rPr lang="es-ES" noProof="0" dirty="0" smtClean="0"/>
              <a:t> </a:t>
            </a:r>
            <a:r>
              <a:rPr lang="es-ES" noProof="0" dirty="0" err="1" smtClean="0"/>
              <a:t>by</a:t>
            </a:r>
            <a:r>
              <a:rPr lang="es-ES" noProof="0" dirty="0" smtClean="0"/>
              <a:t> Jordina Sala-</a:t>
            </a:r>
            <a:r>
              <a:rPr lang="es-ES" noProof="0" dirty="0" err="1" smtClean="0"/>
              <a:t>Branchadell</a:t>
            </a:r>
            <a:endParaRPr lang="es-ES" noProof="0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63563"/>
            <a:ext cx="8134672" cy="511175"/>
          </a:xfrm>
        </p:spPr>
        <p:txBody>
          <a:bodyPr/>
          <a:lstStyle/>
          <a:p>
            <a:r>
              <a:rPr lang="es-ES" dirty="0" smtClean="0"/>
              <a:t>Actividad </a:t>
            </a:r>
            <a:r>
              <a:rPr lang="es-ES" noProof="0" dirty="0" smtClean="0"/>
              <a:t>1. ¿Fuentes primarias o secundarias?</a:t>
            </a:r>
            <a:endParaRPr lang="es-ES" noProof="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136904" cy="2160240"/>
          </a:xfrm>
        </p:spPr>
        <p:txBody>
          <a:bodyPr/>
          <a:lstStyle/>
          <a:p>
            <a:r>
              <a:rPr lang="es-ES" dirty="0" smtClean="0"/>
              <a:t>Imagina que debes preparar una presentación sobre </a:t>
            </a:r>
            <a:r>
              <a:rPr lang="es-ES" b="1" i="1" dirty="0" smtClean="0"/>
              <a:t>la proclamación de la 2a República Española (1931)</a:t>
            </a:r>
            <a:r>
              <a:rPr lang="es-ES" b="1" dirty="0" smtClean="0"/>
              <a:t>. </a:t>
            </a:r>
            <a:r>
              <a:rPr lang="es-ES" dirty="0" smtClean="0"/>
              <a:t>A continuación, tienes una lista de documentos. </a:t>
            </a:r>
          </a:p>
          <a:p>
            <a:endParaRPr lang="es-ES" dirty="0" smtClean="0"/>
          </a:p>
          <a:p>
            <a:r>
              <a:rPr lang="es-ES" dirty="0" smtClean="0"/>
              <a:t>¿Cuáles de las siguientes fuentes de información son primarias? ¿y secundarias?</a:t>
            </a:r>
          </a:p>
          <a:p>
            <a:endParaRPr lang="es-ES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4005064"/>
            <a:ext cx="86409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1500" dirty="0" smtClean="0">
                <a:solidFill>
                  <a:srgbClr val="003150"/>
                </a:solidFill>
              </a:rPr>
              <a:t>Resultados de las elecciones municipales del 12 de abril de 1931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500" dirty="0" smtClean="0">
                <a:solidFill>
                  <a:srgbClr val="003150"/>
                </a:solidFill>
              </a:rPr>
              <a:t>Libro </a:t>
            </a:r>
            <a:r>
              <a:rPr lang="es-ES" sz="1500" i="1" dirty="0" smtClean="0">
                <a:solidFill>
                  <a:srgbClr val="003150"/>
                </a:solidFill>
              </a:rPr>
              <a:t>Las Constituyentes de 1931: unas elecciones de transición </a:t>
            </a:r>
            <a:r>
              <a:rPr lang="es-ES" sz="1500" dirty="0" smtClean="0">
                <a:solidFill>
                  <a:srgbClr val="003150"/>
                </a:solidFill>
              </a:rPr>
              <a:t>de Javier </a:t>
            </a:r>
            <a:r>
              <a:rPr lang="es-ES" sz="1500" dirty="0" err="1" smtClean="0">
                <a:solidFill>
                  <a:srgbClr val="003150"/>
                </a:solidFill>
              </a:rPr>
              <a:t>Tusell</a:t>
            </a:r>
            <a:r>
              <a:rPr lang="es-ES" sz="1500" dirty="0" smtClean="0">
                <a:solidFill>
                  <a:srgbClr val="003150"/>
                </a:solidFill>
              </a:rPr>
              <a:t> de 1982.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500" dirty="0" smtClean="0">
                <a:solidFill>
                  <a:srgbClr val="003150"/>
                </a:solidFill>
              </a:rPr>
              <a:t>Constitución española del 9 de diciembre de 1931.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500" dirty="0" smtClean="0">
                <a:solidFill>
                  <a:srgbClr val="003150"/>
                </a:solidFill>
              </a:rPr>
              <a:t>Manifiesto del rey Alfonso XIII del 16 de abril de 1931 publicado en el periódico ABC.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500" dirty="0" smtClean="0">
                <a:solidFill>
                  <a:srgbClr val="003150"/>
                </a:solidFill>
              </a:rPr>
              <a:t>Libro</a:t>
            </a:r>
            <a:r>
              <a:rPr lang="es-ES" sz="1500" i="1" dirty="0" smtClean="0">
                <a:solidFill>
                  <a:srgbClr val="003150"/>
                </a:solidFill>
              </a:rPr>
              <a:t> La primera democracia española. La Segunda República </a:t>
            </a:r>
            <a:r>
              <a:rPr lang="es-ES" sz="1500" dirty="0" smtClean="0">
                <a:solidFill>
                  <a:srgbClr val="003150"/>
                </a:solidFill>
              </a:rPr>
              <a:t>de Stanley G </a:t>
            </a:r>
            <a:r>
              <a:rPr lang="es-ES" sz="1500" dirty="0" err="1" smtClean="0">
                <a:solidFill>
                  <a:srgbClr val="003150"/>
                </a:solidFill>
              </a:rPr>
              <a:t>Payne</a:t>
            </a:r>
            <a:r>
              <a:rPr lang="es-ES" sz="1500" dirty="0" smtClean="0">
                <a:solidFill>
                  <a:srgbClr val="003150"/>
                </a:solidFill>
              </a:rPr>
              <a:t> de 1995.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500" dirty="0" smtClean="0">
                <a:solidFill>
                  <a:srgbClr val="003150"/>
                </a:solidFill>
              </a:rPr>
              <a:t>Crónicas parlamentarias desde Madrid del periodista Josep Pla. 1931-1936.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500" dirty="0" smtClean="0">
                <a:solidFill>
                  <a:srgbClr val="003150"/>
                </a:solidFill>
              </a:rPr>
              <a:t>Novela “</a:t>
            </a:r>
            <a:r>
              <a:rPr lang="es-ES" sz="1500" i="1" dirty="0" smtClean="0">
                <a:solidFill>
                  <a:srgbClr val="003150"/>
                </a:solidFill>
              </a:rPr>
              <a:t>Diario de una maestra</a:t>
            </a:r>
            <a:r>
              <a:rPr lang="es-ES" sz="1500" dirty="0" smtClean="0">
                <a:solidFill>
                  <a:srgbClr val="003150"/>
                </a:solidFill>
              </a:rPr>
              <a:t>” de Dolores Medio de 1961.</a:t>
            </a:r>
            <a:endParaRPr lang="ca-ES" sz="1500" dirty="0">
              <a:solidFill>
                <a:srgbClr val="003150"/>
              </a:solidFill>
            </a:endParaRPr>
          </a:p>
        </p:txBody>
      </p:sp>
      <p:pic>
        <p:nvPicPr>
          <p:cNvPr id="7" name="Picture 6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63563"/>
            <a:ext cx="8424936" cy="511175"/>
          </a:xfrm>
        </p:spPr>
        <p:txBody>
          <a:bodyPr/>
          <a:lstStyle/>
          <a:p>
            <a:r>
              <a:rPr lang="es-ES" dirty="0" smtClean="0"/>
              <a:t>Soluciones </a:t>
            </a:r>
            <a:r>
              <a:rPr lang="es-ES" noProof="0" dirty="0" smtClean="0"/>
              <a:t>1. ¿Fuentes primarias o secundarias?</a:t>
            </a:r>
            <a:endParaRPr lang="es-ES" noProof="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5760640" cy="1728192"/>
          </a:xfrm>
        </p:spPr>
        <p:txBody>
          <a:bodyPr/>
          <a:lstStyle/>
          <a:p>
            <a:r>
              <a:rPr lang="es-ES" sz="1800" dirty="0" smtClean="0"/>
              <a:t>Imagina que debes preparar una presentación sobre </a:t>
            </a:r>
            <a:r>
              <a:rPr lang="es-ES" sz="1800" b="1" i="1" dirty="0" smtClean="0"/>
              <a:t>la proclamación de la 2a República Española (1931)</a:t>
            </a:r>
            <a:r>
              <a:rPr lang="es-ES" sz="1800" b="1" dirty="0" smtClean="0"/>
              <a:t>. </a:t>
            </a:r>
            <a:r>
              <a:rPr lang="es-ES" sz="1800" dirty="0" smtClean="0"/>
              <a:t>A continuación, tienes una lista de documentos. </a:t>
            </a:r>
          </a:p>
          <a:p>
            <a:endParaRPr lang="es-ES" sz="1800" dirty="0" smtClean="0"/>
          </a:p>
          <a:p>
            <a:r>
              <a:rPr lang="es-ES" sz="1800" dirty="0" smtClean="0"/>
              <a:t>¿Cuáles de las siguientes fuentes de información son primarias? ¿y secundarias?</a:t>
            </a:r>
          </a:p>
          <a:p>
            <a:endParaRPr lang="es-ES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677250"/>
            <a:ext cx="8820472" cy="241604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es-ES" sz="1500" b="1" dirty="0" smtClean="0">
                <a:solidFill>
                  <a:srgbClr val="003150"/>
                </a:solidFill>
              </a:rPr>
              <a:t>Fuentes primarias</a:t>
            </a:r>
          </a:p>
          <a:p>
            <a:pPr marL="342900" indent="-342900"/>
            <a:r>
              <a:rPr lang="es-ES" sz="1500" dirty="0" smtClean="0">
                <a:solidFill>
                  <a:srgbClr val="003150"/>
                </a:solidFill>
              </a:rPr>
              <a:t>Resultados de las elecciones municipales del 12 de abril de 1931</a:t>
            </a:r>
          </a:p>
          <a:p>
            <a:pPr marL="342900" indent="-342900"/>
            <a:r>
              <a:rPr lang="es-ES" sz="1500" dirty="0" smtClean="0">
                <a:solidFill>
                  <a:srgbClr val="003150"/>
                </a:solidFill>
              </a:rPr>
              <a:t>Manifiesto del rey Alfonso XIII del 16 de abril de 1931 publicado en el periódico ABC.</a:t>
            </a:r>
          </a:p>
          <a:p>
            <a:pPr marL="342900" indent="-342900"/>
            <a:r>
              <a:rPr lang="es-ES" sz="1500" dirty="0" smtClean="0">
                <a:solidFill>
                  <a:srgbClr val="003150"/>
                </a:solidFill>
              </a:rPr>
              <a:t>Crónicas parlamentarias desde Madrid del periodista Josep Pla. 1931-1936.</a:t>
            </a:r>
            <a:r>
              <a:rPr lang="es-ES" sz="1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s-ES" sz="11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Aunque se ha editado en 2006.</a:t>
            </a:r>
            <a:endParaRPr lang="es-ES" sz="1500" dirty="0" smtClean="0">
              <a:solidFill>
                <a:srgbClr val="003150"/>
              </a:solidFill>
            </a:endParaRPr>
          </a:p>
          <a:p>
            <a:pPr marL="342900" indent="-342900"/>
            <a:r>
              <a:rPr lang="es-ES" sz="1500" dirty="0" smtClean="0">
                <a:solidFill>
                  <a:srgbClr val="003150"/>
                </a:solidFill>
              </a:rPr>
              <a:t>Constitución española del 9 de diciembre de 1931.</a:t>
            </a:r>
          </a:p>
          <a:p>
            <a:pPr marL="342900" indent="-342900"/>
            <a:endParaRPr lang="es-ES" sz="1500" dirty="0">
              <a:solidFill>
                <a:srgbClr val="003150"/>
              </a:solidFill>
            </a:endParaRPr>
          </a:p>
          <a:p>
            <a:pPr marL="342900" indent="-342900"/>
            <a:r>
              <a:rPr lang="es-ES" sz="1500" b="1" dirty="0" smtClean="0">
                <a:solidFill>
                  <a:srgbClr val="003150"/>
                </a:solidFill>
              </a:rPr>
              <a:t>Fuentes secundarias</a:t>
            </a:r>
          </a:p>
          <a:p>
            <a:pPr marL="342900" indent="-342900"/>
            <a:r>
              <a:rPr lang="es-ES" sz="1500" dirty="0" smtClean="0">
                <a:solidFill>
                  <a:srgbClr val="003150"/>
                </a:solidFill>
              </a:rPr>
              <a:t>Novela “</a:t>
            </a:r>
            <a:r>
              <a:rPr lang="es-ES" sz="1500" i="1" dirty="0" smtClean="0">
                <a:solidFill>
                  <a:srgbClr val="003150"/>
                </a:solidFill>
              </a:rPr>
              <a:t>Diario de una maestra</a:t>
            </a:r>
            <a:r>
              <a:rPr lang="es-ES" sz="1500" dirty="0" smtClean="0">
                <a:solidFill>
                  <a:srgbClr val="003150"/>
                </a:solidFill>
              </a:rPr>
              <a:t>” de Dolores Medio de 1961</a:t>
            </a:r>
            <a:r>
              <a:rPr lang="es-ES" sz="1200" dirty="0" smtClean="0">
                <a:solidFill>
                  <a:srgbClr val="003150"/>
                </a:solidFill>
              </a:rPr>
              <a:t>. </a:t>
            </a:r>
            <a:r>
              <a:rPr lang="es-ES" sz="11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Aunque es un diario de la época, ¡es ficción!</a:t>
            </a:r>
            <a:endParaRPr lang="ca-ES" sz="15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42900" indent="-342900"/>
            <a:r>
              <a:rPr lang="es-ES" sz="1500" dirty="0" smtClean="0">
                <a:solidFill>
                  <a:srgbClr val="003150"/>
                </a:solidFill>
              </a:rPr>
              <a:t>Libro </a:t>
            </a:r>
            <a:r>
              <a:rPr lang="es-ES" sz="1500" i="1" dirty="0" smtClean="0">
                <a:solidFill>
                  <a:srgbClr val="003150"/>
                </a:solidFill>
              </a:rPr>
              <a:t>Las Constituyentes de 1931: unas elecciones de transición </a:t>
            </a:r>
            <a:r>
              <a:rPr lang="es-ES" sz="1500" dirty="0" smtClean="0">
                <a:solidFill>
                  <a:srgbClr val="003150"/>
                </a:solidFill>
              </a:rPr>
              <a:t>de Javier </a:t>
            </a:r>
            <a:r>
              <a:rPr lang="es-ES" sz="1500" dirty="0" err="1" smtClean="0">
                <a:solidFill>
                  <a:srgbClr val="003150"/>
                </a:solidFill>
              </a:rPr>
              <a:t>Tusell</a:t>
            </a:r>
            <a:r>
              <a:rPr lang="es-ES" sz="1500" dirty="0" smtClean="0">
                <a:solidFill>
                  <a:srgbClr val="003150"/>
                </a:solidFill>
              </a:rPr>
              <a:t> de 1982.</a:t>
            </a:r>
          </a:p>
          <a:p>
            <a:pPr marL="342900" indent="-342900"/>
            <a:r>
              <a:rPr lang="es-ES" sz="1500" dirty="0" smtClean="0">
                <a:solidFill>
                  <a:srgbClr val="003150"/>
                </a:solidFill>
              </a:rPr>
              <a:t>Libro</a:t>
            </a:r>
            <a:r>
              <a:rPr lang="es-ES" sz="1500" i="1" dirty="0" smtClean="0">
                <a:solidFill>
                  <a:srgbClr val="003150"/>
                </a:solidFill>
              </a:rPr>
              <a:t> La primera democracia española. La Segunda República </a:t>
            </a:r>
            <a:r>
              <a:rPr lang="es-ES" sz="1500" dirty="0" smtClean="0">
                <a:solidFill>
                  <a:srgbClr val="003150"/>
                </a:solidFill>
              </a:rPr>
              <a:t>de Stanley G </a:t>
            </a:r>
            <a:r>
              <a:rPr lang="es-ES" sz="1500" dirty="0" err="1" smtClean="0">
                <a:solidFill>
                  <a:srgbClr val="003150"/>
                </a:solidFill>
              </a:rPr>
              <a:t>Payne</a:t>
            </a:r>
            <a:r>
              <a:rPr lang="es-ES" sz="1500" dirty="0" smtClean="0">
                <a:solidFill>
                  <a:srgbClr val="003150"/>
                </a:solidFill>
              </a:rPr>
              <a:t> de 1995.</a:t>
            </a:r>
          </a:p>
        </p:txBody>
      </p:sp>
      <p:pic>
        <p:nvPicPr>
          <p:cNvPr id="10" name="Picture 9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134672" cy="511175"/>
          </a:xfrm>
        </p:spPr>
        <p:txBody>
          <a:bodyPr/>
          <a:lstStyle/>
          <a:p>
            <a:r>
              <a:rPr lang="es-ES" dirty="0" smtClean="0"/>
              <a:t>Actividad 2: Busca información en la biblioteca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278688" cy="1008112"/>
          </a:xfrm>
        </p:spPr>
        <p:txBody>
          <a:bodyPr/>
          <a:lstStyle/>
          <a:p>
            <a:r>
              <a:rPr lang="es-ES" sz="1800" dirty="0" smtClean="0"/>
              <a:t>Ahora quieres saber qué información puedes encontrar en la biblioteca de la Universidad de Aston sobre </a:t>
            </a:r>
            <a:r>
              <a:rPr lang="es-ES" sz="1800" b="1" i="1" dirty="0" smtClean="0"/>
              <a:t>la proclamación de la 2a República Española</a:t>
            </a:r>
            <a:r>
              <a:rPr lang="es-ES" sz="1800" dirty="0" smtClean="0"/>
              <a:t>. Entra en el </a:t>
            </a:r>
            <a:r>
              <a:rPr lang="es-ES" sz="1800" dirty="0" smtClean="0">
                <a:hlinkClick r:id="rId2"/>
              </a:rPr>
              <a:t>catálogo</a:t>
            </a:r>
            <a:r>
              <a:rPr lang="es-ES" sz="1800" dirty="0" smtClean="0"/>
              <a:t>.</a:t>
            </a:r>
          </a:p>
          <a:p>
            <a:pPr lvl="2">
              <a:buNone/>
            </a:pPr>
            <a:endParaRPr lang="es-ES" dirty="0" smtClean="0"/>
          </a:p>
          <a:p>
            <a:pPr lvl="2"/>
            <a:r>
              <a:rPr lang="es-ES" sz="1800" dirty="0" smtClean="0"/>
              <a:t>¿Qué palabras clave (</a:t>
            </a:r>
            <a:r>
              <a:rPr lang="es-ES" sz="1800" i="1" dirty="0" err="1" smtClean="0"/>
              <a:t>key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words</a:t>
            </a:r>
            <a:r>
              <a:rPr lang="es-ES" sz="1800" dirty="0" smtClean="0"/>
              <a:t>) puedes introducir?</a:t>
            </a:r>
          </a:p>
          <a:p>
            <a:pPr lvl="2"/>
            <a:endParaRPr lang="es-ES" sz="1800" dirty="0" smtClean="0"/>
          </a:p>
          <a:p>
            <a:pPr lvl="2"/>
            <a:r>
              <a:rPr lang="es-ES" sz="1800" dirty="0" smtClean="0"/>
              <a:t>¿Has encontrado algún libro? ¿Hay algún DVD relacionado con el tema?</a:t>
            </a:r>
          </a:p>
          <a:p>
            <a:endParaRPr lang="es-ES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7219" t="29750" r="31473" b="19008"/>
          <a:stretch>
            <a:fillRect/>
          </a:stretch>
        </p:blipFill>
        <p:spPr bwMode="auto">
          <a:xfrm>
            <a:off x="3203848" y="3639238"/>
            <a:ext cx="5019860" cy="2931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 l="-1429" t="7619" r="10461" b="17401"/>
          <a:stretch>
            <a:fillRect/>
          </a:stretch>
        </p:blipFill>
        <p:spPr bwMode="auto">
          <a:xfrm>
            <a:off x="-42866" y="0"/>
            <a:ext cx="918686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644008" y="188640"/>
            <a:ext cx="4176464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ca-ES" dirty="0" smtClean="0"/>
              <a:t>Este es el resultado de buscar las palabras clave “</a:t>
            </a:r>
            <a:r>
              <a:rPr lang="ca-ES" i="1" dirty="0" smtClean="0"/>
              <a:t>segunda república</a:t>
            </a:r>
            <a:r>
              <a:rPr lang="ca-ES" dirty="0" smtClean="0"/>
              <a:t>”.</a:t>
            </a:r>
            <a:endParaRPr lang="ca-E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4644008" y="1124744"/>
            <a:ext cx="2232248" cy="576064"/>
          </a:xfrm>
          <a:prstGeom prst="wedgeRoundRectCallout">
            <a:avLst>
              <a:gd name="adj1" fmla="val -90463"/>
              <a:gd name="adj2" fmla="val -5314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400" dirty="0" smtClean="0"/>
              <a:t>Un libro muy útil y reciente.</a:t>
            </a:r>
            <a:endParaRPr lang="ca-ES" sz="1400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4788024" y="5373216"/>
            <a:ext cx="2232248" cy="576064"/>
          </a:xfrm>
          <a:prstGeom prst="wedgeRoundRectCallout">
            <a:avLst>
              <a:gd name="adj1" fmla="val 105375"/>
              <a:gd name="adj2" fmla="val -466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400" dirty="0" smtClean="0"/>
              <a:t>Un documental en DVD.</a:t>
            </a:r>
            <a:endParaRPr lang="ca-E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1043608" y="2132856"/>
            <a:ext cx="7056784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a-ES" sz="2800" dirty="0" smtClean="0"/>
              <a:t>Recuerda:</a:t>
            </a:r>
          </a:p>
          <a:p>
            <a:pPr algn="ctr"/>
            <a:r>
              <a:rPr lang="ca-ES" sz="2800" dirty="0" smtClean="0"/>
              <a:t>Todos estos recursos son fuentes de información secundaria porque analizan la Segunda República Española a posteriori.</a:t>
            </a:r>
            <a:endParaRPr lang="ca-ES" sz="2800" dirty="0"/>
          </a:p>
        </p:txBody>
      </p:sp>
      <p:pic>
        <p:nvPicPr>
          <p:cNvPr id="7" name="Picture 6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theme/theme1.xml><?xml version="1.0" encoding="utf-8"?>
<a:theme xmlns:a="http://schemas.openxmlformats.org/drawingml/2006/main" name="dark_blue_bham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dark_blue_bham</Template>
  <TotalTime>1251</TotalTime>
  <Words>439</Words>
  <Application>Microsoft Office PowerPoint</Application>
  <PresentationFormat>On-screen Show (4:3)</PresentationFormat>
  <Paragraphs>42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dark_blue_bham</vt:lpstr>
      <vt:lpstr>AstonPPTblue</vt:lpstr>
      <vt:lpstr>blue</vt:lpstr>
      <vt:lpstr>Investiga en la biblioteca y gestiona fuentes de información#  Part 1</vt:lpstr>
      <vt:lpstr>Actividad 1. ¿Fuentes primarias o secundarias?</vt:lpstr>
      <vt:lpstr>Soluciones 1. ¿Fuentes primarias o secundarias?</vt:lpstr>
      <vt:lpstr>Actividad 2: Busca información en la biblioteca</vt:lpstr>
      <vt:lpstr>PowerPoint Presentation</vt:lpstr>
    </vt:vector>
  </TitlesOfParts>
  <Company>la vida loca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 en la biblioteca y gestiona fuentes de información</dc:title>
  <dc:creator>jordina</dc:creator>
  <cp:lastModifiedBy>Angela Morris</cp:lastModifiedBy>
  <cp:revision>122</cp:revision>
  <dcterms:created xsi:type="dcterms:W3CDTF">2011-09-24T19:33:11Z</dcterms:created>
  <dcterms:modified xsi:type="dcterms:W3CDTF">2011-11-21T12:58:22Z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1174692497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</Properties>
</file>