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6" r:id="rId3"/>
    <p:sldId id="265" r:id="rId4"/>
    <p:sldId id="262" r:id="rId5"/>
    <p:sldId id="268" r:id="rId6"/>
    <p:sldId id="270" r:id="rId7"/>
    <p:sldId id="269" r:id="rId8"/>
    <p:sldId id="258" r:id="rId9"/>
    <p:sldId id="271" r:id="rId10"/>
    <p:sldId id="264" r:id="rId11"/>
    <p:sldId id="261" r:id="rId12"/>
    <p:sldId id="257" r:id="rId13"/>
    <p:sldId id="267" r:id="rId14"/>
    <p:sldId id="259" r:id="rId15"/>
    <p:sldId id="260" r:id="rId16"/>
  </p:sldIdLst>
  <p:sldSz cx="9144000" cy="6858000" type="screen4x3"/>
  <p:notesSz cx="6781800" cy="9918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4F1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654"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331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331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7D1B8E5-4786-4DDD-A20F-8D2C54E97518}" type="slidenum">
              <a:rPr lang="en-US"/>
              <a:pPr/>
              <a:t>‹#›</a:t>
            </a:fld>
            <a:endParaRPr lang="en-US"/>
          </a:p>
        </p:txBody>
      </p:sp>
    </p:spTree>
    <p:extLst>
      <p:ext uri="{BB962C8B-B14F-4D97-AF65-F5344CB8AC3E}">
        <p14:creationId xmlns:p14="http://schemas.microsoft.com/office/powerpoint/2010/main" val="2710240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9ABDD4-A137-45C2-842B-A6FA3468980F}" type="slidenum">
              <a:rPr lang="en-US"/>
              <a:pPr/>
              <a:t>1</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D1B8E5-4786-4DDD-A20F-8D2C54E97518}" type="slidenum">
              <a:rPr lang="en-US" smtClean="0"/>
              <a:pPr/>
              <a:t>2</a:t>
            </a:fld>
            <a:endParaRPr lang="en-US"/>
          </a:p>
        </p:txBody>
      </p:sp>
    </p:spTree>
    <p:extLst>
      <p:ext uri="{BB962C8B-B14F-4D97-AF65-F5344CB8AC3E}">
        <p14:creationId xmlns:p14="http://schemas.microsoft.com/office/powerpoint/2010/main" val="659746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29F2E2-3143-4AFC-B13D-64F1FD359A2F}" type="slidenum">
              <a:rPr lang="en-US"/>
              <a:pPr/>
              <a:t>12</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FB4F1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 name="Rectangle 2"/>
          <p:cNvSpPr>
            <a:spLocks noGrp="1" noChangeArrowheads="1"/>
          </p:cNvSpPr>
          <p:nvPr>
            <p:ph type="ctrTitle"/>
          </p:nvPr>
        </p:nvSpPr>
        <p:spPr>
          <a:xfrm>
            <a:off x="657225" y="2417763"/>
            <a:ext cx="7875588" cy="143986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57225" y="5908675"/>
            <a:ext cx="7875588" cy="360363"/>
          </a:xfrm>
        </p:spPr>
        <p:txBody>
          <a:bodyPr/>
          <a:lstStyle>
            <a:lvl1pPr marL="0" indent="0">
              <a:lnSpc>
                <a:spcPct val="100000"/>
              </a:lnSpc>
              <a:buFontTx/>
              <a:buNone/>
              <a:defRPr>
                <a:solidFill>
                  <a:schemeClr val="tx2"/>
                </a:solidFill>
              </a:defRPr>
            </a:lvl1pPr>
          </a:lstStyle>
          <a:p>
            <a:pPr lvl="0"/>
            <a:r>
              <a:rPr lang="en-US" noProof="0" smtClean="0"/>
              <a:t>Click to edit Master subtitle style</a:t>
            </a:r>
          </a:p>
        </p:txBody>
      </p:sp>
      <p:pic>
        <p:nvPicPr>
          <p:cNvPr id="3084" name="Picture 12" descr="aston_uni_birm_p1655_RGB.bmp                                   000F5E2APowerBook G4                   C323246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125" y="252413"/>
            <a:ext cx="2162175" cy="8810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60326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19200"/>
            <a:ext cx="1890713" cy="4899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54088" y="1219200"/>
            <a:ext cx="5522912" cy="4899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836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213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35078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1046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69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8075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29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3517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88815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5400000">
            <a:off x="8402637" y="6116638"/>
            <a:ext cx="720725" cy="762000"/>
          </a:xfrm>
          <a:prstGeom prst="rtTriangle">
            <a:avLst/>
          </a:prstGeom>
          <a:solidFill>
            <a:srgbClr val="FB4F14"/>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 name="Rectangle 2"/>
          <p:cNvSpPr>
            <a:spLocks noGrp="1" noChangeArrowheads="1"/>
          </p:cNvSpPr>
          <p:nvPr>
            <p:ph type="title"/>
          </p:nvPr>
        </p:nvSpPr>
        <p:spPr bwMode="auto">
          <a:xfrm>
            <a:off x="954088" y="1219200"/>
            <a:ext cx="756602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54088" y="2093913"/>
            <a:ext cx="7566025" cy="402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5" name="Picture 11" descr="aston_uni_birm_p1655_RGB.bmp                                   000F5E2APowerBook G4                   C323246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38125" y="252413"/>
            <a:ext cx="2162175" cy="88106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000">
          <a:solidFill>
            <a:srgbClr val="FB4F14"/>
          </a:solidFill>
          <a:latin typeface="+mj-lt"/>
          <a:ea typeface="+mj-ea"/>
          <a:cs typeface="+mj-cs"/>
        </a:defRPr>
      </a:lvl1pPr>
      <a:lvl2pPr algn="l" rtl="0" eaLnBrk="1" fontAlgn="base" hangingPunct="1">
        <a:spcBef>
          <a:spcPct val="0"/>
        </a:spcBef>
        <a:spcAft>
          <a:spcPct val="0"/>
        </a:spcAft>
        <a:defRPr sz="3000">
          <a:solidFill>
            <a:srgbClr val="FB4F14"/>
          </a:solidFill>
          <a:latin typeface="Arial" charset="0"/>
        </a:defRPr>
      </a:lvl2pPr>
      <a:lvl3pPr algn="l" rtl="0" eaLnBrk="1" fontAlgn="base" hangingPunct="1">
        <a:spcBef>
          <a:spcPct val="0"/>
        </a:spcBef>
        <a:spcAft>
          <a:spcPct val="0"/>
        </a:spcAft>
        <a:defRPr sz="3000">
          <a:solidFill>
            <a:srgbClr val="FB4F14"/>
          </a:solidFill>
          <a:latin typeface="Arial" charset="0"/>
        </a:defRPr>
      </a:lvl3pPr>
      <a:lvl4pPr algn="l" rtl="0" eaLnBrk="1" fontAlgn="base" hangingPunct="1">
        <a:spcBef>
          <a:spcPct val="0"/>
        </a:spcBef>
        <a:spcAft>
          <a:spcPct val="0"/>
        </a:spcAft>
        <a:defRPr sz="3000">
          <a:solidFill>
            <a:srgbClr val="FB4F14"/>
          </a:solidFill>
          <a:latin typeface="Arial" charset="0"/>
        </a:defRPr>
      </a:lvl4pPr>
      <a:lvl5pPr algn="l" rtl="0" eaLnBrk="1" fontAlgn="base" hangingPunct="1">
        <a:spcBef>
          <a:spcPct val="0"/>
        </a:spcBef>
        <a:spcAft>
          <a:spcPct val="0"/>
        </a:spcAft>
        <a:defRPr sz="3000">
          <a:solidFill>
            <a:srgbClr val="FB4F14"/>
          </a:solidFill>
          <a:latin typeface="Arial" charset="0"/>
        </a:defRPr>
      </a:lvl5pPr>
      <a:lvl6pPr marL="457200" algn="l" rtl="0" eaLnBrk="1" fontAlgn="base" hangingPunct="1">
        <a:spcBef>
          <a:spcPct val="0"/>
        </a:spcBef>
        <a:spcAft>
          <a:spcPct val="0"/>
        </a:spcAft>
        <a:defRPr sz="3000">
          <a:solidFill>
            <a:srgbClr val="FB4F14"/>
          </a:solidFill>
          <a:latin typeface="Arial" charset="0"/>
        </a:defRPr>
      </a:lvl6pPr>
      <a:lvl7pPr marL="914400" algn="l" rtl="0" eaLnBrk="1" fontAlgn="base" hangingPunct="1">
        <a:spcBef>
          <a:spcPct val="0"/>
        </a:spcBef>
        <a:spcAft>
          <a:spcPct val="0"/>
        </a:spcAft>
        <a:defRPr sz="3000">
          <a:solidFill>
            <a:srgbClr val="FB4F14"/>
          </a:solidFill>
          <a:latin typeface="Arial" charset="0"/>
        </a:defRPr>
      </a:lvl7pPr>
      <a:lvl8pPr marL="1371600" algn="l" rtl="0" eaLnBrk="1" fontAlgn="base" hangingPunct="1">
        <a:spcBef>
          <a:spcPct val="0"/>
        </a:spcBef>
        <a:spcAft>
          <a:spcPct val="0"/>
        </a:spcAft>
        <a:defRPr sz="3000">
          <a:solidFill>
            <a:srgbClr val="FB4F14"/>
          </a:solidFill>
          <a:latin typeface="Arial" charset="0"/>
        </a:defRPr>
      </a:lvl8pPr>
      <a:lvl9pPr marL="1828800" algn="l" rtl="0" eaLnBrk="1" fontAlgn="base" hangingPunct="1">
        <a:spcBef>
          <a:spcPct val="0"/>
        </a:spcBef>
        <a:spcAft>
          <a:spcPct val="0"/>
        </a:spcAft>
        <a:defRPr sz="3000">
          <a:solidFill>
            <a:srgbClr val="FB4F14"/>
          </a:solidFill>
          <a:latin typeface="Arial" charset="0"/>
        </a:defRPr>
      </a:lvl9pPr>
    </p:titleStyle>
    <p:bodyStyle>
      <a:lvl1pPr marL="342900" indent="-342900" algn="l" rtl="0" eaLnBrk="1" fontAlgn="base" hangingPunct="1">
        <a:lnSpc>
          <a:spcPct val="108000"/>
        </a:lnSpc>
        <a:spcBef>
          <a:spcPct val="0"/>
        </a:spcBef>
        <a:spcAft>
          <a:spcPct val="0"/>
        </a:spcAft>
        <a:buBlip>
          <a:blip r:embed="rId14"/>
        </a:buBlip>
        <a:defRPr sz="2000">
          <a:solidFill>
            <a:srgbClr val="000000"/>
          </a:solidFill>
          <a:latin typeface="+mn-lt"/>
          <a:ea typeface="+mn-ea"/>
          <a:cs typeface="+mn-cs"/>
        </a:defRPr>
      </a:lvl1pPr>
      <a:lvl2pPr marL="742950" indent="-285750" algn="l" rtl="0" eaLnBrk="1" fontAlgn="base" hangingPunct="1">
        <a:lnSpc>
          <a:spcPct val="108000"/>
        </a:lnSpc>
        <a:spcBef>
          <a:spcPct val="0"/>
        </a:spcBef>
        <a:spcAft>
          <a:spcPct val="0"/>
        </a:spcAft>
        <a:buBlip>
          <a:blip r:embed="rId14"/>
        </a:buBlip>
        <a:defRPr sz="2000">
          <a:solidFill>
            <a:srgbClr val="000000"/>
          </a:solidFill>
          <a:latin typeface="+mn-lt"/>
        </a:defRPr>
      </a:lvl2pPr>
      <a:lvl3pPr marL="1143000" indent="-228600" algn="l" rtl="0" eaLnBrk="1" fontAlgn="base" hangingPunct="1">
        <a:lnSpc>
          <a:spcPct val="108000"/>
        </a:lnSpc>
        <a:spcBef>
          <a:spcPct val="0"/>
        </a:spcBef>
        <a:spcAft>
          <a:spcPct val="0"/>
        </a:spcAft>
        <a:buBlip>
          <a:blip r:embed="rId14"/>
        </a:buBlip>
        <a:defRPr sz="2000">
          <a:solidFill>
            <a:srgbClr val="000000"/>
          </a:solidFill>
          <a:latin typeface="+mn-lt"/>
        </a:defRPr>
      </a:lvl3pPr>
      <a:lvl4pPr marL="1600200" indent="-228600" algn="l" rtl="0" eaLnBrk="1" fontAlgn="base" hangingPunct="1">
        <a:lnSpc>
          <a:spcPct val="108000"/>
        </a:lnSpc>
        <a:spcBef>
          <a:spcPct val="0"/>
        </a:spcBef>
        <a:spcAft>
          <a:spcPct val="0"/>
        </a:spcAft>
        <a:buBlip>
          <a:blip r:embed="rId14"/>
        </a:buBlip>
        <a:defRPr sz="2000">
          <a:solidFill>
            <a:srgbClr val="000000"/>
          </a:solidFill>
          <a:latin typeface="+mn-lt"/>
        </a:defRPr>
      </a:lvl4pPr>
      <a:lvl5pPr marL="2057400" indent="-228600" algn="l" rtl="0" eaLnBrk="1" fontAlgn="base" hangingPunct="1">
        <a:lnSpc>
          <a:spcPct val="108000"/>
        </a:lnSpc>
        <a:spcBef>
          <a:spcPct val="0"/>
        </a:spcBef>
        <a:spcAft>
          <a:spcPct val="0"/>
        </a:spcAft>
        <a:buBlip>
          <a:blip r:embed="rId14"/>
        </a:buBlip>
        <a:defRPr sz="2000">
          <a:solidFill>
            <a:srgbClr val="000000"/>
          </a:solidFill>
          <a:latin typeface="+mn-lt"/>
        </a:defRPr>
      </a:lvl5pPr>
      <a:lvl6pPr marL="2514600" indent="-228600" algn="l" rtl="0" eaLnBrk="1" fontAlgn="base" hangingPunct="1">
        <a:lnSpc>
          <a:spcPct val="108000"/>
        </a:lnSpc>
        <a:spcBef>
          <a:spcPct val="0"/>
        </a:spcBef>
        <a:spcAft>
          <a:spcPct val="0"/>
        </a:spcAft>
        <a:buBlip>
          <a:blip r:embed="rId14"/>
        </a:buBlip>
        <a:defRPr sz="2000">
          <a:solidFill>
            <a:srgbClr val="000000"/>
          </a:solidFill>
          <a:latin typeface="+mn-lt"/>
        </a:defRPr>
      </a:lvl6pPr>
      <a:lvl7pPr marL="2971800" indent="-228600" algn="l" rtl="0" eaLnBrk="1" fontAlgn="base" hangingPunct="1">
        <a:lnSpc>
          <a:spcPct val="108000"/>
        </a:lnSpc>
        <a:spcBef>
          <a:spcPct val="0"/>
        </a:spcBef>
        <a:spcAft>
          <a:spcPct val="0"/>
        </a:spcAft>
        <a:buBlip>
          <a:blip r:embed="rId14"/>
        </a:buBlip>
        <a:defRPr sz="2000">
          <a:solidFill>
            <a:srgbClr val="000000"/>
          </a:solidFill>
          <a:latin typeface="+mn-lt"/>
        </a:defRPr>
      </a:lvl7pPr>
      <a:lvl8pPr marL="3429000" indent="-228600" algn="l" rtl="0" eaLnBrk="1" fontAlgn="base" hangingPunct="1">
        <a:lnSpc>
          <a:spcPct val="108000"/>
        </a:lnSpc>
        <a:spcBef>
          <a:spcPct val="0"/>
        </a:spcBef>
        <a:spcAft>
          <a:spcPct val="0"/>
        </a:spcAft>
        <a:buBlip>
          <a:blip r:embed="rId14"/>
        </a:buBlip>
        <a:defRPr sz="2000">
          <a:solidFill>
            <a:srgbClr val="000000"/>
          </a:solidFill>
          <a:latin typeface="+mn-lt"/>
        </a:defRPr>
      </a:lvl8pPr>
      <a:lvl9pPr marL="3886200" indent="-228600" algn="l" rtl="0" eaLnBrk="1" fontAlgn="base" hangingPunct="1">
        <a:lnSpc>
          <a:spcPct val="108000"/>
        </a:lnSpc>
        <a:spcBef>
          <a:spcPct val="0"/>
        </a:spcBef>
        <a:spcAft>
          <a:spcPct val="0"/>
        </a:spcAft>
        <a:buBlip>
          <a:blip r:embed="rId14"/>
        </a:buBlip>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poyolingua.com/practica/nuevo_esperanto.html" TargetMode="External"/><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hyperlink" Target="http://ntic.educacion.es/w3/recursos/primaria/lengua_literatura/el_texto/actividades/actividades_textos_comentados1.html" TargetMode="External"/><Relationship Id="rId5" Type="http://schemas.openxmlformats.org/officeDocument/2006/relationships/hyperlink" Target="http://www.apoyolingua.com/practica/fichajes.html" TargetMode="External"/><Relationship Id="rId4" Type="http://schemas.openxmlformats.org/officeDocument/2006/relationships/hyperlink" Target="http://www.apoyolingua.com/practica/aprender_online.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apoyolingua.com/comprension/importancia_lectura.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cvc.cervantes.es/aula/lecturas/avanzado/" TargetMode="External"/><Relationship Id="rId7" Type="http://schemas.openxmlformats.org/officeDocument/2006/relationships/slide" Target="slide15.xml"/><Relationship Id="rId2" Type="http://schemas.openxmlformats.org/officeDocument/2006/relationships/hyperlink" Target="http://aprenderespanol.org/lecturas/lecturas-ejercicios.html" TargetMode="External"/><Relationship Id="rId1" Type="http://schemas.openxmlformats.org/officeDocument/2006/relationships/slideLayout" Target="../slideLayouts/slideLayout2.xml"/><Relationship Id="rId6" Type="http://schemas.openxmlformats.org/officeDocument/2006/relationships/hyperlink" Target="http://recursostic.educacion.es/humanidades/ciceros/web/alumnos/comentario_textos/index.htm" TargetMode="External"/><Relationship Id="rId5" Type="http://schemas.openxmlformats.org/officeDocument/2006/relationships/hyperlink" Target="http://estudiantes.leer.es/wp-content/pisa/index2.html" TargetMode="External"/><Relationship Id="rId4" Type="http://schemas.openxmlformats.org/officeDocument/2006/relationships/hyperlink" Target="http://www.ihes.com/bcn/spanish/boletin/indice.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xtec.cat/~jgenover/complec.htm" TargetMode="External"/><Relationship Id="rId7" Type="http://schemas.openxmlformats.org/officeDocument/2006/relationships/hyperlink" Target="http://www.psicopedagogia.com/tecnicas-de-estudio/lectura-comprensiva" TargetMode="External"/><Relationship Id="rId2" Type="http://schemas.openxmlformats.org/officeDocument/2006/relationships/hyperlink" Target="http://www.apoyolingua.com/tecnicas/proresumenfinal.html" TargetMode="External"/><Relationship Id="rId1" Type="http://schemas.openxmlformats.org/officeDocument/2006/relationships/slideLayout" Target="../slideLayouts/slideLayout2.xml"/><Relationship Id="rId6" Type="http://schemas.openxmlformats.org/officeDocument/2006/relationships/hyperlink" Target="http://estudiantes.leer.es/wp-content/pisa/pdf/pisalectura.pdf" TargetMode="External"/><Relationship Id="rId5" Type="http://schemas.openxmlformats.org/officeDocument/2006/relationships/hyperlink" Target="http://www.educacion.gob.es/reinounido/publicaciones-materiales/publicaciones.html" TargetMode="External"/><Relationship Id="rId4" Type="http://schemas.openxmlformats.org/officeDocument/2006/relationships/hyperlink" Target="http://ntic.educacion.es/w3/recursos/primaria/lengua_literatura/el_texto/index.ht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xtec.cat/~jgenover/central1.htm" TargetMode="External"/><Relationship Id="rId3" Type="http://schemas.openxmlformats.org/officeDocument/2006/relationships/hyperlink" Target="http://www.xtec.cat/~jgenover/ordsigni0.htm" TargetMode="External"/><Relationship Id="rId7" Type="http://schemas.openxmlformats.org/officeDocument/2006/relationships/hyperlink" Target="http://www.xtec.cat/~jgenover/central.htm" TargetMode="External"/><Relationship Id="rId12" Type="http://schemas.openxmlformats.org/officeDocument/2006/relationships/hyperlink" Target="http://www.xtec.cat/~jgenover/complec.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xtec.cat/~jgenover/cuento1.htm" TargetMode="External"/><Relationship Id="rId11" Type="http://schemas.openxmlformats.org/officeDocument/2006/relationships/hyperlink" Target="http://www.xtec.cat/~jgenover/buscar4.htm" TargetMode="External"/><Relationship Id="rId5" Type="http://schemas.openxmlformats.org/officeDocument/2006/relationships/hyperlink" Target="http://www.xtec.cat/~jgenover/enciclopedia.htm" TargetMode="External"/><Relationship Id="rId10" Type="http://schemas.openxmlformats.org/officeDocument/2006/relationships/hyperlink" Target="http://www.xtec.cat/~jgenover/buscar.htm" TargetMode="External"/><Relationship Id="rId4" Type="http://schemas.openxmlformats.org/officeDocument/2006/relationships/hyperlink" Target="http://www.xtec.cat/~jgenover/ordtexto0.htm" TargetMode="External"/><Relationship Id="rId9" Type="http://schemas.openxmlformats.org/officeDocument/2006/relationships/hyperlink" Target="http://www.xtec.cat/~jgenover/efinal.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TECLA_C1mayo2011.pdf" TargetMode="External"/><Relationship Id="rId2" Type="http://schemas.openxmlformats.org/officeDocument/2006/relationships/hyperlink" Target="http://www.educacion.gob.es/reinounido/publicaciones-materiales/publicaciones.html" TargetMode="External"/><Relationship Id="rId1" Type="http://schemas.openxmlformats.org/officeDocument/2006/relationships/slideLayout" Target="../slideLayouts/slideLayout2.xml"/><Relationship Id="rId4" Type="http://schemas.openxmlformats.org/officeDocument/2006/relationships/hyperlink" Target="TECLA_C1octubre2009.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youtu.be/5Ab-CRS6Gpc" TargetMode="External"/><Relationship Id="rId2" Type="http://schemas.openxmlformats.org/officeDocument/2006/relationships/hyperlink" Target="http://youtu.be/Hw2CI5vU7JA" TargetMode="External"/><Relationship Id="rId1" Type="http://schemas.openxmlformats.org/officeDocument/2006/relationships/slideLayout" Target="../slideLayouts/slideLayout2.xml"/><Relationship Id="rId5" Type="http://schemas.openxmlformats.org/officeDocument/2006/relationships/hyperlink" Target="http://www.psicopedagogia.com/tecnicas-de-estudio/subrayado" TargetMode="External"/><Relationship Id="rId4" Type="http://schemas.openxmlformats.org/officeDocument/2006/relationships/hyperlink" Target="http://www.psicopedagogia.com/tecnicas-de-estudio/esquema"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apoyolingua.com/tecnicas/resumen.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ntic.educacion.es/w3/recursos/primaria/lengua_literatura/el_texto/introduccion/introduccion_texto_expositivo.htm" TargetMode="External"/><Relationship Id="rId2" Type="http://schemas.openxmlformats.org/officeDocument/2006/relationships/hyperlink" Target="http://ntic.educacion.es/w3/recursos/primaria/lengua_literatura/el_texto/introduccion/introduccion_texto_narrativo.htm" TargetMode="External"/><Relationship Id="rId1" Type="http://schemas.openxmlformats.org/officeDocument/2006/relationships/slideLayout" Target="../slideLayouts/slideLayout2.xml"/><Relationship Id="rId6" Type="http://schemas.openxmlformats.org/officeDocument/2006/relationships/hyperlink" Target="http://ntic.educacion.es/w3/recursos/primaria/lengua_literatura/el_texto/introduccion/introduccion_propuestas.htm" TargetMode="External"/><Relationship Id="rId5" Type="http://schemas.openxmlformats.org/officeDocument/2006/relationships/hyperlink" Target="http://ntic.educacion.es/w3/recursos/primaria/lengua_literatura/el_texto/introduccion/introduccion_texto_argumentativo.htm" TargetMode="External"/><Relationship Id="rId4" Type="http://schemas.openxmlformats.org/officeDocument/2006/relationships/hyperlink" Target="http://ntic.educacion.es/w3/recursos/primaria/lengua_literatura/el_texto/introduccion/introduccion_texto_descriptivo.ht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estudiantes.leer.es/wp-content/uploads/PISA1_08_regalo/index.html" TargetMode="External"/><Relationship Id="rId3" Type="http://schemas.microsoft.com/office/2007/relationships/hdphoto" Target="../media/hdphoto1.wdp"/><Relationship Id="rId7" Type="http://schemas.openxmlformats.org/officeDocument/2006/relationships/hyperlink" Target="http://estudiantes.leer.es/wp-content/uploads/PISA1_03_graffiti/index.html"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estudiantes.leer.es/wp-content/uploads/PISA1_02_gripe/index.html" TargetMode="External"/><Relationship Id="rId5" Type="http://schemas.openxmlformats.org/officeDocument/2006/relationships/hyperlink" Target="http://estudiantes.leer.es/wp-content/uploads/PISA1_11_nuevas_normas/index.html" TargetMode="External"/><Relationship Id="rId4" Type="http://schemas.openxmlformats.org/officeDocument/2006/relationships/hyperlink" Target="http://ntic.educacion.es/w3/recursos/primaria/lengua_literatura/el_texto/actividades/actividades_tipologia10.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683568" y="2132856"/>
            <a:ext cx="7875588" cy="936104"/>
          </a:xfrm>
        </p:spPr>
        <p:txBody>
          <a:bodyPr/>
          <a:lstStyle/>
          <a:p>
            <a:r>
              <a:rPr lang="ca-ES" dirty="0" smtClean="0"/>
              <a:t>Para una lectura comprensiva</a:t>
            </a:r>
            <a:endParaRPr lang="en-US" dirty="0"/>
          </a:p>
        </p:txBody>
      </p:sp>
      <p:sp>
        <p:nvSpPr>
          <p:cNvPr id="2055" name="Rectangle 7"/>
          <p:cNvSpPr>
            <a:spLocks noGrp="1" noChangeArrowheads="1"/>
          </p:cNvSpPr>
          <p:nvPr>
            <p:ph type="subTitle" idx="1"/>
          </p:nvPr>
        </p:nvSpPr>
        <p:spPr>
          <a:xfrm>
            <a:off x="4283968" y="5949280"/>
            <a:ext cx="4563220" cy="688677"/>
          </a:xfrm>
        </p:spPr>
        <p:txBody>
          <a:bodyPr/>
          <a:lstStyle/>
          <a:p>
            <a:pPr algn="r"/>
            <a:r>
              <a:rPr lang="ca-ES" sz="1800" dirty="0" smtClean="0"/>
              <a:t>Módulo 3- Reading Skills</a:t>
            </a:r>
          </a:p>
          <a:p>
            <a:pPr algn="r"/>
            <a:r>
              <a:rPr lang="ca-ES" sz="1800" dirty="0" smtClean="0"/>
              <a:t>Developed </a:t>
            </a:r>
            <a:r>
              <a:rPr lang="ca-ES" sz="1800" dirty="0" smtClean="0"/>
              <a:t>by Jordina Sala-Branchadell</a:t>
            </a:r>
            <a:endParaRPr lang="en-US" sz="18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2852936"/>
            <a:ext cx="4176464" cy="2777349"/>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23528" y="1412776"/>
            <a:ext cx="8496944" cy="4705449"/>
          </a:xfrm>
        </p:spPr>
        <p:txBody>
          <a:bodyPr/>
          <a:lstStyle/>
          <a:p>
            <a:pPr marL="0" indent="0">
              <a:buNone/>
            </a:pPr>
            <a:r>
              <a:rPr lang="es-ES" sz="1800" kern="1200" dirty="0">
                <a:solidFill>
                  <a:schemeClr val="tx1"/>
                </a:solidFill>
                <a:latin typeface="Arial" charset="0"/>
              </a:rPr>
              <a:t>Una tarea habitual en la universidad es el </a:t>
            </a:r>
            <a:r>
              <a:rPr lang="es-ES" sz="1800" i="1" kern="1200" dirty="0">
                <a:solidFill>
                  <a:schemeClr val="tx1"/>
                </a:solidFill>
                <a:latin typeface="Arial" charset="0"/>
              </a:rPr>
              <a:t>comentario de texto</a:t>
            </a:r>
            <a:r>
              <a:rPr lang="es-ES" sz="1800" kern="1200" dirty="0">
                <a:solidFill>
                  <a:schemeClr val="tx1"/>
                </a:solidFill>
                <a:latin typeface="Arial" charset="0"/>
              </a:rPr>
              <a:t>. Se trata de una redacción basada en el método de análisis que te explicamos a continuación. Estas son las partes que debe tener un comentario crítico de texto:</a:t>
            </a:r>
          </a:p>
          <a:p>
            <a:endParaRPr lang="es-ES" sz="1800" kern="1200" dirty="0">
              <a:solidFill>
                <a:schemeClr val="tx1"/>
              </a:solidFill>
              <a:latin typeface="Arial" charset="0"/>
            </a:endParaRPr>
          </a:p>
          <a:p>
            <a:pPr marL="0" indent="0">
              <a:buNone/>
            </a:pPr>
            <a:r>
              <a:rPr lang="es-ES" sz="1800" kern="1200" dirty="0">
                <a:solidFill>
                  <a:schemeClr val="tx1"/>
                </a:solidFill>
                <a:latin typeface="Arial" charset="0"/>
              </a:rPr>
              <a:t>Sección a) </a:t>
            </a:r>
            <a:r>
              <a:rPr lang="es-ES" sz="1800" b="1" kern="1200" dirty="0">
                <a:solidFill>
                  <a:schemeClr val="tx1"/>
                </a:solidFill>
                <a:latin typeface="Arial" charset="0"/>
              </a:rPr>
              <a:t>Presentación</a:t>
            </a:r>
            <a:r>
              <a:rPr lang="es-ES" sz="1800" kern="1200" dirty="0">
                <a:solidFill>
                  <a:schemeClr val="tx1"/>
                </a:solidFill>
                <a:latin typeface="Arial" charset="0"/>
              </a:rPr>
              <a:t> del texto. Establecimiento del tema, breve resumen de su contenido y explicación de su estructura (partes en párrafos o apartados). También hay que mencionar la fuente o tipo de medio en el que ha sido publicado el texto y situar el lugar y el marco temporal de la obra. </a:t>
            </a:r>
          </a:p>
          <a:p>
            <a:pPr>
              <a:buAutoNum type="alphaLcParenR"/>
            </a:pPr>
            <a:endParaRPr lang="es-ES" sz="1800" kern="1200" dirty="0">
              <a:solidFill>
                <a:schemeClr val="tx1"/>
              </a:solidFill>
              <a:latin typeface="Arial" charset="0"/>
            </a:endParaRPr>
          </a:p>
          <a:p>
            <a:pPr marL="0" indent="0">
              <a:buNone/>
            </a:pPr>
            <a:r>
              <a:rPr lang="es-ES" sz="1800" kern="1200" dirty="0">
                <a:solidFill>
                  <a:schemeClr val="tx1"/>
                </a:solidFill>
                <a:latin typeface="Arial" charset="0"/>
              </a:rPr>
              <a:t>Sección b) </a:t>
            </a:r>
            <a:r>
              <a:rPr lang="es-ES" sz="1800" b="1" kern="1200" dirty="0">
                <a:solidFill>
                  <a:schemeClr val="tx1"/>
                </a:solidFill>
                <a:latin typeface="Arial" charset="0"/>
              </a:rPr>
              <a:t>Caracterización</a:t>
            </a:r>
            <a:r>
              <a:rPr lang="es-ES" sz="1800" kern="1200" dirty="0">
                <a:solidFill>
                  <a:schemeClr val="tx1"/>
                </a:solidFill>
                <a:latin typeface="Arial" charset="0"/>
              </a:rPr>
              <a:t> del texto: clasificar el texto según su contenido e intención del autor y comparar hasta qué punto coincide con las características propias de esta </a:t>
            </a:r>
            <a:r>
              <a:rPr lang="es-ES" sz="1800" kern="1200" dirty="0">
                <a:solidFill>
                  <a:schemeClr val="tx1"/>
                </a:solidFill>
                <a:latin typeface="Arial" charset="0"/>
                <a:hlinkClick r:id="rId2" action="ppaction://hlinksldjump"/>
              </a:rPr>
              <a:t>tipología</a:t>
            </a:r>
            <a:r>
              <a:rPr lang="es-ES" sz="1800" kern="1200" dirty="0">
                <a:solidFill>
                  <a:schemeClr val="tx1"/>
                </a:solidFill>
                <a:latin typeface="Arial" charset="0"/>
              </a:rPr>
              <a:t>. Analizar el uso del lenguaje y las referencias culturales que aparecen.</a:t>
            </a:r>
          </a:p>
          <a:p>
            <a:pPr marL="0" indent="0" fontAlgn="auto">
              <a:lnSpc>
                <a:spcPct val="100000"/>
              </a:lnSpc>
              <a:spcBef>
                <a:spcPts val="0"/>
              </a:spcBef>
              <a:spcAft>
                <a:spcPts val="0"/>
              </a:spcAft>
              <a:buNone/>
              <a:defRPr/>
            </a:pPr>
            <a:r>
              <a:rPr lang="es-ES" sz="1800" kern="1200" dirty="0">
                <a:solidFill>
                  <a:schemeClr val="tx1"/>
                </a:solidFill>
                <a:latin typeface="Arial" charset="0"/>
              </a:rPr>
              <a:t/>
            </a:r>
            <a:br>
              <a:rPr lang="es-ES" sz="1800" kern="1200" dirty="0">
                <a:solidFill>
                  <a:schemeClr val="tx1"/>
                </a:solidFill>
                <a:latin typeface="Arial" charset="0"/>
              </a:rPr>
            </a:br>
            <a:r>
              <a:rPr lang="es-ES" sz="1800" kern="1200" dirty="0">
                <a:solidFill>
                  <a:schemeClr val="tx1"/>
                </a:solidFill>
                <a:latin typeface="Arial" charset="0"/>
              </a:rPr>
              <a:t>Sección c) </a:t>
            </a:r>
            <a:r>
              <a:rPr lang="es-ES" sz="1800" b="1" kern="1200" dirty="0">
                <a:solidFill>
                  <a:schemeClr val="tx1"/>
                </a:solidFill>
                <a:latin typeface="Arial" charset="0"/>
              </a:rPr>
              <a:t>Conclusión</a:t>
            </a:r>
            <a:r>
              <a:rPr lang="es-ES" sz="1800" kern="1200" dirty="0">
                <a:solidFill>
                  <a:schemeClr val="tx1"/>
                </a:solidFill>
                <a:latin typeface="Arial" charset="0"/>
              </a:rPr>
              <a:t>. Explicación del mensaje principal y valoración de estas ideas. ¿Por qué es relevante este texto? ¿Qué ofrece de novedoso?  </a:t>
            </a:r>
            <a:r>
              <a:rPr lang="es-ES" sz="1800" kern="1200" dirty="0" smtClean="0">
                <a:solidFill>
                  <a:schemeClr val="tx1"/>
                </a:solidFill>
                <a:latin typeface="Arial" charset="0"/>
              </a:rPr>
              <a:t>Se </a:t>
            </a:r>
            <a:r>
              <a:rPr lang="es-ES" sz="1800" kern="1200" dirty="0">
                <a:solidFill>
                  <a:schemeClr val="tx1"/>
                </a:solidFill>
                <a:latin typeface="Arial" charset="0"/>
              </a:rPr>
              <a:t>permite incluir opinión personal. </a:t>
            </a:r>
            <a:endParaRPr lang="en-US" sz="1800" dirty="0"/>
          </a:p>
        </p:txBody>
      </p:sp>
      <p:sp>
        <p:nvSpPr>
          <p:cNvPr id="2" name="Title 1"/>
          <p:cNvSpPr>
            <a:spLocks noGrp="1"/>
          </p:cNvSpPr>
          <p:nvPr>
            <p:ph type="title"/>
          </p:nvPr>
        </p:nvSpPr>
        <p:spPr>
          <a:xfrm>
            <a:off x="4752595" y="692696"/>
            <a:ext cx="3798507" cy="511175"/>
          </a:xfrm>
        </p:spPr>
        <p:txBody>
          <a:bodyPr/>
          <a:lstStyle/>
          <a:p>
            <a:r>
              <a:rPr lang="ca-ES" dirty="0" smtClean="0"/>
              <a:t>El comentario de texto</a:t>
            </a:r>
            <a:endParaRPr lang="en-US" dirty="0"/>
          </a:p>
        </p:txBody>
      </p:sp>
      <p:sp>
        <p:nvSpPr>
          <p:cNvPr id="7" name="TextBox 6"/>
          <p:cNvSpPr txBox="1"/>
          <p:nvPr/>
        </p:nvSpPr>
        <p:spPr>
          <a:xfrm>
            <a:off x="1331640" y="4293096"/>
            <a:ext cx="5832648" cy="2553891"/>
          </a:xfrm>
          <a:prstGeom prst="wedgeRoundRectCallout">
            <a:avLst>
              <a:gd name="adj1" fmla="val 70476"/>
              <a:gd name="adj2" fmla="val 25204"/>
              <a:gd name="adj3" fmla="val 16667"/>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ca-ES" dirty="0" smtClean="0"/>
              <a:t>Si quieres practicar un poco más, a continuación encontrarás algunos textos para el análisis. </a:t>
            </a:r>
          </a:p>
          <a:p>
            <a:pPr algn="ctr"/>
            <a:r>
              <a:rPr lang="ca-ES" dirty="0" smtClean="0">
                <a:hlinkClick r:id="rId3"/>
              </a:rPr>
              <a:t>Texto 1</a:t>
            </a:r>
            <a:endParaRPr lang="ca-ES" dirty="0" smtClean="0"/>
          </a:p>
          <a:p>
            <a:pPr algn="ctr"/>
            <a:r>
              <a:rPr lang="ca-ES" dirty="0" smtClean="0">
                <a:hlinkClick r:id="rId4"/>
              </a:rPr>
              <a:t>Texto 2</a:t>
            </a:r>
            <a:endParaRPr lang="ca-ES" dirty="0" smtClean="0"/>
          </a:p>
          <a:p>
            <a:pPr algn="ctr"/>
            <a:r>
              <a:rPr lang="ca-ES" dirty="0" smtClean="0">
                <a:hlinkClick r:id="rId5"/>
              </a:rPr>
              <a:t>Texto 3</a:t>
            </a:r>
            <a:endParaRPr lang="ca-ES" dirty="0" smtClean="0"/>
          </a:p>
          <a:p>
            <a:endParaRPr lang="ca-ES" dirty="0"/>
          </a:p>
          <a:p>
            <a:pPr algn="ctr"/>
            <a:r>
              <a:rPr lang="ca-ES" dirty="0" smtClean="0"/>
              <a:t>Continen </a:t>
            </a:r>
            <a:r>
              <a:rPr lang="ca-ES" dirty="0"/>
              <a:t>algun comentario orientativo al final pero </a:t>
            </a:r>
            <a:r>
              <a:rPr lang="ca-ES" u="sng" dirty="0"/>
              <a:t>no incluyen soluciones</a:t>
            </a:r>
            <a:r>
              <a:rPr lang="ca-ES" dirty="0"/>
              <a:t>. </a:t>
            </a:r>
            <a:endParaRPr lang="en-US" dirty="0"/>
          </a:p>
        </p:txBody>
      </p:sp>
      <p:sp>
        <p:nvSpPr>
          <p:cNvPr id="3" name="Right Arrow Callout 2"/>
          <p:cNvSpPr/>
          <p:nvPr/>
        </p:nvSpPr>
        <p:spPr>
          <a:xfrm>
            <a:off x="1547664" y="980728"/>
            <a:ext cx="6696744" cy="3153251"/>
          </a:xfrm>
          <a:prstGeom prst="rightArrowCallout">
            <a:avLst>
              <a:gd name="adj1" fmla="val 25000"/>
              <a:gd name="adj2" fmla="val 25000"/>
              <a:gd name="adj3" fmla="val 25000"/>
              <a:gd name="adj4" fmla="val 843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Lee el texto que encontrarás en el siguiente enlace.Contesta </a:t>
            </a:r>
            <a:r>
              <a:rPr lang="ca-ES" dirty="0"/>
              <a:t>solamente a la </a:t>
            </a:r>
            <a:r>
              <a:rPr lang="ca-ES" u="sng" dirty="0"/>
              <a:t>pregunta 1</a:t>
            </a:r>
            <a:r>
              <a:rPr lang="ca-ES" dirty="0"/>
              <a:t> de la actividad que se propone. </a:t>
            </a:r>
          </a:p>
          <a:p>
            <a:pPr algn="ctr"/>
            <a:endParaRPr lang="ca-ES" dirty="0" smtClean="0"/>
          </a:p>
          <a:p>
            <a:pPr algn="ctr"/>
            <a:r>
              <a:rPr lang="ca-ES" dirty="0" smtClean="0">
                <a:hlinkClick r:id="rId6"/>
              </a:rPr>
              <a:t>Ejercicio 2</a:t>
            </a:r>
            <a:endParaRPr lang="ca-ES" dirty="0"/>
          </a:p>
          <a:p>
            <a:pPr algn="ctr"/>
            <a:r>
              <a:rPr lang="ca-ES" dirty="0" smtClean="0"/>
              <a:t> </a:t>
            </a:r>
          </a:p>
          <a:p>
            <a:pPr algn="ctr"/>
            <a:r>
              <a:rPr lang="ca-ES" dirty="0" smtClean="0"/>
              <a:t>En la solución encontrarás un ejemplo de comentario bastante largo. El nivel es muy avanzado, no te preocupes si en tu comentario no utilizas tantos tecnicismos, en el futuro tu profesor te ayudará a comprender y aplicar mejor todos esos términos.</a:t>
            </a:r>
            <a:endParaRPr lang="en-US" dirty="0"/>
          </a:p>
        </p:txBody>
      </p:sp>
    </p:spTree>
    <p:extLst>
      <p:ext uri="{BB962C8B-B14F-4D97-AF65-F5344CB8AC3E}">
        <p14:creationId xmlns:p14="http://schemas.microsoft.com/office/powerpoint/2010/main" val="241879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Effect transition="in" filter="fade">
                                      <p:cBhvr>
                                        <p:cTn id="28" dur="1000"/>
                                        <p:tgtEl>
                                          <p:spTgt spid="6">
                                            <p:txEl>
                                              <p:pRg st="5" end="5"/>
                                            </p:txEl>
                                          </p:spTgt>
                                        </p:tgtEl>
                                      </p:cBhvr>
                                    </p:animEffect>
                                    <p:anim calcmode="lin" valueType="num">
                                      <p:cBhvr>
                                        <p:cTn id="29"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916832"/>
            <a:ext cx="8052569" cy="4201393"/>
          </a:xfrm>
        </p:spPr>
        <p:txBody>
          <a:bodyPr/>
          <a:lstStyle/>
          <a:p>
            <a:pPr marL="0" indent="0">
              <a:buNone/>
            </a:pPr>
            <a:r>
              <a:rPr lang="es-ES" sz="1800" dirty="0" smtClean="0"/>
              <a:t>En la conclusión del comentario de texto, hay que valorar y opinar sobre éste. </a:t>
            </a:r>
          </a:p>
          <a:p>
            <a:pPr marL="0" indent="0">
              <a:buNone/>
            </a:pPr>
            <a:r>
              <a:rPr lang="es-ES" sz="1800" dirty="0" smtClean="0"/>
              <a:t>Recuerda que cunado expreses tu opinión: </a:t>
            </a:r>
          </a:p>
          <a:p>
            <a:pPr>
              <a:buFont typeface="Wingdings" pitchFamily="2" charset="2"/>
              <a:buChar char="ü"/>
            </a:pPr>
            <a:endParaRPr lang="es-ES" sz="1800" dirty="0" smtClean="0"/>
          </a:p>
          <a:p>
            <a:pPr lvl="1">
              <a:buFont typeface="Wingdings" pitchFamily="2" charset="2"/>
              <a:buChar char="ü"/>
            </a:pPr>
            <a:r>
              <a:rPr lang="es-ES" sz="1800" dirty="0" smtClean="0"/>
              <a:t>No es importante si el texto te ha gustado o no.</a:t>
            </a:r>
          </a:p>
          <a:p>
            <a:pPr lvl="1">
              <a:buFont typeface="Wingdings" pitchFamily="2" charset="2"/>
              <a:buChar char="ü"/>
            </a:pPr>
            <a:r>
              <a:rPr lang="es-ES" sz="1800" dirty="0" smtClean="0"/>
              <a:t>No es importante si tú estás de acuerdo o no con el autor.</a:t>
            </a:r>
          </a:p>
          <a:p>
            <a:pPr lvl="1">
              <a:buFont typeface="Wingdings" pitchFamily="2" charset="2"/>
              <a:buChar char="ü"/>
            </a:pPr>
            <a:r>
              <a:rPr lang="es-ES" sz="1800" dirty="0"/>
              <a:t>No puedes parafrasear la conclusión del autor o del texto.</a:t>
            </a:r>
          </a:p>
          <a:p>
            <a:pPr lvl="1">
              <a:buFont typeface="Wingdings" pitchFamily="2" charset="2"/>
              <a:buChar char="ü"/>
            </a:pPr>
            <a:r>
              <a:rPr lang="es-ES" sz="1800" dirty="0" smtClean="0"/>
              <a:t>Expresiones como </a:t>
            </a:r>
            <a:r>
              <a:rPr lang="es-ES" sz="1800" dirty="0"/>
              <a:t>“el mejor argumento” o “la cuestión definitiva” deben ser </a:t>
            </a:r>
            <a:r>
              <a:rPr lang="es-ES" sz="1800" dirty="0" smtClean="0"/>
              <a:t>concretadas</a:t>
            </a:r>
            <a:r>
              <a:rPr lang="es-ES" sz="1800" dirty="0"/>
              <a:t>. Hay que evitar la </a:t>
            </a:r>
            <a:r>
              <a:rPr lang="es-ES" sz="1800" dirty="0" smtClean="0"/>
              <a:t>ambigüedad y explicar suficientemente tu punto de vista.</a:t>
            </a:r>
            <a:endParaRPr lang="es-ES" sz="1800" dirty="0"/>
          </a:p>
          <a:p>
            <a:pPr lvl="1">
              <a:buFont typeface="Wingdings" pitchFamily="2" charset="2"/>
              <a:buChar char="ü"/>
            </a:pPr>
            <a:r>
              <a:rPr lang="es-ES" sz="1800" dirty="0" smtClean="0"/>
              <a:t>Debes basar tu juicio sobre criterios </a:t>
            </a:r>
            <a:r>
              <a:rPr lang="es-ES" sz="1800" dirty="0"/>
              <a:t>tales como el estilo de redacción, la estructura de la argumentación, la contundencia de la argumentación, el tono, el registro idiomático, </a:t>
            </a:r>
            <a:r>
              <a:rPr lang="es-ES" sz="1800" dirty="0" smtClean="0"/>
              <a:t>la variedad de la lengua o </a:t>
            </a:r>
            <a:r>
              <a:rPr lang="es-ES" sz="1800" dirty="0"/>
              <a:t>las estrategias de persuasión de los lectores. </a:t>
            </a:r>
            <a:endParaRPr lang="es-ES" sz="1800" dirty="0" smtClean="0"/>
          </a:p>
        </p:txBody>
      </p:sp>
      <p:sp>
        <p:nvSpPr>
          <p:cNvPr id="2" name="Title 1"/>
          <p:cNvSpPr>
            <a:spLocks noGrp="1"/>
          </p:cNvSpPr>
          <p:nvPr>
            <p:ph type="title"/>
          </p:nvPr>
        </p:nvSpPr>
        <p:spPr>
          <a:xfrm>
            <a:off x="1691680" y="1196752"/>
            <a:ext cx="7128792" cy="511175"/>
          </a:xfrm>
        </p:spPr>
        <p:txBody>
          <a:bodyPr/>
          <a:lstStyle/>
          <a:p>
            <a:r>
              <a:rPr lang="ca-ES" dirty="0" smtClean="0"/>
              <a:t>Cómo expresar opinión en un comentario</a:t>
            </a:r>
            <a:endParaRPr lang="en-US" dirty="0"/>
          </a:p>
        </p:txBody>
      </p:sp>
      <p:sp>
        <p:nvSpPr>
          <p:cNvPr id="6" name="TextBox 5"/>
          <p:cNvSpPr txBox="1"/>
          <p:nvPr/>
        </p:nvSpPr>
        <p:spPr>
          <a:xfrm>
            <a:off x="539552" y="1368016"/>
            <a:ext cx="7776864" cy="3877985"/>
          </a:xfrm>
          <a:prstGeom prst="rightArrowCallout">
            <a:avLst>
              <a:gd name="adj1" fmla="val 9405"/>
              <a:gd name="adj2" fmla="val 14392"/>
              <a:gd name="adj3" fmla="val 12193"/>
              <a:gd name="adj4" fmla="val 85600"/>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s-ES" sz="1400" b="1" dirty="0" smtClean="0"/>
              <a:t>Ejercicio 3:</a:t>
            </a:r>
          </a:p>
          <a:p>
            <a:endParaRPr lang="es-ES" sz="1400" dirty="0"/>
          </a:p>
          <a:p>
            <a:r>
              <a:rPr lang="es-ES" sz="1400" dirty="0" smtClean="0"/>
              <a:t>A continuación, tienes fragmentos de un comentario que expresan opinión sobre unas cartas (de Olga y </a:t>
            </a:r>
            <a:r>
              <a:rPr lang="es-ES" sz="1400" dirty="0" err="1" smtClean="0"/>
              <a:t>Sofia</a:t>
            </a:r>
            <a:r>
              <a:rPr lang="es-ES" sz="1400" dirty="0" smtClean="0"/>
              <a:t>). ¿Cuántas de estas opiniones no serían aceptables en un comentario? ¿Por qué? </a:t>
            </a:r>
          </a:p>
          <a:p>
            <a:endParaRPr lang="es-ES" sz="1400" dirty="0" smtClean="0"/>
          </a:p>
          <a:p>
            <a:endParaRPr lang="es-ES" sz="1400" dirty="0"/>
          </a:p>
          <a:p>
            <a:pPr marL="228600" indent="-228600">
              <a:buFont typeface="+mj-lt"/>
              <a:buAutoNum type="arabicPeriod"/>
            </a:pPr>
            <a:r>
              <a:rPr lang="es-ES" sz="1400" dirty="0" smtClean="0"/>
              <a:t>La </a:t>
            </a:r>
            <a:r>
              <a:rPr lang="es-ES" sz="1400" dirty="0"/>
              <a:t>carta de Olga es eficaz por el modo en el que se dirige directamente a los autores de pintadas.</a:t>
            </a:r>
          </a:p>
          <a:p>
            <a:pPr marL="228600" indent="-228600">
              <a:buFont typeface="+mj-lt"/>
              <a:buAutoNum type="arabicPeriod"/>
            </a:pPr>
            <a:r>
              <a:rPr lang="es-ES" sz="1400" dirty="0" smtClean="0"/>
              <a:t>Olga </a:t>
            </a:r>
            <a:r>
              <a:rPr lang="es-ES" sz="1400" dirty="0"/>
              <a:t>tiene mejores razones.</a:t>
            </a:r>
          </a:p>
          <a:p>
            <a:pPr marL="228600" indent="-228600">
              <a:buFont typeface="+mj-lt"/>
              <a:buAutoNum type="arabicPeriod"/>
            </a:pPr>
            <a:r>
              <a:rPr lang="es-ES" sz="1400" dirty="0" smtClean="0"/>
              <a:t>La </a:t>
            </a:r>
            <a:r>
              <a:rPr lang="es-ES" sz="1400" dirty="0"/>
              <a:t>primera es la mejor carta. Las pintadas son un desperdicio y salen caras, como ella </a:t>
            </a:r>
            <a:r>
              <a:rPr lang="es-ES" sz="1400" dirty="0" smtClean="0"/>
              <a:t>dice.</a:t>
            </a:r>
          </a:p>
          <a:p>
            <a:pPr marL="228600" indent="-228600">
              <a:buFont typeface="+mj-lt"/>
              <a:buAutoNum type="arabicPeriod"/>
            </a:pPr>
            <a:r>
              <a:rPr lang="es-ES" sz="1400" dirty="0" smtClean="0"/>
              <a:t>Pienso </a:t>
            </a:r>
            <a:r>
              <a:rPr lang="es-ES" sz="1400" dirty="0"/>
              <a:t>que Sofía aporta una razón muy fuerte pero que la carta de Olga está mejor estructurada.</a:t>
            </a:r>
          </a:p>
          <a:p>
            <a:pPr marL="228600" indent="-228600">
              <a:buFont typeface="+mj-lt"/>
              <a:buAutoNum type="arabicPeriod"/>
            </a:pPr>
            <a:r>
              <a:rPr lang="es-ES" sz="1400" dirty="0" smtClean="0"/>
              <a:t>Me </a:t>
            </a:r>
            <a:r>
              <a:rPr lang="es-ES" sz="1400" dirty="0"/>
              <a:t>gusta la carta de Olga. </a:t>
            </a:r>
            <a:r>
              <a:rPr lang="es-ES" sz="1400" dirty="0" smtClean="0"/>
              <a:t>Impone muy bien su opinión.</a:t>
            </a:r>
          </a:p>
          <a:p>
            <a:pPr marL="228600" indent="-228600">
              <a:buFont typeface="+mj-lt"/>
              <a:buAutoNum type="arabicPeriod"/>
            </a:pPr>
            <a:r>
              <a:rPr lang="es-ES" sz="1400" dirty="0" smtClean="0"/>
              <a:t>La carta de Sofía es la mejor.</a:t>
            </a:r>
            <a:r>
              <a:rPr lang="es-ES" sz="1400" dirty="0"/>
              <a:t> Estoy de acuerdo con todo lo que dice</a:t>
            </a:r>
            <a:r>
              <a:rPr lang="es-ES" sz="1400" dirty="0" smtClean="0"/>
              <a:t>.</a:t>
            </a:r>
          </a:p>
          <a:p>
            <a:endParaRPr lang="es-ES" sz="1100" dirty="0" smtClean="0"/>
          </a:p>
          <a:p>
            <a:endParaRPr lang="en-US" sz="1100" dirty="0"/>
          </a:p>
        </p:txBody>
      </p:sp>
      <p:sp>
        <p:nvSpPr>
          <p:cNvPr id="7" name="TextBox 6"/>
          <p:cNvSpPr txBox="1"/>
          <p:nvPr/>
        </p:nvSpPr>
        <p:spPr>
          <a:xfrm>
            <a:off x="1691680" y="1602971"/>
            <a:ext cx="6624736" cy="450892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s-ES" sz="1400" b="1" dirty="0" smtClean="0"/>
              <a:t>Soluciones Ejercicio 3:</a:t>
            </a:r>
          </a:p>
          <a:p>
            <a:endParaRPr lang="es-ES" sz="1400" dirty="0"/>
          </a:p>
          <a:p>
            <a:r>
              <a:rPr lang="es-ES" sz="1400" dirty="0" smtClean="0"/>
              <a:t>A continuación, tienes fragmentos de un comentario que expresan opinión sobre unas cartas (de Olga y Sofía). ¿Cuántas de estas opiniones no serían aceptables en un comentario? ¿Por qué? </a:t>
            </a:r>
          </a:p>
          <a:p>
            <a:endParaRPr lang="es-ES" sz="1400" dirty="0"/>
          </a:p>
          <a:p>
            <a:pPr marL="228600" indent="-228600">
              <a:buFont typeface="+mj-lt"/>
              <a:buAutoNum type="arabicPeriod"/>
            </a:pPr>
            <a:r>
              <a:rPr lang="es-ES" sz="1400" dirty="0" smtClean="0">
                <a:solidFill>
                  <a:srgbClr val="92D050"/>
                </a:solidFill>
              </a:rPr>
              <a:t>La </a:t>
            </a:r>
            <a:r>
              <a:rPr lang="es-ES" sz="1400" dirty="0">
                <a:solidFill>
                  <a:srgbClr val="92D050"/>
                </a:solidFill>
              </a:rPr>
              <a:t>carta de Olga es eficaz por el modo en el que se dirige directamente a los autores de pintadas.</a:t>
            </a:r>
          </a:p>
          <a:p>
            <a:pPr marL="228600" indent="-228600">
              <a:buFont typeface="+mj-lt"/>
              <a:buAutoNum type="arabicPeriod"/>
            </a:pPr>
            <a:r>
              <a:rPr lang="es-ES" sz="1400" strike="sngStrike" dirty="0" smtClean="0">
                <a:solidFill>
                  <a:srgbClr val="FF0000"/>
                </a:solidFill>
              </a:rPr>
              <a:t>Olga </a:t>
            </a:r>
            <a:r>
              <a:rPr lang="es-ES" sz="1400" strike="sngStrike" dirty="0">
                <a:solidFill>
                  <a:srgbClr val="FF0000"/>
                </a:solidFill>
              </a:rPr>
              <a:t>tiene mejores razones.</a:t>
            </a:r>
          </a:p>
          <a:p>
            <a:pPr marL="228600" indent="-228600">
              <a:buFont typeface="+mj-lt"/>
              <a:buAutoNum type="arabicPeriod"/>
            </a:pPr>
            <a:r>
              <a:rPr lang="es-ES" sz="1400" strike="sngStrike" dirty="0" smtClean="0">
                <a:solidFill>
                  <a:srgbClr val="FF0000"/>
                </a:solidFill>
              </a:rPr>
              <a:t>La </a:t>
            </a:r>
            <a:r>
              <a:rPr lang="es-ES" sz="1400" strike="sngStrike" dirty="0">
                <a:solidFill>
                  <a:srgbClr val="FF0000"/>
                </a:solidFill>
              </a:rPr>
              <a:t>primera es la mejor carta. Las pintadas son un desperdicio y salen caras, como ella </a:t>
            </a:r>
            <a:r>
              <a:rPr lang="es-ES" sz="1400" strike="sngStrike" dirty="0" smtClean="0">
                <a:solidFill>
                  <a:srgbClr val="FF0000"/>
                </a:solidFill>
              </a:rPr>
              <a:t>dice.</a:t>
            </a:r>
          </a:p>
          <a:p>
            <a:pPr marL="228600" indent="-228600">
              <a:buFont typeface="+mj-lt"/>
              <a:buAutoNum type="arabicPeriod"/>
            </a:pPr>
            <a:r>
              <a:rPr lang="es-ES" sz="1400" dirty="0" smtClean="0">
                <a:solidFill>
                  <a:srgbClr val="92D050"/>
                </a:solidFill>
              </a:rPr>
              <a:t>Pienso </a:t>
            </a:r>
            <a:r>
              <a:rPr lang="es-ES" sz="1400" dirty="0">
                <a:solidFill>
                  <a:srgbClr val="92D050"/>
                </a:solidFill>
              </a:rPr>
              <a:t>que Sofía aporta una razón muy fuerte pero que la carta de Olga está mejor estructurada.</a:t>
            </a:r>
          </a:p>
          <a:p>
            <a:pPr marL="228600" indent="-228600">
              <a:buFont typeface="+mj-lt"/>
              <a:buAutoNum type="arabicPeriod"/>
            </a:pPr>
            <a:r>
              <a:rPr lang="es-ES" sz="1400" strike="sngStrike" dirty="0" smtClean="0">
                <a:solidFill>
                  <a:srgbClr val="FF0000"/>
                </a:solidFill>
              </a:rPr>
              <a:t>Me </a:t>
            </a:r>
            <a:r>
              <a:rPr lang="es-ES" sz="1400" strike="sngStrike" dirty="0">
                <a:solidFill>
                  <a:srgbClr val="FF0000"/>
                </a:solidFill>
              </a:rPr>
              <a:t>gusta la carta de Olga. </a:t>
            </a:r>
            <a:r>
              <a:rPr lang="es-ES" sz="1400" strike="sngStrike" dirty="0" smtClean="0">
                <a:solidFill>
                  <a:srgbClr val="FF0000"/>
                </a:solidFill>
              </a:rPr>
              <a:t>Impone muy bien su opinión.</a:t>
            </a:r>
          </a:p>
          <a:p>
            <a:pPr marL="228600" indent="-228600">
              <a:buFont typeface="+mj-lt"/>
              <a:buAutoNum type="arabicPeriod"/>
            </a:pPr>
            <a:r>
              <a:rPr lang="es-ES" sz="1400" strike="sngStrike" dirty="0" smtClean="0">
                <a:solidFill>
                  <a:srgbClr val="FF0000"/>
                </a:solidFill>
              </a:rPr>
              <a:t>La carta de Sofía es la mejor.</a:t>
            </a:r>
            <a:r>
              <a:rPr lang="es-ES" sz="1400" strike="sngStrike" dirty="0">
                <a:solidFill>
                  <a:srgbClr val="FF0000"/>
                </a:solidFill>
              </a:rPr>
              <a:t> Estoy de acuerdo con todo lo que dice</a:t>
            </a:r>
            <a:r>
              <a:rPr lang="es-ES" sz="1400" strike="sngStrike" dirty="0" smtClean="0">
                <a:solidFill>
                  <a:srgbClr val="FF0000"/>
                </a:solidFill>
              </a:rPr>
              <a:t>.</a:t>
            </a:r>
          </a:p>
          <a:p>
            <a:endParaRPr lang="es-ES" sz="1100" dirty="0" smtClean="0"/>
          </a:p>
          <a:p>
            <a:r>
              <a:rPr lang="es-ES" sz="1100" dirty="0" smtClean="0"/>
              <a:t>Los ejemplos 1 y 4 son aceptables porque se refieren a aspectos como el estilo y la estructura para juzgar el texto.</a:t>
            </a:r>
          </a:p>
          <a:p>
            <a:r>
              <a:rPr lang="es-ES" sz="1100" dirty="0" smtClean="0"/>
              <a:t>El ejemplo 2 es incorrecto porque no explica su opción.</a:t>
            </a:r>
          </a:p>
          <a:p>
            <a:r>
              <a:rPr lang="es-ES" sz="1100" dirty="0"/>
              <a:t>El ejemplo </a:t>
            </a:r>
            <a:r>
              <a:rPr lang="es-ES" sz="1100" dirty="0" smtClean="0"/>
              <a:t>3 es incorrecto porque se limita a parafrasear los argumentos del texto.</a:t>
            </a:r>
          </a:p>
          <a:p>
            <a:r>
              <a:rPr lang="es-ES" sz="1100" dirty="0"/>
              <a:t>Los ejemplos </a:t>
            </a:r>
            <a:r>
              <a:rPr lang="es-ES" sz="1100" dirty="0" smtClean="0"/>
              <a:t>5  y 6 son incorrectos porque es irrelevante si el texto es del tu agrado o si coincide con tu punto de vista sobre el tema, la conclusión debe ser objetiva.</a:t>
            </a:r>
            <a:endParaRPr lang="en-US" sz="1100" dirty="0"/>
          </a:p>
        </p:txBody>
      </p:sp>
    </p:spTree>
    <p:extLst>
      <p:ext uri="{BB962C8B-B14F-4D97-AF65-F5344CB8AC3E}">
        <p14:creationId xmlns:p14="http://schemas.microsoft.com/office/powerpoint/2010/main" val="61285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1000"/>
                                        <p:tgtEl>
                                          <p:spTgt spid="7"/>
                                        </p:tgtEl>
                                      </p:cBhvr>
                                    </p:animEffect>
                                    <p:anim calcmode="lin" valueType="num">
                                      <p:cBhvr>
                                        <p:cTn id="64" dur="1000" fill="hold"/>
                                        <p:tgtEl>
                                          <p:spTgt spid="7"/>
                                        </p:tgtEl>
                                        <p:attrNameLst>
                                          <p:attrName>ppt_x</p:attrName>
                                        </p:attrNameLst>
                                      </p:cBhvr>
                                      <p:tavLst>
                                        <p:tav tm="0">
                                          <p:val>
                                            <p:strVal val="#ppt_x"/>
                                          </p:val>
                                        </p:tav>
                                        <p:tav tm="100000">
                                          <p:val>
                                            <p:strVal val="#ppt_x"/>
                                          </p:val>
                                        </p:tav>
                                      </p:tavLst>
                                    </p:anim>
                                    <p:anim calcmode="lin" valueType="num">
                                      <p:cBhvr>
                                        <p:cTn id="6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351037" y="3140968"/>
            <a:ext cx="7965380" cy="3024336"/>
          </a:xfrm>
        </p:spPr>
        <p:txBody>
          <a:bodyPr/>
          <a:lstStyle/>
          <a:p>
            <a:pPr marL="0" indent="0">
              <a:buNone/>
            </a:pPr>
            <a:r>
              <a:rPr lang="es-ES" dirty="0" smtClean="0"/>
              <a:t>Por lo tanto, </a:t>
            </a:r>
            <a:r>
              <a:rPr lang="es-ES" sz="2800" b="1" dirty="0" smtClean="0">
                <a:solidFill>
                  <a:srgbClr val="FB4F14"/>
                </a:solidFill>
              </a:rPr>
              <a:t>el proceso de leer </a:t>
            </a:r>
            <a:r>
              <a:rPr lang="es-ES" dirty="0" smtClean="0"/>
              <a:t>implica: </a:t>
            </a:r>
          </a:p>
          <a:p>
            <a:pPr lvl="1"/>
            <a:r>
              <a:rPr lang="es-ES" dirty="0" smtClean="0"/>
              <a:t>saber encontrar información específica, </a:t>
            </a:r>
          </a:p>
          <a:p>
            <a:pPr lvl="1"/>
            <a:r>
              <a:rPr lang="es-ES" dirty="0" smtClean="0"/>
              <a:t>ser capaz de interpretar el texto más allá de la información explícita, por ejemplo, identificando su idea principal,</a:t>
            </a:r>
          </a:p>
          <a:p>
            <a:pPr lvl="1"/>
            <a:r>
              <a:rPr lang="es-ES" dirty="0"/>
              <a:t>r</a:t>
            </a:r>
            <a:r>
              <a:rPr lang="es-ES" dirty="0" smtClean="0"/>
              <a:t>eflexionar sobre el contexto de la obra (autor, época, canal).</a:t>
            </a:r>
          </a:p>
          <a:p>
            <a:pPr marL="0" indent="0">
              <a:buNone/>
            </a:pPr>
            <a:endParaRPr lang="es-ES" dirty="0"/>
          </a:p>
          <a:p>
            <a:pPr marL="0" indent="0">
              <a:buNone/>
            </a:pPr>
            <a:r>
              <a:rPr lang="es-ES" dirty="0" smtClean="0"/>
              <a:t>Leer bien es importante porque te permite utilizar lo aprendido y aplicarlo a otras situaciones.</a:t>
            </a:r>
            <a:endParaRPr lang="es-ES" dirty="0"/>
          </a:p>
          <a:p>
            <a:pPr marL="0" indent="0" algn="r">
              <a:buNone/>
            </a:pPr>
            <a:r>
              <a:rPr lang="es-ES" dirty="0" smtClean="0"/>
              <a:t>OCDE, Informe PISA</a:t>
            </a:r>
            <a:endParaRPr lang="en-US" dirty="0"/>
          </a:p>
        </p:txBody>
      </p:sp>
      <p:pic>
        <p:nvPicPr>
          <p:cNvPr id="5124"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t="12215"/>
          <a:stretch/>
        </p:blipFill>
        <p:spPr bwMode="auto">
          <a:xfrm>
            <a:off x="3453650" y="116632"/>
            <a:ext cx="5690350" cy="2750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Explosion 1 2"/>
          <p:cNvSpPr/>
          <p:nvPr/>
        </p:nvSpPr>
        <p:spPr>
          <a:xfrm rot="538595">
            <a:off x="263615" y="1167395"/>
            <a:ext cx="3416511" cy="1911226"/>
          </a:xfrm>
          <a:prstGeom prst="irregularSeal1">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ca-ES" sz="1200" dirty="0" smtClean="0"/>
              <a:t>Clica </a:t>
            </a:r>
            <a:r>
              <a:rPr lang="ca-ES" sz="1200" dirty="0" smtClean="0">
                <a:hlinkClick r:id="rId4"/>
              </a:rPr>
              <a:t>aquí </a:t>
            </a:r>
            <a:r>
              <a:rPr lang="ca-ES" sz="1200" dirty="0" smtClean="0"/>
              <a:t>si quieres saber más acerca de la importancia de la lectura.</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123">
                                            <p:txEl>
                                              <p:pRg st="1" end="1"/>
                                            </p:txEl>
                                          </p:spTgt>
                                        </p:tgtEl>
                                        <p:attrNameLst>
                                          <p:attrName>style.visibility</p:attrName>
                                        </p:attrNameLst>
                                      </p:cBhvr>
                                      <p:to>
                                        <p:strVal val="visible"/>
                                      </p:to>
                                    </p:set>
                                    <p:animEffect transition="in" filter="fade">
                                      <p:cBhvr>
                                        <p:cTn id="14" dur="1000"/>
                                        <p:tgtEl>
                                          <p:spTgt spid="5123">
                                            <p:txEl>
                                              <p:pRg st="1" end="1"/>
                                            </p:txEl>
                                          </p:spTgt>
                                        </p:tgtEl>
                                      </p:cBhvr>
                                    </p:animEffect>
                                    <p:anim calcmode="lin" valueType="num">
                                      <p:cBhvr>
                                        <p:cTn id="15"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Effect transition="in" filter="fade">
                                      <p:cBhvr>
                                        <p:cTn id="21" dur="1000"/>
                                        <p:tgtEl>
                                          <p:spTgt spid="5123">
                                            <p:txEl>
                                              <p:pRg st="2" end="2"/>
                                            </p:txEl>
                                          </p:spTgt>
                                        </p:tgtEl>
                                      </p:cBhvr>
                                    </p:animEffect>
                                    <p:anim calcmode="lin" valueType="num">
                                      <p:cBhvr>
                                        <p:cTn id="22"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1000"/>
                                        <p:tgtEl>
                                          <p:spTgt spid="5123">
                                            <p:txEl>
                                              <p:pRg st="3" end="3"/>
                                            </p:txEl>
                                          </p:spTgt>
                                        </p:tgtEl>
                                      </p:cBhvr>
                                    </p:animEffect>
                                    <p:anim calcmode="lin" valueType="num">
                                      <p:cBhvr>
                                        <p:cTn id="29"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123">
                                            <p:txEl>
                                              <p:pRg st="5" end="5"/>
                                            </p:txEl>
                                          </p:spTgt>
                                        </p:tgtEl>
                                        <p:attrNameLst>
                                          <p:attrName>style.visibility</p:attrName>
                                        </p:attrNameLst>
                                      </p:cBhvr>
                                      <p:to>
                                        <p:strVal val="visible"/>
                                      </p:to>
                                    </p:set>
                                    <p:animEffect transition="in" filter="fade">
                                      <p:cBhvr>
                                        <p:cTn id="35" dur="1000"/>
                                        <p:tgtEl>
                                          <p:spTgt spid="5123">
                                            <p:txEl>
                                              <p:pRg st="5" end="5"/>
                                            </p:txEl>
                                          </p:spTgt>
                                        </p:tgtEl>
                                      </p:cBhvr>
                                    </p:animEffect>
                                    <p:anim calcmode="lin" valueType="num">
                                      <p:cBhvr>
                                        <p:cTn id="36"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123">
                                            <p:txEl>
                                              <p:pRg st="6" end="6"/>
                                            </p:txEl>
                                          </p:spTgt>
                                        </p:tgtEl>
                                        <p:attrNameLst>
                                          <p:attrName>style.visibility</p:attrName>
                                        </p:attrNameLst>
                                      </p:cBhvr>
                                      <p:to>
                                        <p:strVal val="visible"/>
                                      </p:to>
                                    </p:set>
                                    <p:animEffect transition="in" filter="fade">
                                      <p:cBhvr>
                                        <p:cTn id="42" dur="1000"/>
                                        <p:tgtEl>
                                          <p:spTgt spid="5123">
                                            <p:txEl>
                                              <p:pRg st="6" end="6"/>
                                            </p:txEl>
                                          </p:spTgt>
                                        </p:tgtEl>
                                      </p:cBhvr>
                                    </p:animEffect>
                                    <p:anim calcmode="lin" valueType="num">
                                      <p:cBhvr>
                                        <p:cTn id="43"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2000"/>
                                        <p:tgtEl>
                                          <p:spTgt spid="3"/>
                                        </p:tgtEl>
                                      </p:cBhvr>
                                    </p:animEffect>
                                    <p:anim calcmode="lin" valueType="num">
                                      <p:cBhvr>
                                        <p:cTn id="50" dur="2000" fill="hold"/>
                                        <p:tgtEl>
                                          <p:spTgt spid="3"/>
                                        </p:tgtEl>
                                        <p:attrNameLst>
                                          <p:attrName>ppt_w</p:attrName>
                                        </p:attrNameLst>
                                      </p:cBhvr>
                                      <p:tavLst>
                                        <p:tav tm="0" fmla="#ppt_w*sin(2.5*pi*$)">
                                          <p:val>
                                            <p:fltVal val="0"/>
                                          </p:val>
                                        </p:tav>
                                        <p:tav tm="100000">
                                          <p:val>
                                            <p:fltVal val="1"/>
                                          </p:val>
                                        </p:tav>
                                      </p:tavLst>
                                    </p:anim>
                                    <p:anim calcmode="lin" valueType="num">
                                      <p:cBhvr>
                                        <p:cTn id="51"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dirty="0" smtClean="0"/>
              <a:t>¿Qué has aprendido?</a:t>
            </a:r>
            <a:endParaRPr lang="en-US" dirty="0"/>
          </a:p>
        </p:txBody>
      </p:sp>
      <p:sp>
        <p:nvSpPr>
          <p:cNvPr id="3" name="Content Placeholder 2"/>
          <p:cNvSpPr>
            <a:spLocks noGrp="1"/>
          </p:cNvSpPr>
          <p:nvPr>
            <p:ph idx="1"/>
          </p:nvPr>
        </p:nvSpPr>
        <p:spPr/>
        <p:txBody>
          <a:bodyPr/>
          <a:lstStyle/>
          <a:p>
            <a:pPr marL="0" indent="0">
              <a:buNone/>
            </a:pPr>
            <a:r>
              <a:rPr lang="es-ES" dirty="0" smtClean="0"/>
              <a:t>Después de este tutorial, has aprendido que </a:t>
            </a:r>
            <a:r>
              <a:rPr lang="es-ES" b="1" dirty="0" smtClean="0">
                <a:solidFill>
                  <a:srgbClr val="FB4F14"/>
                </a:solidFill>
              </a:rPr>
              <a:t>el buen lector</a:t>
            </a:r>
            <a:r>
              <a:rPr lang="es-ES" dirty="0" smtClean="0"/>
              <a:t>:</a:t>
            </a:r>
          </a:p>
          <a:p>
            <a:pPr marL="0" indent="0">
              <a:buNone/>
            </a:pPr>
            <a:endParaRPr lang="es-ES" dirty="0" smtClean="0"/>
          </a:p>
          <a:p>
            <a:r>
              <a:rPr lang="es-ES" dirty="0" smtClean="0"/>
              <a:t>Utiliza el conocimiento previo para darle sentido a la lectura</a:t>
            </a:r>
          </a:p>
          <a:p>
            <a:r>
              <a:rPr lang="es-ES" dirty="0" smtClean="0"/>
              <a:t>Controla su comprensión durante todo el proceso de la lectura</a:t>
            </a:r>
          </a:p>
          <a:p>
            <a:r>
              <a:rPr lang="es-ES" dirty="0" smtClean="0"/>
              <a:t>Toma los pasos necesarios para corregir los errores de comprensión una vez se da cuenta que ha interpretado mal lo leído.</a:t>
            </a:r>
          </a:p>
          <a:p>
            <a:r>
              <a:rPr lang="es-ES" dirty="0" smtClean="0"/>
              <a:t>Puede distinguir lo importante en los textos que lee</a:t>
            </a:r>
          </a:p>
          <a:p>
            <a:r>
              <a:rPr lang="es-ES" dirty="0" smtClean="0"/>
              <a:t>Resume la información cuando lee</a:t>
            </a:r>
          </a:p>
          <a:p>
            <a:r>
              <a:rPr lang="es-ES" dirty="0" smtClean="0"/>
              <a:t>Hace inferencias constantemente durante y después de la lectura</a:t>
            </a:r>
          </a:p>
          <a:p>
            <a:r>
              <a:rPr lang="es-ES" dirty="0" smtClean="0"/>
              <a:t>Pregunta</a:t>
            </a:r>
          </a:p>
          <a:p>
            <a:endParaRPr lang="en-US" dirty="0"/>
          </a:p>
        </p:txBody>
      </p:sp>
    </p:spTree>
    <p:extLst>
      <p:ext uri="{BB962C8B-B14F-4D97-AF65-F5344CB8AC3E}">
        <p14:creationId xmlns:p14="http://schemas.microsoft.com/office/powerpoint/2010/main" val="151891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dirty="0" smtClean="0"/>
              <a:t>Otros enlaces de interés</a:t>
            </a:r>
            <a:endParaRPr lang="en-US" dirty="0"/>
          </a:p>
        </p:txBody>
      </p:sp>
      <p:sp>
        <p:nvSpPr>
          <p:cNvPr id="3" name="Content Placeholder 2"/>
          <p:cNvSpPr>
            <a:spLocks noGrp="1"/>
          </p:cNvSpPr>
          <p:nvPr>
            <p:ph idx="1"/>
          </p:nvPr>
        </p:nvSpPr>
        <p:spPr>
          <a:xfrm>
            <a:off x="395537" y="2093913"/>
            <a:ext cx="7776864" cy="4024312"/>
          </a:xfrm>
        </p:spPr>
        <p:txBody>
          <a:bodyPr/>
          <a:lstStyle/>
          <a:p>
            <a:r>
              <a:rPr lang="es-ES" sz="1600" dirty="0"/>
              <a:t>Aprenderespanol.org. </a:t>
            </a:r>
            <a:r>
              <a:rPr lang="es-ES" sz="1600" i="1" dirty="0"/>
              <a:t>Lecturas y textos con ejercicios y actividades de comprensión por niveles de dificultad.</a:t>
            </a:r>
            <a:r>
              <a:rPr lang="ca-ES" sz="1600" i="1" dirty="0"/>
              <a:t> </a:t>
            </a:r>
            <a:r>
              <a:rPr lang="ca-ES" sz="1600" dirty="0">
                <a:hlinkClick r:id="rId2"/>
              </a:rPr>
              <a:t>http://aprenderespanol.org/lecturas/lecturas-ejercicios.html</a:t>
            </a:r>
            <a:endParaRPr lang="ca-ES" sz="1600" dirty="0"/>
          </a:p>
          <a:p>
            <a:r>
              <a:rPr lang="en-US" sz="1600" dirty="0" smtClean="0"/>
              <a:t>Centro Virtual Cervantes. </a:t>
            </a:r>
            <a:r>
              <a:rPr lang="en-US" sz="1600" i="1" dirty="0" err="1" smtClean="0"/>
              <a:t>Lecturas</a:t>
            </a:r>
            <a:r>
              <a:rPr lang="en-US" sz="1600" i="1" dirty="0" smtClean="0"/>
              <a:t> </a:t>
            </a:r>
            <a:r>
              <a:rPr lang="en-US" sz="1600" i="1" dirty="0" err="1" smtClean="0"/>
              <a:t>paso</a:t>
            </a:r>
            <a:r>
              <a:rPr lang="en-US" sz="1600" i="1" dirty="0" smtClean="0"/>
              <a:t> a </a:t>
            </a:r>
            <a:r>
              <a:rPr lang="en-US" sz="1600" i="1" dirty="0" err="1" smtClean="0"/>
              <a:t>paso</a:t>
            </a:r>
            <a:r>
              <a:rPr lang="en-US" sz="1600" i="1" dirty="0" smtClean="0"/>
              <a:t>. </a:t>
            </a:r>
            <a:r>
              <a:rPr lang="en-US" sz="1600" i="1" dirty="0" err="1" smtClean="0"/>
              <a:t>Nivel</a:t>
            </a:r>
            <a:r>
              <a:rPr lang="en-US" sz="1600" i="1" dirty="0" smtClean="0"/>
              <a:t> </a:t>
            </a:r>
            <a:r>
              <a:rPr lang="en-US" sz="1600" i="1" dirty="0" err="1" smtClean="0"/>
              <a:t>Avanzado</a:t>
            </a:r>
            <a:r>
              <a:rPr lang="en-US" sz="1600" dirty="0" smtClean="0"/>
              <a:t>. </a:t>
            </a:r>
            <a:r>
              <a:rPr lang="en-US" sz="1600" dirty="0" smtClean="0">
                <a:hlinkClick r:id="rId3"/>
              </a:rPr>
              <a:t>http://cvc.cervantes.es/aula/lecturas/avanzado/</a:t>
            </a:r>
            <a:endParaRPr lang="en-US" sz="1600" dirty="0" smtClean="0"/>
          </a:p>
          <a:p>
            <a:r>
              <a:rPr lang="ca-ES" sz="1600" dirty="0"/>
              <a:t>International House Barcelona. </a:t>
            </a:r>
            <a:r>
              <a:rPr lang="ca-ES" sz="1600" i="1" dirty="0"/>
              <a:t>Vívelo. Índice de contenidos: Lecturas</a:t>
            </a:r>
            <a:r>
              <a:rPr lang="ca-ES" sz="1600" dirty="0"/>
              <a:t>.  </a:t>
            </a:r>
            <a:r>
              <a:rPr lang="ca-ES" sz="1600" dirty="0">
                <a:hlinkClick r:id="rId4"/>
              </a:rPr>
              <a:t>http://www.ihes.com/bcn/spanish/boletin/indice.html</a:t>
            </a:r>
            <a:endParaRPr lang="ca-ES" sz="1600" dirty="0"/>
          </a:p>
          <a:p>
            <a:r>
              <a:rPr lang="en-US" sz="1600" dirty="0" smtClean="0"/>
              <a:t>Leer.es. </a:t>
            </a:r>
            <a:r>
              <a:rPr lang="en-US" sz="1600" i="1" dirty="0" err="1" smtClean="0"/>
              <a:t>Práctica</a:t>
            </a:r>
            <a:r>
              <a:rPr lang="en-US" sz="1600" i="1" dirty="0" smtClean="0"/>
              <a:t> en Pisa. </a:t>
            </a:r>
            <a:r>
              <a:rPr lang="en-US" sz="1600" i="1" dirty="0" err="1" smtClean="0"/>
              <a:t>Lecturas</a:t>
            </a:r>
            <a:r>
              <a:rPr lang="en-US" sz="1600" i="1" dirty="0" smtClean="0"/>
              <a:t>. </a:t>
            </a:r>
            <a:r>
              <a:rPr lang="en-US" sz="1600" dirty="0" smtClean="0">
                <a:hlinkClick r:id="rId5"/>
              </a:rPr>
              <a:t>http://estudiantes.leer.es/wp-content/pisa/index2.html</a:t>
            </a:r>
            <a:endParaRPr lang="en-US" sz="1600" dirty="0" smtClean="0"/>
          </a:p>
          <a:p>
            <a:r>
              <a:rPr lang="ca-ES" sz="1600" dirty="0" smtClean="0"/>
              <a:t>Ministerio de Educación. </a:t>
            </a:r>
            <a:r>
              <a:rPr lang="ca-ES" sz="1600" i="1" dirty="0" smtClean="0"/>
              <a:t>Proyecto Cíceros: Área de Lengua y  Literatura. Alumnos: Comentario de texto</a:t>
            </a:r>
            <a:r>
              <a:rPr lang="ca-ES" sz="1600" dirty="0" smtClean="0"/>
              <a:t>.</a:t>
            </a:r>
            <a:r>
              <a:rPr lang="en-US" sz="1600" dirty="0">
                <a:hlinkClick r:id="rId6"/>
              </a:rPr>
              <a:t> http://</a:t>
            </a:r>
            <a:r>
              <a:rPr lang="en-US" sz="1600" dirty="0" smtClean="0">
                <a:hlinkClick r:id="rId6"/>
              </a:rPr>
              <a:t>recursostic.educacion.es/humanidades/ciceros/web/alumnos/comentario_textos/index.htm</a:t>
            </a:r>
            <a:r>
              <a:rPr lang="en-US" sz="1600" dirty="0" smtClean="0"/>
              <a:t> </a:t>
            </a:r>
            <a:r>
              <a:rPr lang="en-US" sz="1200" i="1" dirty="0" err="1" smtClean="0"/>
              <a:t>Tutoriales</a:t>
            </a:r>
            <a:r>
              <a:rPr lang="en-US" sz="1200" i="1" dirty="0" smtClean="0"/>
              <a:t> </a:t>
            </a:r>
            <a:r>
              <a:rPr lang="en-US" sz="1200" i="1" dirty="0" err="1" smtClean="0"/>
              <a:t>sobre</a:t>
            </a:r>
            <a:r>
              <a:rPr lang="en-US" sz="1200" i="1" dirty="0" smtClean="0"/>
              <a:t> el </a:t>
            </a:r>
            <a:r>
              <a:rPr lang="en-US" sz="1200" i="1" dirty="0" err="1" smtClean="0"/>
              <a:t>comentario</a:t>
            </a:r>
            <a:r>
              <a:rPr lang="en-US" sz="1200" i="1" dirty="0" smtClean="0"/>
              <a:t> de </a:t>
            </a:r>
            <a:r>
              <a:rPr lang="en-US" sz="1200" i="1" dirty="0" err="1" smtClean="0"/>
              <a:t>texto</a:t>
            </a:r>
            <a:r>
              <a:rPr lang="en-US" sz="1200" i="1" dirty="0" smtClean="0"/>
              <a:t>. </a:t>
            </a:r>
            <a:r>
              <a:rPr lang="en-US" sz="1200" b="1" i="1" dirty="0" err="1" smtClean="0"/>
              <a:t>Nivel</a:t>
            </a:r>
            <a:r>
              <a:rPr lang="en-US" sz="1200" b="1" i="1" dirty="0" smtClean="0"/>
              <a:t> </a:t>
            </a:r>
            <a:r>
              <a:rPr lang="en-US" sz="1200" b="1" i="1" dirty="0" err="1" smtClean="0"/>
              <a:t>muy</a:t>
            </a:r>
            <a:r>
              <a:rPr lang="en-US" sz="1200" b="1" i="1" dirty="0" smtClean="0"/>
              <a:t> </a:t>
            </a:r>
            <a:r>
              <a:rPr lang="en-US" sz="1200" b="1" i="1" dirty="0" err="1" smtClean="0"/>
              <a:t>avanzado</a:t>
            </a:r>
            <a:r>
              <a:rPr lang="en-US" sz="1200" i="1" dirty="0" smtClean="0"/>
              <a:t>.</a:t>
            </a:r>
            <a:endParaRPr lang="en-US" sz="1600" i="1" dirty="0"/>
          </a:p>
          <a:p>
            <a:endParaRPr lang="en-US" sz="1600" dirty="0"/>
          </a:p>
        </p:txBody>
      </p:sp>
      <p:sp>
        <p:nvSpPr>
          <p:cNvPr id="5" name="Explosion 1 4"/>
          <p:cNvSpPr/>
          <p:nvPr/>
        </p:nvSpPr>
        <p:spPr>
          <a:xfrm rot="832086">
            <a:off x="4485490" y="350097"/>
            <a:ext cx="4698548" cy="2853806"/>
          </a:xfrm>
          <a:prstGeom prst="irregularSeal1">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ca-ES" sz="1400" dirty="0" smtClean="0"/>
              <a:t>Estos enlaces complementan la lista de recursos que se han utilizado para elaborar este </a:t>
            </a:r>
            <a:r>
              <a:rPr lang="ca-ES" sz="1400" dirty="0" smtClean="0"/>
              <a:t>tutorial</a:t>
            </a:r>
            <a:r>
              <a:rPr lang="ca-ES" sz="1400" dirty="0" smtClean="0"/>
              <a:t>. Comprueba la lista en </a:t>
            </a:r>
            <a:r>
              <a:rPr lang="ca-ES" sz="1400" dirty="0" smtClean="0">
                <a:hlinkClick r:id="rId7" action="ppaction://hlinksldjump"/>
              </a:rPr>
              <a:t>Referencias</a:t>
            </a:r>
            <a:r>
              <a:rPr lang="ca-ES" sz="1400" dirty="0" smtClean="0"/>
              <a:t>. </a:t>
            </a:r>
            <a:endParaRPr lang="en-US" sz="1400" dirty="0"/>
          </a:p>
        </p:txBody>
      </p:sp>
    </p:spTree>
    <p:extLst>
      <p:ext uri="{BB962C8B-B14F-4D97-AF65-F5344CB8AC3E}">
        <p14:creationId xmlns:p14="http://schemas.microsoft.com/office/powerpoint/2010/main" val="6516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dirty="0" smtClean="0"/>
              <a:t>Referencias</a:t>
            </a:r>
            <a:endParaRPr lang="en-US" dirty="0"/>
          </a:p>
        </p:txBody>
      </p:sp>
      <p:sp>
        <p:nvSpPr>
          <p:cNvPr id="3" name="Content Placeholder 2"/>
          <p:cNvSpPr>
            <a:spLocks noGrp="1"/>
          </p:cNvSpPr>
          <p:nvPr>
            <p:ph idx="1"/>
          </p:nvPr>
        </p:nvSpPr>
        <p:spPr>
          <a:xfrm>
            <a:off x="467544" y="2093913"/>
            <a:ext cx="8052569" cy="4024312"/>
          </a:xfrm>
        </p:spPr>
        <p:txBody>
          <a:bodyPr/>
          <a:lstStyle/>
          <a:p>
            <a:r>
              <a:rPr lang="fr-FR" sz="1600" dirty="0"/>
              <a:t>Apoyolingua.com. </a:t>
            </a:r>
            <a:r>
              <a:rPr lang="fr-FR" sz="1600" i="1" dirty="0" err="1"/>
              <a:t>Técnicas</a:t>
            </a:r>
            <a:r>
              <a:rPr lang="fr-FR" sz="1600" i="1" dirty="0"/>
              <a:t> de </a:t>
            </a:r>
            <a:r>
              <a:rPr lang="fr-FR" sz="1600" i="1" dirty="0" err="1"/>
              <a:t>estudio</a:t>
            </a:r>
            <a:r>
              <a:rPr lang="fr-FR" sz="1600" dirty="0"/>
              <a:t>. </a:t>
            </a:r>
            <a:r>
              <a:rPr lang="fr-FR" sz="1600" i="1" dirty="0" err="1"/>
              <a:t>Qué</a:t>
            </a:r>
            <a:r>
              <a:rPr lang="fr-FR" sz="1600" i="1" dirty="0"/>
              <a:t> es un </a:t>
            </a:r>
            <a:r>
              <a:rPr lang="fr-FR" sz="1600" i="1" dirty="0" err="1"/>
              <a:t>resumen</a:t>
            </a:r>
            <a:r>
              <a:rPr lang="fr-FR" sz="1600" dirty="0"/>
              <a:t>. </a:t>
            </a:r>
            <a:r>
              <a:rPr lang="fr-FR" sz="1600" dirty="0">
                <a:hlinkClick r:id="rId2"/>
              </a:rPr>
              <a:t>http://www.apoyolingua.com/tecnicas/proresumenfinal.html</a:t>
            </a:r>
            <a:endParaRPr lang="fr-FR" sz="1600" dirty="0"/>
          </a:p>
          <a:p>
            <a:r>
              <a:rPr lang="fr-FR" sz="1600" dirty="0" err="1" smtClean="0"/>
              <a:t>Departament</a:t>
            </a:r>
            <a:r>
              <a:rPr lang="fr-FR" sz="1600" dirty="0" smtClean="0"/>
              <a:t> </a:t>
            </a:r>
            <a:r>
              <a:rPr lang="fr-FR" sz="1600" dirty="0"/>
              <a:t>d'</a:t>
            </a:r>
            <a:r>
              <a:rPr lang="fr-FR" sz="1600" dirty="0" err="1"/>
              <a:t>Ensenyament</a:t>
            </a:r>
            <a:r>
              <a:rPr lang="fr-FR" sz="1600" dirty="0"/>
              <a:t> de la </a:t>
            </a:r>
            <a:r>
              <a:rPr lang="fr-FR" sz="1600" dirty="0" err="1"/>
              <a:t>Generalitat</a:t>
            </a:r>
            <a:r>
              <a:rPr lang="fr-FR" sz="1600" dirty="0"/>
              <a:t> de </a:t>
            </a:r>
            <a:r>
              <a:rPr lang="fr-FR" sz="1600" dirty="0" err="1" smtClean="0"/>
              <a:t>Catalunya</a:t>
            </a:r>
            <a:r>
              <a:rPr lang="fr-FR" sz="1600" dirty="0" smtClean="0"/>
              <a:t>. </a:t>
            </a:r>
            <a:r>
              <a:rPr lang="fr-FR" sz="1600" i="1" dirty="0" err="1" smtClean="0"/>
              <a:t>Ejercicios</a:t>
            </a:r>
            <a:r>
              <a:rPr lang="fr-FR" sz="1600" i="1" dirty="0" smtClean="0"/>
              <a:t>  </a:t>
            </a:r>
            <a:r>
              <a:rPr lang="fr-FR" sz="1600" i="1" dirty="0" err="1" smtClean="0"/>
              <a:t>interactivos</a:t>
            </a:r>
            <a:r>
              <a:rPr lang="fr-FR" sz="1600" i="1" dirty="0" smtClean="0"/>
              <a:t> de </a:t>
            </a:r>
            <a:r>
              <a:rPr lang="fr-FR" sz="1600" i="1" dirty="0" err="1" smtClean="0"/>
              <a:t>lengua</a:t>
            </a:r>
            <a:r>
              <a:rPr lang="fr-FR" sz="1600" i="1" dirty="0" smtClean="0"/>
              <a:t> </a:t>
            </a:r>
            <a:r>
              <a:rPr lang="fr-FR" sz="1600" i="1" dirty="0" err="1" smtClean="0"/>
              <a:t>castellana</a:t>
            </a:r>
            <a:r>
              <a:rPr lang="fr-FR" sz="1600" i="1" dirty="0" smtClean="0"/>
              <a:t>: </a:t>
            </a:r>
            <a:r>
              <a:rPr lang="fr-FR" sz="1600" i="1" dirty="0" err="1" smtClean="0"/>
              <a:t>Comprensión</a:t>
            </a:r>
            <a:r>
              <a:rPr lang="fr-FR" sz="1600" i="1" dirty="0" smtClean="0"/>
              <a:t> </a:t>
            </a:r>
            <a:r>
              <a:rPr lang="fr-FR" sz="1600" i="1" dirty="0" err="1" smtClean="0"/>
              <a:t>lectora</a:t>
            </a:r>
            <a:r>
              <a:rPr lang="fr-FR" sz="1600" dirty="0" smtClean="0"/>
              <a:t>. </a:t>
            </a:r>
            <a:r>
              <a:rPr lang="fr-FR" sz="1600" dirty="0" smtClean="0">
                <a:hlinkClick r:id="rId3"/>
              </a:rPr>
              <a:t>http://www.xtec.cat/~jgenover/complec.htm</a:t>
            </a:r>
            <a:endParaRPr lang="fr-FR" sz="1600" dirty="0" smtClean="0"/>
          </a:p>
          <a:p>
            <a:r>
              <a:rPr lang="ca-ES" sz="1600" dirty="0"/>
              <a:t>INTEF. </a:t>
            </a:r>
            <a:r>
              <a:rPr lang="ca-ES" sz="1600" i="1" dirty="0"/>
              <a:t>El texto: fundamentos teóricos y aplicaciones prácticas. </a:t>
            </a:r>
            <a:r>
              <a:rPr lang="ca-ES" sz="1600" dirty="0">
                <a:hlinkClick r:id="rId4"/>
              </a:rPr>
              <a:t>http://ntic.educacion.es/w3//recursos/primaria/lengua_literatura/el_texto/index.htm</a:t>
            </a:r>
            <a:endParaRPr lang="ca-ES" sz="1600" dirty="0"/>
          </a:p>
          <a:p>
            <a:r>
              <a:rPr lang="fr-FR" sz="1600" dirty="0" err="1" smtClean="0"/>
              <a:t>Ministerio</a:t>
            </a:r>
            <a:r>
              <a:rPr lang="fr-FR" sz="1600" dirty="0" smtClean="0"/>
              <a:t> de </a:t>
            </a:r>
            <a:r>
              <a:rPr lang="fr-FR" sz="1600" dirty="0" err="1" smtClean="0"/>
              <a:t>Educación</a:t>
            </a:r>
            <a:r>
              <a:rPr lang="fr-FR" sz="1600" dirty="0" smtClean="0"/>
              <a:t>. </a:t>
            </a:r>
            <a:r>
              <a:rPr lang="fr-FR" sz="1600" dirty="0" err="1" smtClean="0"/>
              <a:t>Consejerías</a:t>
            </a:r>
            <a:r>
              <a:rPr lang="fr-FR" sz="1600" dirty="0" smtClean="0"/>
              <a:t> </a:t>
            </a:r>
            <a:r>
              <a:rPr lang="fr-FR" sz="1600" dirty="0" err="1" smtClean="0"/>
              <a:t>Exteriores</a:t>
            </a:r>
            <a:r>
              <a:rPr lang="fr-FR" sz="1600" dirty="0" smtClean="0"/>
              <a:t>. </a:t>
            </a:r>
            <a:r>
              <a:rPr lang="fr-FR" sz="1600" dirty="0" err="1" smtClean="0"/>
              <a:t>Reino</a:t>
            </a:r>
            <a:r>
              <a:rPr lang="fr-FR" sz="1600" dirty="0" smtClean="0"/>
              <a:t> </a:t>
            </a:r>
            <a:r>
              <a:rPr lang="fr-FR" sz="1600" dirty="0" err="1" smtClean="0"/>
              <a:t>Unido</a:t>
            </a:r>
            <a:r>
              <a:rPr lang="fr-FR" sz="1600" dirty="0" smtClean="0"/>
              <a:t>. </a:t>
            </a:r>
            <a:r>
              <a:rPr lang="fr-FR" sz="1600" i="1" dirty="0" err="1" smtClean="0"/>
              <a:t>Tecla</a:t>
            </a:r>
            <a:r>
              <a:rPr lang="fr-FR" sz="1600" dirty="0" smtClean="0"/>
              <a:t>. </a:t>
            </a:r>
            <a:r>
              <a:rPr lang="fr-FR" sz="1600" dirty="0" smtClean="0">
                <a:hlinkClick r:id="rId5"/>
              </a:rPr>
              <a:t>http://www.educacion.gob.es/reinounido/publicaciones-materiales/publicaciones.html</a:t>
            </a:r>
            <a:endParaRPr lang="fr-FR" sz="1600" dirty="0" smtClean="0"/>
          </a:p>
          <a:p>
            <a:r>
              <a:rPr lang="en-US" sz="1600" dirty="0"/>
              <a:t>OCDE. </a:t>
            </a:r>
            <a:r>
              <a:rPr lang="en-US" sz="1600" i="1" dirty="0"/>
              <a:t>La </a:t>
            </a:r>
            <a:r>
              <a:rPr lang="en-US" sz="1600" i="1" dirty="0" err="1"/>
              <a:t>lectura</a:t>
            </a:r>
            <a:r>
              <a:rPr lang="en-US" sz="1600" i="1" dirty="0"/>
              <a:t> en PISA. Marco y </a:t>
            </a:r>
            <a:r>
              <a:rPr lang="en-US" sz="1600" i="1" dirty="0" err="1"/>
              <a:t>Pruebas</a:t>
            </a:r>
            <a:r>
              <a:rPr lang="en-US" sz="1600" i="1" dirty="0"/>
              <a:t> de </a:t>
            </a:r>
            <a:r>
              <a:rPr lang="en-US" sz="1600" i="1" dirty="0" err="1"/>
              <a:t>evaluación</a:t>
            </a:r>
            <a:r>
              <a:rPr lang="en-US" sz="1600" i="1" dirty="0"/>
              <a:t>. </a:t>
            </a:r>
            <a:r>
              <a:rPr lang="en-US" sz="1600" dirty="0">
                <a:hlinkClick r:id="rId6"/>
              </a:rPr>
              <a:t>http://</a:t>
            </a:r>
            <a:r>
              <a:rPr lang="en-US" sz="1600" dirty="0" smtClean="0">
                <a:hlinkClick r:id="rId6"/>
              </a:rPr>
              <a:t>estudiantes.leer.es/wp-content/pisa/pdf/pisalectura.pdf</a:t>
            </a:r>
            <a:endParaRPr lang="en-US" sz="1600" dirty="0" smtClean="0"/>
          </a:p>
          <a:p>
            <a:r>
              <a:rPr lang="en-US" sz="1600" dirty="0" smtClean="0"/>
              <a:t>PsicoPedagogía.com. </a:t>
            </a:r>
            <a:r>
              <a:rPr lang="en-US" sz="1600" i="1" dirty="0" err="1" smtClean="0"/>
              <a:t>Técnicas</a:t>
            </a:r>
            <a:r>
              <a:rPr lang="en-US" sz="1600" i="1" dirty="0" smtClean="0"/>
              <a:t> de </a:t>
            </a:r>
            <a:r>
              <a:rPr lang="en-US" sz="1600" i="1" dirty="0" err="1" smtClean="0"/>
              <a:t>Estudio</a:t>
            </a:r>
            <a:r>
              <a:rPr lang="en-US" sz="1600" i="1" dirty="0" smtClean="0"/>
              <a:t>: </a:t>
            </a:r>
            <a:r>
              <a:rPr lang="en-US" sz="1600" i="1" dirty="0" err="1" smtClean="0"/>
              <a:t>Lectura</a:t>
            </a:r>
            <a:r>
              <a:rPr lang="en-US" sz="1600" i="1" dirty="0" smtClean="0"/>
              <a:t> </a:t>
            </a:r>
            <a:r>
              <a:rPr lang="en-US" sz="1600" i="1" dirty="0" err="1" smtClean="0"/>
              <a:t>Comprensiva</a:t>
            </a:r>
            <a:r>
              <a:rPr lang="en-US" sz="1600" dirty="0" smtClean="0"/>
              <a:t>. </a:t>
            </a:r>
            <a:r>
              <a:rPr lang="en-US" sz="1600" dirty="0" smtClean="0">
                <a:hlinkClick r:id="rId7"/>
              </a:rPr>
              <a:t>http</a:t>
            </a:r>
            <a:r>
              <a:rPr lang="en-US" sz="1600" dirty="0">
                <a:hlinkClick r:id="rId7"/>
              </a:rPr>
              <a:t>://</a:t>
            </a:r>
            <a:r>
              <a:rPr lang="en-US" sz="1600" dirty="0" smtClean="0">
                <a:hlinkClick r:id="rId7"/>
              </a:rPr>
              <a:t>www.psicopedagogia.com/tecnicas-de-estudio/lectura-comprensiva</a:t>
            </a:r>
            <a:r>
              <a:rPr lang="en-US" sz="1600" dirty="0" smtClean="0"/>
              <a:t> </a:t>
            </a:r>
            <a:endParaRPr lang="en-US" sz="1600" dirty="0"/>
          </a:p>
          <a:p>
            <a:endParaRPr lang="fr-FR" sz="1600" dirty="0" smtClean="0"/>
          </a:p>
          <a:p>
            <a:endParaRPr lang="en-US" sz="1600" dirty="0"/>
          </a:p>
        </p:txBody>
      </p:sp>
    </p:spTree>
    <p:extLst>
      <p:ext uri="{BB962C8B-B14F-4D97-AF65-F5344CB8AC3E}">
        <p14:creationId xmlns:p14="http://schemas.microsoft.com/office/powerpoint/2010/main" val="373693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764704"/>
            <a:ext cx="5490120" cy="511175"/>
          </a:xfrm>
        </p:spPr>
        <p:txBody>
          <a:bodyPr/>
          <a:lstStyle/>
          <a:p>
            <a:pPr algn="r"/>
            <a:r>
              <a:rPr lang="ca-ES" dirty="0" smtClean="0"/>
              <a:t>Actividades de lectura intensiva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0623275"/>
              </p:ext>
            </p:extLst>
          </p:nvPr>
        </p:nvGraphicFramePr>
        <p:xfrm>
          <a:off x="3563888" y="1916829"/>
          <a:ext cx="5256584" cy="3701772"/>
        </p:xfrm>
        <a:graphic>
          <a:graphicData uri="http://schemas.openxmlformats.org/drawingml/2006/table">
            <a:tbl>
              <a:tblPr>
                <a:tableStyleId>{69CF1AB2-1976-4502-BF36-3FF5EA218861}</a:tableStyleId>
              </a:tblPr>
              <a:tblGrid>
                <a:gridCol w="1633803"/>
                <a:gridCol w="3622781"/>
              </a:tblGrid>
              <a:tr h="411308">
                <a:tc rowSpan="2">
                  <a:txBody>
                    <a:bodyPr/>
                    <a:lstStyle/>
                    <a:p>
                      <a:pPr algn="ctr"/>
                      <a:r>
                        <a:rPr lang="en-US" sz="1000" dirty="0" err="1"/>
                        <a:t>Ordenar</a:t>
                      </a:r>
                      <a:r>
                        <a:rPr lang="en-US" sz="1000" dirty="0"/>
                        <a:t> </a:t>
                      </a:r>
                      <a:r>
                        <a:rPr lang="en-US" sz="1000" dirty="0" err="1"/>
                        <a:t>unidades</a:t>
                      </a:r>
                      <a:r>
                        <a:rPr lang="en-US" sz="1000" dirty="0"/>
                        <a:t> </a:t>
                      </a:r>
                    </a:p>
                  </a:txBody>
                  <a:tcPr marL="45731" marR="45731" marT="22865" marB="22865" anchor="ctr"/>
                </a:tc>
                <a:tc>
                  <a:txBody>
                    <a:bodyPr/>
                    <a:lstStyle/>
                    <a:p>
                      <a:r>
                        <a:rPr lang="es-ES" sz="1000" dirty="0" smtClean="0">
                          <a:latin typeface="Verdana, Arial, Helvetica, sans-serif"/>
                          <a:hlinkClick r:id="rId3"/>
                        </a:rPr>
                        <a:t>ordenar oraciones por amplitud de significado</a:t>
                      </a:r>
                      <a:r>
                        <a:rPr lang="es-ES" sz="1000" dirty="0" smtClean="0">
                          <a:latin typeface="Verdana, Arial, Helvetica, sans-serif"/>
                        </a:rPr>
                        <a:t> (9)</a:t>
                      </a:r>
                      <a:endParaRPr lang="es-ES" sz="1000" dirty="0"/>
                    </a:p>
                  </a:txBody>
                  <a:tcPr marL="45731" marR="45731" marT="22865" marB="22865" anchor="ctr"/>
                </a:tc>
              </a:tr>
              <a:tr h="411308">
                <a:tc vMerge="1">
                  <a:txBody>
                    <a:bodyPr/>
                    <a:lstStyle/>
                    <a:p>
                      <a:pPr algn="ctr"/>
                      <a:endParaRPr lang="en-US" sz="1000" dirty="0"/>
                    </a:p>
                  </a:txBody>
                  <a:tcPr marL="45731" marR="45731" marT="22865" marB="22865" anchor="ctr"/>
                </a:tc>
                <a:tc>
                  <a:txBody>
                    <a:bodyPr/>
                    <a:lstStyle/>
                    <a:p>
                      <a:r>
                        <a:rPr lang="es-ES" sz="1000" dirty="0">
                          <a:hlinkClick r:id="rId4"/>
                        </a:rPr>
                        <a:t>ordenar párrafos de un texto</a:t>
                      </a:r>
                      <a:r>
                        <a:rPr lang="es-ES" sz="1000" dirty="0"/>
                        <a:t> (6)</a:t>
                      </a:r>
                    </a:p>
                  </a:txBody>
                  <a:tcPr marL="45731" marR="45731" marT="22865" marB="22865" anchor="ctr"/>
                </a:tc>
              </a:tr>
              <a:tr h="411308">
                <a:tc rowSpan="5">
                  <a:txBody>
                    <a:bodyPr/>
                    <a:lstStyle/>
                    <a:p>
                      <a:pPr algn="ctr"/>
                      <a:r>
                        <a:rPr lang="en-US" sz="1000" dirty="0" err="1"/>
                        <a:t>Completar</a:t>
                      </a:r>
                      <a:r>
                        <a:rPr lang="en-US" sz="1000" dirty="0"/>
                        <a:t> </a:t>
                      </a:r>
                      <a:r>
                        <a:rPr lang="en-US" sz="1000" dirty="0" err="1"/>
                        <a:t>textos</a:t>
                      </a:r>
                      <a:r>
                        <a:rPr lang="en-US" sz="1000" dirty="0"/>
                        <a:t> </a:t>
                      </a:r>
                    </a:p>
                  </a:txBody>
                  <a:tcPr marL="45731" marR="45731" marT="22865" marB="22865" anchor="ctr"/>
                </a:tc>
                <a:tc>
                  <a:txBody>
                    <a:bodyPr/>
                    <a:lstStyle/>
                    <a:p>
                      <a:r>
                        <a:rPr lang="es-ES" sz="1000" dirty="0">
                          <a:hlinkClick r:id="rId5"/>
                        </a:rPr>
                        <a:t>elegir el título más adecuado para un texto</a:t>
                      </a:r>
                      <a:r>
                        <a:rPr lang="es-ES" sz="1000" dirty="0"/>
                        <a:t> (6)</a:t>
                      </a:r>
                    </a:p>
                  </a:txBody>
                  <a:tcPr marL="45731" marR="45731" marT="22865" marB="22865" anchor="ctr"/>
                </a:tc>
              </a:tr>
              <a:tr h="411308">
                <a:tc vMerge="1">
                  <a:txBody>
                    <a:bodyPr/>
                    <a:lstStyle/>
                    <a:p>
                      <a:endParaRPr lang="en-US"/>
                    </a:p>
                  </a:txBody>
                  <a:tcPr/>
                </a:tc>
                <a:tc>
                  <a:txBody>
                    <a:bodyPr/>
                    <a:lstStyle/>
                    <a:p>
                      <a:r>
                        <a:rPr lang="es-ES" sz="1000" dirty="0">
                          <a:hlinkClick r:id="rId6"/>
                        </a:rPr>
                        <a:t>completar textos con palabras</a:t>
                      </a:r>
                      <a:r>
                        <a:rPr lang="es-ES" sz="1000" dirty="0"/>
                        <a:t> (9)</a:t>
                      </a:r>
                    </a:p>
                  </a:txBody>
                  <a:tcPr marL="45731" marR="45731" marT="22865" marB="22865" anchor="ctr"/>
                </a:tc>
              </a:tr>
              <a:tr h="411308">
                <a:tc vMerge="1">
                  <a:txBody>
                    <a:bodyPr/>
                    <a:lstStyle/>
                    <a:p>
                      <a:endParaRPr lang="en-US"/>
                    </a:p>
                  </a:txBody>
                  <a:tcPr/>
                </a:tc>
                <a:tc>
                  <a:txBody>
                    <a:bodyPr/>
                    <a:lstStyle/>
                    <a:p>
                      <a:r>
                        <a:rPr lang="es-ES" sz="1000" dirty="0">
                          <a:hlinkClick r:id="rId7"/>
                        </a:rPr>
                        <a:t>completar textos con fragmentos</a:t>
                      </a:r>
                      <a:r>
                        <a:rPr lang="es-ES" sz="1000" dirty="0"/>
                        <a:t> (3)</a:t>
                      </a:r>
                    </a:p>
                  </a:txBody>
                  <a:tcPr marL="45731" marR="45731" marT="22865" marB="22865" anchor="ctr"/>
                </a:tc>
              </a:tr>
              <a:tr h="411308">
                <a:tc vMerge="1">
                  <a:txBody>
                    <a:bodyPr/>
                    <a:lstStyle/>
                    <a:p>
                      <a:endParaRPr lang="en-US"/>
                    </a:p>
                  </a:txBody>
                  <a:tcPr/>
                </a:tc>
                <a:tc>
                  <a:txBody>
                    <a:bodyPr/>
                    <a:lstStyle/>
                    <a:p>
                      <a:r>
                        <a:rPr lang="es-ES" sz="1000" dirty="0">
                          <a:hlinkClick r:id="rId8"/>
                        </a:rPr>
                        <a:t>seleccionar la secuencia central de un texto</a:t>
                      </a:r>
                      <a:r>
                        <a:rPr lang="es-ES" sz="1000" dirty="0"/>
                        <a:t> (1)</a:t>
                      </a:r>
                    </a:p>
                  </a:txBody>
                  <a:tcPr marL="45731" marR="45731" marT="22865" marB="22865" anchor="ctr"/>
                </a:tc>
              </a:tr>
              <a:tr h="411308">
                <a:tc vMerge="1">
                  <a:txBody>
                    <a:bodyPr/>
                    <a:lstStyle/>
                    <a:p>
                      <a:endParaRPr lang="en-US"/>
                    </a:p>
                  </a:txBody>
                  <a:tcPr/>
                </a:tc>
                <a:tc>
                  <a:txBody>
                    <a:bodyPr/>
                    <a:lstStyle/>
                    <a:p>
                      <a:r>
                        <a:rPr lang="es-ES" sz="1000" dirty="0">
                          <a:hlinkClick r:id="rId9"/>
                        </a:rPr>
                        <a:t>seleccionar el final de un texto</a:t>
                      </a:r>
                      <a:r>
                        <a:rPr lang="es-ES" sz="1000" dirty="0"/>
                        <a:t> (3)</a:t>
                      </a:r>
                    </a:p>
                  </a:txBody>
                  <a:tcPr marL="45731" marR="45731" marT="22865" marB="22865" anchor="ctr"/>
                </a:tc>
              </a:tr>
              <a:tr h="411308">
                <a:tc rowSpan="2">
                  <a:txBody>
                    <a:bodyPr/>
                    <a:lstStyle/>
                    <a:p>
                      <a:pPr algn="ctr"/>
                      <a:endParaRPr lang="en-US" sz="1000" dirty="0"/>
                    </a:p>
                    <a:p>
                      <a:pPr algn="ctr"/>
                      <a:r>
                        <a:rPr lang="en-US" sz="1000" dirty="0" err="1"/>
                        <a:t>Discriminar</a:t>
                      </a:r>
                      <a:r>
                        <a:rPr lang="en-US" sz="1000" dirty="0"/>
                        <a:t> </a:t>
                      </a:r>
                      <a:r>
                        <a:rPr lang="en-US" sz="1000" dirty="0" err="1"/>
                        <a:t>información</a:t>
                      </a:r>
                      <a:endParaRPr lang="en-US" sz="1000" dirty="0"/>
                    </a:p>
                  </a:txBody>
                  <a:tcPr marL="45731" marR="45731" marT="22865" marB="22865" anchor="ctr"/>
                </a:tc>
                <a:tc>
                  <a:txBody>
                    <a:bodyPr/>
                    <a:lstStyle/>
                    <a:p>
                      <a:r>
                        <a:rPr lang="es-ES" sz="1000" dirty="0">
                          <a:hlinkClick r:id="rId10"/>
                        </a:rPr>
                        <a:t>buscar la información incoherente</a:t>
                      </a:r>
                      <a:r>
                        <a:rPr lang="es-ES" sz="1000" dirty="0"/>
                        <a:t> (2)</a:t>
                      </a:r>
                    </a:p>
                  </a:txBody>
                  <a:tcPr marL="45731" marR="45731" marT="22865" marB="22865" anchor="ctr"/>
                </a:tc>
              </a:tr>
              <a:tr h="411308">
                <a:tc vMerge="1">
                  <a:txBody>
                    <a:bodyPr/>
                    <a:lstStyle/>
                    <a:p>
                      <a:endParaRPr lang="en-US"/>
                    </a:p>
                  </a:txBody>
                  <a:tcPr/>
                </a:tc>
                <a:tc>
                  <a:txBody>
                    <a:bodyPr/>
                    <a:lstStyle/>
                    <a:p>
                      <a:r>
                        <a:rPr lang="es-ES" sz="1000" dirty="0">
                          <a:hlinkClick r:id="rId11"/>
                        </a:rPr>
                        <a:t>reconocer la idea contradictoria</a:t>
                      </a:r>
                      <a:r>
                        <a:rPr lang="es-ES" sz="1000" dirty="0"/>
                        <a:t> (1)</a:t>
                      </a:r>
                    </a:p>
                  </a:txBody>
                  <a:tcPr marL="45731" marR="45731" marT="22865" marB="22865" anchor="ctr"/>
                </a:tc>
              </a:tr>
            </a:tbl>
          </a:graphicData>
        </a:graphic>
      </p:graphicFrame>
      <p:sp>
        <p:nvSpPr>
          <p:cNvPr id="5" name="Rectangle 4"/>
          <p:cNvSpPr/>
          <p:nvPr/>
        </p:nvSpPr>
        <p:spPr>
          <a:xfrm>
            <a:off x="3563888" y="5644698"/>
            <a:ext cx="5365104" cy="415498"/>
          </a:xfrm>
          <a:prstGeom prst="rect">
            <a:avLst/>
          </a:prstGeom>
        </p:spPr>
        <p:txBody>
          <a:bodyPr wrap="square">
            <a:spAutoFit/>
          </a:bodyPr>
          <a:lstStyle/>
          <a:p>
            <a:r>
              <a:rPr lang="es-ES" sz="1050" dirty="0" err="1" smtClean="0"/>
              <a:t>Departament</a:t>
            </a:r>
            <a:r>
              <a:rPr lang="es-ES" sz="1050" dirty="0" smtClean="0"/>
              <a:t> </a:t>
            </a:r>
            <a:r>
              <a:rPr lang="es-ES" sz="1050" dirty="0" err="1" smtClean="0"/>
              <a:t>d'Ensenyament</a:t>
            </a:r>
            <a:r>
              <a:rPr lang="es-ES" sz="1050" dirty="0" smtClean="0"/>
              <a:t> de la Generalitat de Catalunya. </a:t>
            </a:r>
            <a:r>
              <a:rPr lang="es-ES" sz="1050" i="1" dirty="0" smtClean="0"/>
              <a:t>Ejercicios  interactivos de lengua castellana: Comprensión lectora. </a:t>
            </a:r>
            <a:r>
              <a:rPr lang="es-ES" sz="1050" dirty="0" smtClean="0">
                <a:hlinkClick r:id="rId12"/>
              </a:rPr>
              <a:t>http://www.xtec.cat/~jgenover/complec.htm</a:t>
            </a:r>
            <a:r>
              <a:rPr lang="es-ES" sz="1050" dirty="0"/>
              <a:t> </a:t>
            </a:r>
            <a:endParaRPr lang="es-ES" sz="1050" dirty="0" smtClean="0"/>
          </a:p>
        </p:txBody>
      </p:sp>
      <p:sp>
        <p:nvSpPr>
          <p:cNvPr id="7" name="TextBox 6"/>
          <p:cNvSpPr txBox="1"/>
          <p:nvPr/>
        </p:nvSpPr>
        <p:spPr>
          <a:xfrm>
            <a:off x="323528" y="1700808"/>
            <a:ext cx="3096344" cy="2554545"/>
          </a:xfrm>
          <a:prstGeom prst="rect">
            <a:avLst/>
          </a:prstGeom>
          <a:noFill/>
        </p:spPr>
        <p:txBody>
          <a:bodyPr wrap="square" rtlCol="0">
            <a:spAutoFit/>
          </a:bodyPr>
          <a:lstStyle/>
          <a:p>
            <a:r>
              <a:rPr lang="ca-ES" sz="1600" dirty="0" smtClean="0"/>
              <a:t>Cuando uno empieza a leer por primera vez o en una lengua extranjera, lo más importante es que el lector aprenda a transformar el código de letras escritas en ideas con sentido o imágenes mentales. Se trata de identificar la información, un proceso muy mecánico pero poco analítico.</a:t>
            </a:r>
            <a:endParaRPr lang="ca-ES" sz="1600" dirty="0"/>
          </a:p>
        </p:txBody>
      </p:sp>
      <p:sp>
        <p:nvSpPr>
          <p:cNvPr id="3" name="Right Arrow Callout 2"/>
          <p:cNvSpPr/>
          <p:nvPr/>
        </p:nvSpPr>
        <p:spPr>
          <a:xfrm>
            <a:off x="179512" y="4255353"/>
            <a:ext cx="3600400" cy="1389345"/>
          </a:xfrm>
          <a:prstGeom prst="rightArrowCallout">
            <a:avLst>
              <a:gd name="adj1" fmla="val 25000"/>
              <a:gd name="adj2" fmla="val 25000"/>
              <a:gd name="adj3" fmla="val 25000"/>
              <a:gd name="adj4" fmla="val 828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600" dirty="0"/>
              <a:t>En este sentido, puedes practicar esta destreza de forma intensiva a través de los ejercicios interactivos que se proponen a continuación.</a:t>
            </a:r>
            <a:endParaRPr lang="en-US" sz="1600" dirty="0"/>
          </a:p>
        </p:txBody>
      </p:sp>
    </p:spTree>
    <p:extLst>
      <p:ext uri="{BB962C8B-B14F-4D97-AF65-F5344CB8AC3E}">
        <p14:creationId xmlns:p14="http://schemas.microsoft.com/office/powerpoint/2010/main" val="56373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340768"/>
            <a:ext cx="3401888" cy="511175"/>
          </a:xfrm>
        </p:spPr>
        <p:txBody>
          <a:bodyPr/>
          <a:lstStyle/>
          <a:p>
            <a:r>
              <a:rPr lang="ca-ES" dirty="0" smtClean="0"/>
              <a:t>La lectura analítica</a:t>
            </a:r>
            <a:endParaRPr lang="en-US" dirty="0"/>
          </a:p>
        </p:txBody>
      </p:sp>
      <p:sp>
        <p:nvSpPr>
          <p:cNvPr id="3" name="Content Placeholder 2"/>
          <p:cNvSpPr>
            <a:spLocks noGrp="1"/>
          </p:cNvSpPr>
          <p:nvPr>
            <p:ph idx="1"/>
          </p:nvPr>
        </p:nvSpPr>
        <p:spPr>
          <a:xfrm>
            <a:off x="683568" y="1988840"/>
            <a:ext cx="3528392" cy="2448272"/>
          </a:xfrm>
        </p:spPr>
        <p:txBody>
          <a:bodyPr/>
          <a:lstStyle/>
          <a:p>
            <a:pPr marL="0" indent="0">
              <a:buNone/>
            </a:pPr>
            <a:r>
              <a:rPr lang="es-ES" sz="1800" dirty="0" smtClean="0"/>
              <a:t>Sin embargo, el nivel de lectura que se exige a nivel universitario ya no implica simplemente retener información del texto de forma coherente sino que debe asegurar que el lector es capaz de interpretarla en profundidad, organizarla y valorarla. </a:t>
            </a:r>
          </a:p>
          <a:p>
            <a:pPr marL="0" indent="0">
              <a:buNone/>
            </a:pPr>
            <a:endParaRPr lang="es-ES" sz="1800" dirty="0"/>
          </a:p>
        </p:txBody>
      </p:sp>
      <p:sp>
        <p:nvSpPr>
          <p:cNvPr id="5" name="TextBox 4"/>
          <p:cNvSpPr txBox="1"/>
          <p:nvPr/>
        </p:nvSpPr>
        <p:spPr>
          <a:xfrm>
            <a:off x="4788024" y="980728"/>
            <a:ext cx="3312368" cy="500136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s-ES" sz="1100" dirty="0" smtClean="0"/>
              <a:t>• Se deben RETENER:</a:t>
            </a:r>
          </a:p>
          <a:p>
            <a:pPr lvl="1"/>
            <a:r>
              <a:rPr lang="es-ES" sz="1100" dirty="0" smtClean="0"/>
              <a:t>o Conceptos fundamentales.</a:t>
            </a:r>
          </a:p>
          <a:p>
            <a:pPr lvl="1"/>
            <a:r>
              <a:rPr lang="es-ES" sz="1100" dirty="0" smtClean="0"/>
              <a:t>o Datos para responder a preguntas.</a:t>
            </a:r>
          </a:p>
          <a:p>
            <a:pPr lvl="1"/>
            <a:r>
              <a:rPr lang="es-ES" sz="1100" dirty="0" smtClean="0"/>
              <a:t>o Detalles aislados.</a:t>
            </a:r>
          </a:p>
          <a:p>
            <a:pPr lvl="1"/>
            <a:r>
              <a:rPr lang="es-ES" sz="1100" dirty="0" smtClean="0"/>
              <a:t>o Detalles coordinados.</a:t>
            </a:r>
          </a:p>
          <a:p>
            <a:r>
              <a:rPr lang="es-ES" sz="1100" dirty="0" smtClean="0"/>
              <a:t>• INTERPRETAR es:</a:t>
            </a:r>
          </a:p>
          <a:p>
            <a:pPr lvl="1"/>
            <a:r>
              <a:rPr lang="es-ES" sz="1100" dirty="0" smtClean="0"/>
              <a:t>o Formarse una opinión.</a:t>
            </a:r>
          </a:p>
          <a:p>
            <a:pPr lvl="1"/>
            <a:r>
              <a:rPr lang="es-ES" sz="1100" dirty="0" smtClean="0"/>
              <a:t>o Inferir significados por el contexto.</a:t>
            </a:r>
          </a:p>
          <a:p>
            <a:pPr lvl="1"/>
            <a:r>
              <a:rPr lang="es-ES" sz="1100" dirty="0" smtClean="0"/>
              <a:t>o Sacar ideas centrales.</a:t>
            </a:r>
          </a:p>
          <a:p>
            <a:pPr lvl="1"/>
            <a:r>
              <a:rPr lang="es-ES" sz="1100" dirty="0" smtClean="0"/>
              <a:t>o Deducir conclusiones.</a:t>
            </a:r>
          </a:p>
          <a:p>
            <a:pPr lvl="1"/>
            <a:r>
              <a:rPr lang="es-ES" sz="1100" dirty="0" smtClean="0"/>
              <a:t>o Relacionar datos.</a:t>
            </a:r>
          </a:p>
          <a:p>
            <a:pPr lvl="1"/>
            <a:r>
              <a:rPr lang="es-ES" sz="1100" dirty="0" smtClean="0"/>
              <a:t>o Predecir unas consecuencias.</a:t>
            </a:r>
          </a:p>
          <a:p>
            <a:r>
              <a:rPr lang="es-ES" sz="1100" dirty="0" smtClean="0"/>
              <a:t>• ORGANIZAR consiste en:</a:t>
            </a:r>
          </a:p>
          <a:p>
            <a:pPr lvl="1"/>
            <a:r>
              <a:rPr lang="es-ES" sz="1100" dirty="0" smtClean="0"/>
              <a:t>o Formular hipótesis y predicciones</a:t>
            </a:r>
          </a:p>
          <a:p>
            <a:pPr lvl="1"/>
            <a:r>
              <a:rPr lang="es-ES" sz="1100" dirty="0" smtClean="0"/>
              <a:t>o Establecer consecuencias.</a:t>
            </a:r>
          </a:p>
          <a:p>
            <a:pPr lvl="1"/>
            <a:r>
              <a:rPr lang="es-ES" sz="1100" dirty="0" smtClean="0"/>
              <a:t>o Seguir instrucciones.</a:t>
            </a:r>
          </a:p>
          <a:p>
            <a:pPr lvl="1"/>
            <a:r>
              <a:rPr lang="es-ES" sz="1100" dirty="0" smtClean="0"/>
              <a:t>o </a:t>
            </a:r>
            <a:r>
              <a:rPr lang="es-ES" sz="1100" dirty="0" err="1" smtClean="0"/>
              <a:t>Secuencializar</a:t>
            </a:r>
            <a:r>
              <a:rPr lang="es-ES" sz="1100" dirty="0" smtClean="0"/>
              <a:t> hechos.</a:t>
            </a:r>
          </a:p>
          <a:p>
            <a:pPr lvl="1"/>
            <a:r>
              <a:rPr lang="es-ES" sz="1100" dirty="0" smtClean="0"/>
              <a:t>o Esquematizar.</a:t>
            </a:r>
          </a:p>
          <a:p>
            <a:pPr lvl="1"/>
            <a:r>
              <a:rPr lang="es-ES" sz="1100" dirty="0" smtClean="0"/>
              <a:t>o Resumir y generalizar.</a:t>
            </a:r>
          </a:p>
          <a:p>
            <a:pPr lvl="1"/>
            <a:r>
              <a:rPr lang="es-ES" sz="1100" dirty="0" smtClean="0"/>
              <a:t>o Encontrar datos concretos en las relecturas</a:t>
            </a:r>
          </a:p>
          <a:p>
            <a:r>
              <a:rPr lang="es-ES" sz="1100" dirty="0" smtClean="0"/>
              <a:t>• Para VALORAR hay que:</a:t>
            </a:r>
          </a:p>
          <a:p>
            <a:pPr lvl="1"/>
            <a:r>
              <a:rPr lang="es-ES" sz="1100" dirty="0" smtClean="0"/>
              <a:t>o Captar el sentido de lo leído.</a:t>
            </a:r>
          </a:p>
          <a:p>
            <a:pPr lvl="1"/>
            <a:r>
              <a:rPr lang="es-ES" sz="1100" dirty="0" smtClean="0"/>
              <a:t>o Establecer relaciones.</a:t>
            </a:r>
          </a:p>
          <a:p>
            <a:pPr lvl="1"/>
            <a:r>
              <a:rPr lang="es-ES" sz="1100" dirty="0" smtClean="0"/>
              <a:t>o Deducir relaciones de causa-efecto.</a:t>
            </a:r>
          </a:p>
          <a:p>
            <a:pPr lvl="1"/>
            <a:r>
              <a:rPr lang="es-ES" sz="1100" dirty="0" smtClean="0"/>
              <a:t>o Separar hechos de opiniones.</a:t>
            </a:r>
          </a:p>
          <a:p>
            <a:pPr lvl="1"/>
            <a:r>
              <a:rPr lang="es-ES" sz="1100" dirty="0" smtClean="0"/>
              <a:t>o Diferenciar lo verdadero de lo falso.</a:t>
            </a:r>
          </a:p>
          <a:p>
            <a:pPr lvl="1"/>
            <a:r>
              <a:rPr lang="es-ES" sz="1100" dirty="0" smtClean="0"/>
              <a:t>o Diferenciar hechos de opiniones.</a:t>
            </a:r>
          </a:p>
          <a:p>
            <a:pPr lvl="1"/>
            <a:r>
              <a:rPr lang="es-ES" sz="1100" dirty="0" smtClean="0"/>
              <a:t>o Diferenciar lo real de lo imaginario.</a:t>
            </a:r>
            <a:endParaRPr lang="es-ES" sz="1100" dirty="0"/>
          </a:p>
        </p:txBody>
      </p:sp>
      <p:sp>
        <p:nvSpPr>
          <p:cNvPr id="6" name="Right Arrow Callout 5"/>
          <p:cNvSpPr/>
          <p:nvPr/>
        </p:nvSpPr>
        <p:spPr>
          <a:xfrm>
            <a:off x="899592" y="4869160"/>
            <a:ext cx="3672408" cy="936104"/>
          </a:xfrm>
          <a:prstGeom prst="rightArrowCallout">
            <a:avLst>
              <a:gd name="adj1" fmla="val 25000"/>
              <a:gd name="adj2" fmla="val 25000"/>
              <a:gd name="adj3" fmla="val 25000"/>
              <a:gd name="adj4" fmla="val 86616"/>
            </a:avLst>
          </a:prstGeom>
        </p:spPr>
        <p:style>
          <a:lnRef idx="2">
            <a:schemeClr val="accent1"/>
          </a:lnRef>
          <a:fillRef idx="1">
            <a:schemeClr val="lt1"/>
          </a:fillRef>
          <a:effectRef idx="0">
            <a:schemeClr val="accent1"/>
          </a:effectRef>
          <a:fontRef idx="minor">
            <a:schemeClr val="dk1"/>
          </a:fontRef>
        </p:style>
        <p:txBody>
          <a:bodyPr rtlCol="0" anchor="ctr"/>
          <a:lstStyle/>
          <a:p>
            <a:pPr marL="0" indent="0">
              <a:buNone/>
            </a:pPr>
            <a:r>
              <a:rPr lang="es-ES" sz="1600" dirty="0" smtClean="0"/>
              <a:t>Esto sólo puede hacerlo si tiene en cuenta todas las acciones de esta lista.</a:t>
            </a:r>
          </a:p>
        </p:txBody>
      </p:sp>
      <p:sp>
        <p:nvSpPr>
          <p:cNvPr id="4" name="Right Arrow Callout 3"/>
          <p:cNvSpPr/>
          <p:nvPr/>
        </p:nvSpPr>
        <p:spPr>
          <a:xfrm>
            <a:off x="899592" y="1772816"/>
            <a:ext cx="6840760" cy="3705225"/>
          </a:xfrm>
          <a:prstGeom prst="rightArrowCallout">
            <a:avLst>
              <a:gd name="adj1" fmla="val 15380"/>
              <a:gd name="adj2" fmla="val 17785"/>
              <a:gd name="adj3" fmla="val 14006"/>
              <a:gd name="adj4" fmla="val 872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La revista </a:t>
            </a:r>
            <a:r>
              <a:rPr lang="ca-ES" i="1" dirty="0" smtClean="0">
                <a:hlinkClick r:id="rId2"/>
              </a:rPr>
              <a:t>TECLA</a:t>
            </a:r>
            <a:r>
              <a:rPr lang="ca-ES" dirty="0" smtClean="0">
                <a:hlinkClick r:id="rId2"/>
              </a:rPr>
              <a:t> </a:t>
            </a:r>
            <a:r>
              <a:rPr lang="ca-ES" dirty="0" smtClean="0"/>
              <a:t>para estudiantes de español diseña ejercicios de comprensión lectora con preguntas que contemplan estas funciones (nivel C).</a:t>
            </a:r>
          </a:p>
          <a:p>
            <a:pPr algn="ctr"/>
            <a:endParaRPr lang="ca-ES" dirty="0"/>
          </a:p>
          <a:p>
            <a:pPr algn="ctr"/>
            <a:r>
              <a:rPr lang="ca-ES" dirty="0" smtClean="0"/>
              <a:t>Practica un poco:</a:t>
            </a:r>
          </a:p>
          <a:p>
            <a:pPr algn="ctr"/>
            <a:r>
              <a:rPr lang="ca-ES" dirty="0" smtClean="0">
                <a:hlinkClick r:id="rId3" action="ppaction://hlinkfile"/>
              </a:rPr>
              <a:t>Lectura 1</a:t>
            </a:r>
            <a:r>
              <a:rPr lang="ca-ES" dirty="0" smtClean="0"/>
              <a:t>: </a:t>
            </a:r>
            <a:r>
              <a:rPr lang="ca-ES" sz="1400" i="1" dirty="0"/>
              <a:t>Mujer y voto en España</a:t>
            </a:r>
          </a:p>
          <a:p>
            <a:pPr algn="ctr"/>
            <a:r>
              <a:rPr lang="ca-ES" dirty="0" smtClean="0">
                <a:hlinkClick r:id="rId4" action="ppaction://hlinkfile"/>
              </a:rPr>
              <a:t>Lectura 2</a:t>
            </a:r>
            <a:r>
              <a:rPr lang="ca-ES" dirty="0" smtClean="0"/>
              <a:t>: </a:t>
            </a:r>
            <a:r>
              <a:rPr lang="ca-ES" sz="1400" i="1" dirty="0" smtClean="0"/>
              <a:t>Mirada sobre la Transición</a:t>
            </a:r>
          </a:p>
          <a:p>
            <a:pPr algn="ctr"/>
            <a:endParaRPr lang="ca-ES" dirty="0" smtClean="0"/>
          </a:p>
          <a:p>
            <a:pPr algn="ctr"/>
            <a:r>
              <a:rPr lang="ca-ES" dirty="0" smtClean="0"/>
              <a:t>En esta revista también encontrarás el texto grabado en formato audio y ejercicios similares para niveles más fáciles si lo necesitas (nivel B).</a:t>
            </a:r>
            <a:endParaRPr lang="en-US" dirty="0"/>
          </a:p>
        </p:txBody>
      </p:sp>
    </p:spTree>
    <p:extLst>
      <p:ext uri="{BB962C8B-B14F-4D97-AF65-F5344CB8AC3E}">
        <p14:creationId xmlns:p14="http://schemas.microsoft.com/office/powerpoint/2010/main" val="61213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40" y="1052736"/>
            <a:ext cx="5760640" cy="511175"/>
          </a:xfrm>
        </p:spPr>
        <p:txBody>
          <a:bodyPr/>
          <a:lstStyle/>
          <a:p>
            <a:r>
              <a:rPr lang="ca-ES" dirty="0" smtClean="0"/>
              <a:t>Técnicas para una lectura activa</a:t>
            </a:r>
            <a:endParaRPr lang="en-US" dirty="0"/>
          </a:p>
        </p:txBody>
      </p:sp>
      <p:sp>
        <p:nvSpPr>
          <p:cNvPr id="3" name="Content Placeholder 2"/>
          <p:cNvSpPr>
            <a:spLocks noGrp="1"/>
          </p:cNvSpPr>
          <p:nvPr>
            <p:ph idx="1"/>
          </p:nvPr>
        </p:nvSpPr>
        <p:spPr>
          <a:xfrm>
            <a:off x="395536" y="1772816"/>
            <a:ext cx="8196585" cy="4024312"/>
          </a:xfrm>
        </p:spPr>
        <p:txBody>
          <a:bodyPr/>
          <a:lstStyle/>
          <a:p>
            <a:r>
              <a:rPr lang="ca-ES" sz="1800" dirty="0" smtClean="0"/>
              <a:t>Para comprender realmente un texto, es esencial </a:t>
            </a:r>
            <a:r>
              <a:rPr lang="ca-ES" sz="1800" b="1" dirty="0" smtClean="0"/>
              <a:t>leer activamente, </a:t>
            </a:r>
            <a:r>
              <a:rPr lang="ca-ES" sz="1800" dirty="0" smtClean="0"/>
              <a:t>es decir, de forma </a:t>
            </a:r>
            <a:r>
              <a:rPr lang="es-ES" sz="1800" dirty="0" smtClean="0"/>
              <a:t>individual, precisa, que permita al lector avanzar y retroceder, que le permita detenerse, pensar, recapitular, relacionar la información  nueva con el conocimiento previo que posee. Además deberá tener la oportunidad de plantearse preguntas, decidir qué es lo importante y qué es secundario.</a:t>
            </a:r>
            <a:r>
              <a:rPr lang="ca-ES" sz="1800" dirty="0" smtClean="0"/>
              <a:t> </a:t>
            </a:r>
          </a:p>
          <a:p>
            <a:endParaRPr lang="ca-ES" sz="1800" dirty="0"/>
          </a:p>
          <a:p>
            <a:r>
              <a:rPr lang="ca-ES" sz="1800" dirty="0" smtClean="0"/>
              <a:t>Para ello existen diversas técnicas que ayudan al lector a analizar la información que lee. </a:t>
            </a:r>
          </a:p>
          <a:p>
            <a:pPr marL="0" indent="0">
              <a:buNone/>
            </a:pPr>
            <a:endParaRPr lang="ca-ES" sz="1800" dirty="0"/>
          </a:p>
          <a:p>
            <a:pPr marL="914400" lvl="2" indent="0">
              <a:buNone/>
            </a:pPr>
            <a:r>
              <a:rPr lang="ca-ES" sz="1800" dirty="0" smtClean="0"/>
              <a:t>1. Para empezar, </a:t>
            </a:r>
            <a:r>
              <a:rPr lang="ca-ES" sz="1800" b="1" dirty="0" smtClean="0">
                <a:solidFill>
                  <a:srgbClr val="FB4F14"/>
                </a:solidFill>
              </a:rPr>
              <a:t>antes de leer </a:t>
            </a:r>
            <a:r>
              <a:rPr lang="ca-ES" sz="1800" dirty="0" smtClean="0"/>
              <a:t>hay que preguntarse:</a:t>
            </a:r>
          </a:p>
          <a:p>
            <a:pPr marL="1714500" lvl="4" indent="0">
              <a:buNone/>
            </a:pPr>
            <a:r>
              <a:rPr lang="es-ES" sz="1800" dirty="0" smtClean="0"/>
              <a:t>• ¿Para qué voy a leer?</a:t>
            </a:r>
          </a:p>
          <a:p>
            <a:pPr marL="1714500" lvl="4" indent="0">
              <a:buNone/>
            </a:pPr>
            <a:r>
              <a:rPr lang="es-ES" sz="1800" dirty="0" smtClean="0"/>
              <a:t>• ¿Qué sé de este texto?</a:t>
            </a:r>
          </a:p>
          <a:p>
            <a:pPr marL="1714500" lvl="4" indent="0">
              <a:buNone/>
            </a:pPr>
            <a:r>
              <a:rPr lang="es-ES" sz="1800" dirty="0" smtClean="0"/>
              <a:t>• ¿De qué trata este texto? ¿Qué me dice su estructura?</a:t>
            </a:r>
            <a:endParaRPr lang="ca-ES" sz="1800" dirty="0" smtClean="0"/>
          </a:p>
          <a:p>
            <a:pPr marL="1714500" lvl="4" indent="0">
              <a:buNone/>
            </a:pPr>
            <a:endParaRPr lang="ca-ES" sz="1800" dirty="0"/>
          </a:p>
          <a:p>
            <a:pPr marL="1714500" lvl="4" indent="0">
              <a:buNone/>
            </a:pPr>
            <a:r>
              <a:rPr lang="ca-ES" sz="1800" dirty="0" smtClean="0"/>
              <a:t>Nuestras respuestas nos ayudaran a contextualizar el texto, establecer objetivos y valorar nuestro conocimiento previo. </a:t>
            </a:r>
          </a:p>
        </p:txBody>
      </p:sp>
    </p:spTree>
    <p:extLst>
      <p:ext uri="{BB962C8B-B14F-4D97-AF65-F5344CB8AC3E}">
        <p14:creationId xmlns:p14="http://schemas.microsoft.com/office/powerpoint/2010/main" val="390719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7864" y="548680"/>
            <a:ext cx="5562128" cy="511175"/>
          </a:xfrm>
        </p:spPr>
        <p:txBody>
          <a:bodyPr/>
          <a:lstStyle/>
          <a:p>
            <a:r>
              <a:rPr lang="ca-ES" dirty="0" smtClean="0"/>
              <a:t>Técnicas para una lectura activa</a:t>
            </a:r>
            <a:endParaRPr lang="en-US" dirty="0"/>
          </a:p>
        </p:txBody>
      </p:sp>
      <p:sp>
        <p:nvSpPr>
          <p:cNvPr id="5" name="Rectangle 4"/>
          <p:cNvSpPr/>
          <p:nvPr/>
        </p:nvSpPr>
        <p:spPr>
          <a:xfrm>
            <a:off x="323528" y="1412776"/>
            <a:ext cx="4248472" cy="3539430"/>
          </a:xfrm>
          <a:prstGeom prst="rect">
            <a:avLst/>
          </a:prstGeom>
        </p:spPr>
        <p:txBody>
          <a:bodyPr wrap="square">
            <a:spAutoFit/>
          </a:bodyPr>
          <a:lstStyle/>
          <a:p>
            <a:r>
              <a:rPr lang="es-ES" dirty="0"/>
              <a:t>2. </a:t>
            </a:r>
            <a:r>
              <a:rPr lang="es-ES" b="1" dirty="0">
                <a:solidFill>
                  <a:srgbClr val="FB4F14"/>
                </a:solidFill>
              </a:rPr>
              <a:t>Durante la lectura</a:t>
            </a:r>
            <a:r>
              <a:rPr lang="es-ES" dirty="0"/>
              <a:t>, hay que realizar tareas como:</a:t>
            </a:r>
          </a:p>
          <a:p>
            <a:pPr lvl="1"/>
            <a:r>
              <a:rPr lang="es-ES" sz="1600" dirty="0"/>
              <a:t>• Formular hipótesis y hacer predicciones sobre el texto</a:t>
            </a:r>
          </a:p>
          <a:p>
            <a:pPr lvl="1"/>
            <a:r>
              <a:rPr lang="es-ES" sz="1600" dirty="0"/>
              <a:t>• Formular preguntas sobre lo leído</a:t>
            </a:r>
          </a:p>
          <a:p>
            <a:pPr lvl="1"/>
            <a:r>
              <a:rPr lang="es-ES" sz="1600" dirty="0"/>
              <a:t>• Aclarar posibles dudas acerca del texto</a:t>
            </a:r>
          </a:p>
          <a:p>
            <a:pPr lvl="1"/>
            <a:r>
              <a:rPr lang="es-ES" sz="1600" dirty="0"/>
              <a:t>• Releer partes confusas</a:t>
            </a:r>
          </a:p>
          <a:p>
            <a:pPr lvl="1"/>
            <a:r>
              <a:rPr lang="es-ES" sz="1600" dirty="0"/>
              <a:t>• Consultar el diccionario</a:t>
            </a:r>
          </a:p>
          <a:p>
            <a:pPr lvl="1"/>
            <a:r>
              <a:rPr lang="es-ES" sz="1600" dirty="0"/>
              <a:t>• Pensar en voz alta para asegurar la comprensión</a:t>
            </a:r>
          </a:p>
          <a:p>
            <a:pPr lvl="1"/>
            <a:r>
              <a:rPr lang="es-ES" sz="1600" dirty="0"/>
              <a:t>• Crear imágenes mentales para visualizar descripciones vagas</a:t>
            </a:r>
          </a:p>
          <a:p>
            <a:endParaRPr lang="es-ES" sz="1200" dirty="0" smtClean="0"/>
          </a:p>
        </p:txBody>
      </p:sp>
      <p:sp>
        <p:nvSpPr>
          <p:cNvPr id="7" name="Rectangle 6"/>
          <p:cNvSpPr/>
          <p:nvPr/>
        </p:nvSpPr>
        <p:spPr>
          <a:xfrm>
            <a:off x="4860032" y="1434682"/>
            <a:ext cx="3906180" cy="2031325"/>
          </a:xfrm>
          <a:prstGeom prst="rect">
            <a:avLst/>
          </a:prstGeom>
        </p:spPr>
        <p:txBody>
          <a:bodyPr wrap="square">
            <a:spAutoFit/>
          </a:bodyPr>
          <a:lstStyle/>
          <a:p>
            <a:r>
              <a:rPr lang="ca-ES" dirty="0" smtClean="0"/>
              <a:t>A continuación, puedes acceder a un par de vídeos tutoriales sobre un par de técnicas que te ayudarán en este proceso.</a:t>
            </a:r>
          </a:p>
          <a:p>
            <a:pPr marL="0" indent="0">
              <a:buNone/>
            </a:pPr>
            <a:endParaRPr lang="ca-ES" dirty="0" smtClean="0"/>
          </a:p>
          <a:p>
            <a:pPr lvl="1"/>
            <a:r>
              <a:rPr lang="ca-ES" dirty="0" smtClean="0">
                <a:hlinkClick r:id="rId2"/>
              </a:rPr>
              <a:t>El subrayado</a:t>
            </a:r>
            <a:r>
              <a:rPr lang="ca-ES" dirty="0" smtClean="0"/>
              <a:t> </a:t>
            </a:r>
          </a:p>
          <a:p>
            <a:pPr lvl="1"/>
            <a:r>
              <a:rPr lang="ca-ES" dirty="0" smtClean="0">
                <a:hlinkClick r:id="rId3"/>
              </a:rPr>
              <a:t>La </a:t>
            </a:r>
            <a:r>
              <a:rPr lang="ca-ES" dirty="0" smtClean="0">
                <a:hlinkClick r:id="rId3"/>
              </a:rPr>
              <a:t>búsqueda </a:t>
            </a:r>
            <a:r>
              <a:rPr lang="ca-ES" dirty="0" smtClean="0">
                <a:hlinkClick r:id="rId3"/>
              </a:rPr>
              <a:t>de respuestas</a:t>
            </a:r>
            <a:endParaRPr lang="en-US" dirty="0"/>
          </a:p>
        </p:txBody>
      </p:sp>
      <p:sp>
        <p:nvSpPr>
          <p:cNvPr id="8" name="Rectangle 7"/>
          <p:cNvSpPr/>
          <p:nvPr/>
        </p:nvSpPr>
        <p:spPr>
          <a:xfrm>
            <a:off x="4949788" y="4149080"/>
            <a:ext cx="3816424" cy="2123658"/>
          </a:xfrm>
          <a:prstGeom prst="rect">
            <a:avLst/>
          </a:prstGeom>
        </p:spPr>
        <p:txBody>
          <a:bodyPr wrap="square">
            <a:spAutoFit/>
          </a:bodyPr>
          <a:lstStyle/>
          <a:p>
            <a:r>
              <a:rPr lang="es-ES" dirty="0" smtClean="0"/>
              <a:t>3. </a:t>
            </a:r>
            <a:r>
              <a:rPr lang="es-ES" b="1" dirty="0" smtClean="0">
                <a:solidFill>
                  <a:srgbClr val="FB4F14"/>
                </a:solidFill>
              </a:rPr>
              <a:t>Después de la lectura</a:t>
            </a:r>
            <a:r>
              <a:rPr lang="es-ES" dirty="0" smtClean="0"/>
              <a:t>, es conveniente:</a:t>
            </a:r>
          </a:p>
          <a:p>
            <a:pPr marL="285750" indent="-285750">
              <a:buFont typeface="Arial" pitchFamily="34" charset="0"/>
              <a:buChar char="•"/>
            </a:pPr>
            <a:r>
              <a:rPr lang="es-ES" sz="1600" dirty="0" smtClean="0"/>
              <a:t>Formular y responder preguntas</a:t>
            </a:r>
          </a:p>
          <a:p>
            <a:pPr marL="285750" indent="-285750">
              <a:buFont typeface="Arial" pitchFamily="34" charset="0"/>
              <a:buChar char="•"/>
            </a:pPr>
            <a:r>
              <a:rPr lang="es-ES" sz="1600" dirty="0" smtClean="0"/>
              <a:t>Utilizar </a:t>
            </a:r>
            <a:r>
              <a:rPr lang="es-ES" sz="1600" b="1" dirty="0" smtClean="0">
                <a:hlinkClick r:id="rId4"/>
              </a:rPr>
              <a:t>esquemas</a:t>
            </a:r>
            <a:r>
              <a:rPr lang="es-ES" sz="1600" dirty="0" smtClean="0">
                <a:hlinkClick r:id="rId4"/>
              </a:rPr>
              <a:t> </a:t>
            </a:r>
            <a:r>
              <a:rPr lang="es-ES" sz="1600" dirty="0" smtClean="0"/>
              <a:t>o mapas conceptuales</a:t>
            </a:r>
          </a:p>
          <a:p>
            <a:pPr marL="285750" indent="-285750">
              <a:buFont typeface="Arial" pitchFamily="34" charset="0"/>
              <a:buChar char="•"/>
            </a:pPr>
            <a:r>
              <a:rPr lang="es-ES" sz="1600" dirty="0" smtClean="0"/>
              <a:t>Hacer </a:t>
            </a:r>
            <a:r>
              <a:rPr lang="es-ES" sz="1600" b="1" dirty="0"/>
              <a:t>resúmenes</a:t>
            </a:r>
            <a:endParaRPr lang="es-ES" sz="1600" dirty="0" smtClean="0"/>
          </a:p>
          <a:p>
            <a:pPr marL="285750" indent="-285750">
              <a:buFont typeface="Arial" pitchFamily="34" charset="0"/>
              <a:buChar char="•"/>
            </a:pPr>
            <a:r>
              <a:rPr lang="es-ES" sz="1600" dirty="0" smtClean="0"/>
              <a:t>Recontar el texto a través de un </a:t>
            </a:r>
            <a:r>
              <a:rPr lang="es-ES" sz="1600" b="1" dirty="0" smtClean="0"/>
              <a:t>comentario de texto</a:t>
            </a:r>
            <a:endParaRPr lang="es-ES" sz="1600" b="1" dirty="0"/>
          </a:p>
        </p:txBody>
      </p:sp>
      <p:sp>
        <p:nvSpPr>
          <p:cNvPr id="9" name="Rounded Rectangular Callout 8"/>
          <p:cNvSpPr/>
          <p:nvPr/>
        </p:nvSpPr>
        <p:spPr>
          <a:xfrm>
            <a:off x="620147" y="4952206"/>
            <a:ext cx="3970514" cy="1475907"/>
          </a:xfrm>
          <a:prstGeom prst="wedgeRoundRectCallout">
            <a:avLst>
              <a:gd name="adj1" fmla="val 95403"/>
              <a:gd name="adj2" fmla="val -3985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ca-ES" sz="1600" dirty="0" smtClean="0"/>
              <a:t>A continuación, revisaremos la técnica del resumen y del comentario de texto.</a:t>
            </a:r>
          </a:p>
          <a:p>
            <a:pPr algn="ctr"/>
            <a:r>
              <a:rPr lang="ca-ES" sz="1600" dirty="0" smtClean="0"/>
              <a:t>Para más información sobre la elaboración de esquemas, consulta el módulo 6.</a:t>
            </a:r>
            <a:endParaRPr lang="en-US" sz="1600" dirty="0"/>
          </a:p>
        </p:txBody>
      </p:sp>
      <p:sp>
        <p:nvSpPr>
          <p:cNvPr id="3" name="Film"/>
          <p:cNvSpPr>
            <a:spLocks noEditPoints="1" noChangeArrowheads="1"/>
          </p:cNvSpPr>
          <p:nvPr/>
        </p:nvSpPr>
        <p:spPr bwMode="auto">
          <a:xfrm>
            <a:off x="4949788" y="2882303"/>
            <a:ext cx="400819" cy="583704"/>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4960 w 21600"/>
              <a:gd name="T17" fmla="*/ 8129 h 21600"/>
              <a:gd name="T18" fmla="*/ 17079 w 21600"/>
              <a:gd name="T19" fmla="*/ 1342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 name="Rounded Rectangular Callout 3"/>
          <p:cNvSpPr/>
          <p:nvPr/>
        </p:nvSpPr>
        <p:spPr>
          <a:xfrm>
            <a:off x="6084168" y="1150033"/>
            <a:ext cx="2880320" cy="1224136"/>
          </a:xfrm>
          <a:prstGeom prst="wedgeRoundRectCallout">
            <a:avLst>
              <a:gd name="adj1" fmla="val -38641"/>
              <a:gd name="adj2" fmla="val 9652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ca-ES" sz="1600" dirty="0" smtClean="0"/>
              <a:t>Para más información sobre la técnica del subrayado consulta </a:t>
            </a:r>
            <a:r>
              <a:rPr lang="ca-ES" sz="1600" dirty="0" smtClean="0">
                <a:hlinkClick r:id="rId5"/>
              </a:rPr>
              <a:t>este enlace</a:t>
            </a:r>
            <a:r>
              <a:rPr lang="ca-ES" sz="1600" dirty="0" smtClean="0"/>
              <a:t>.</a:t>
            </a:r>
            <a:endParaRPr lang="en-US" sz="1600" dirty="0"/>
          </a:p>
        </p:txBody>
      </p:sp>
    </p:spTree>
    <p:extLst>
      <p:ext uri="{BB962C8B-B14F-4D97-AF65-F5344CB8AC3E}">
        <p14:creationId xmlns:p14="http://schemas.microsoft.com/office/powerpoint/2010/main" val="352697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1000"/>
                                        <p:tgtEl>
                                          <p:spTgt spid="5">
                                            <p:txEl>
                                              <p:pRg st="3" end="3"/>
                                            </p:txEl>
                                          </p:spTgt>
                                        </p:tgtEl>
                                      </p:cBhvr>
                                    </p:animEffect>
                                    <p:anim calcmode="lin" valueType="num">
                                      <p:cBhvr>
                                        <p:cTn id="2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fade">
                                      <p:cBhvr>
                                        <p:cTn id="29" dur="1000"/>
                                        <p:tgtEl>
                                          <p:spTgt spid="5">
                                            <p:txEl>
                                              <p:pRg st="4" end="4"/>
                                            </p:txEl>
                                          </p:spTgt>
                                        </p:tgtEl>
                                      </p:cBhvr>
                                    </p:animEffect>
                                    <p:anim calcmode="lin" valueType="num">
                                      <p:cBhvr>
                                        <p:cTn id="3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1000"/>
                                        <p:tgtEl>
                                          <p:spTgt spid="5">
                                            <p:txEl>
                                              <p:pRg st="5" end="5"/>
                                            </p:txEl>
                                          </p:spTgt>
                                        </p:tgtEl>
                                      </p:cBhvr>
                                    </p:animEffect>
                                    <p:anim calcmode="lin" valueType="num">
                                      <p:cBhvr>
                                        <p:cTn id="3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fade">
                                      <p:cBhvr>
                                        <p:cTn id="39" dur="1000"/>
                                        <p:tgtEl>
                                          <p:spTgt spid="5">
                                            <p:txEl>
                                              <p:pRg st="6" end="6"/>
                                            </p:txEl>
                                          </p:spTgt>
                                        </p:tgtEl>
                                      </p:cBhvr>
                                    </p:animEffect>
                                    <p:anim calcmode="lin" valueType="num">
                                      <p:cBhvr>
                                        <p:cTn id="4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5">
                                            <p:txEl>
                                              <p:pRg st="7" end="7"/>
                                            </p:txEl>
                                          </p:spTgt>
                                        </p:tgtEl>
                                        <p:attrNameLst>
                                          <p:attrName>style.visibility</p:attrName>
                                        </p:attrNameLst>
                                      </p:cBhvr>
                                      <p:to>
                                        <p:strVal val="visible"/>
                                      </p:to>
                                    </p:set>
                                    <p:animEffect transition="in" filter="fade">
                                      <p:cBhvr>
                                        <p:cTn id="44" dur="1000"/>
                                        <p:tgtEl>
                                          <p:spTgt spid="5">
                                            <p:txEl>
                                              <p:pRg st="7" end="7"/>
                                            </p:txEl>
                                          </p:spTgt>
                                        </p:tgtEl>
                                      </p:cBhvr>
                                    </p:animEffect>
                                    <p:anim calcmode="lin" valueType="num">
                                      <p:cBhvr>
                                        <p:cTn id="45"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fade">
                                      <p:cBhvr>
                                        <p:cTn id="55" dur="1000"/>
                                        <p:tgtEl>
                                          <p:spTgt spid="3"/>
                                        </p:tgtEl>
                                      </p:cBhvr>
                                    </p:animEffect>
                                    <p:anim calcmode="lin" valueType="num">
                                      <p:cBhvr>
                                        <p:cTn id="56" dur="1000" fill="hold"/>
                                        <p:tgtEl>
                                          <p:spTgt spid="3"/>
                                        </p:tgtEl>
                                        <p:attrNameLst>
                                          <p:attrName>ppt_x</p:attrName>
                                        </p:attrNameLst>
                                      </p:cBhvr>
                                      <p:tavLst>
                                        <p:tav tm="0">
                                          <p:val>
                                            <p:strVal val="#ppt_x"/>
                                          </p:val>
                                        </p:tav>
                                        <p:tav tm="100000">
                                          <p:val>
                                            <p:strVal val="#ppt_x"/>
                                          </p:val>
                                        </p:tav>
                                      </p:tavLst>
                                    </p:anim>
                                    <p:anim calcmode="lin" valueType="num">
                                      <p:cBhvr>
                                        <p:cTn id="5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1000"/>
                                        <p:tgtEl>
                                          <p:spTgt spid="4"/>
                                        </p:tgtEl>
                                      </p:cBhvr>
                                    </p:animEffect>
                                    <p:anim calcmode="lin" valueType="num">
                                      <p:cBhvr>
                                        <p:cTn id="63" dur="1000" fill="hold"/>
                                        <p:tgtEl>
                                          <p:spTgt spid="4"/>
                                        </p:tgtEl>
                                        <p:attrNameLst>
                                          <p:attrName>ppt_x</p:attrName>
                                        </p:attrNameLst>
                                      </p:cBhvr>
                                      <p:tavLst>
                                        <p:tav tm="0">
                                          <p:val>
                                            <p:strVal val="#ppt_x"/>
                                          </p:val>
                                        </p:tav>
                                        <p:tav tm="100000">
                                          <p:val>
                                            <p:strVal val="#ppt_x"/>
                                          </p:val>
                                        </p:tav>
                                      </p:tavLst>
                                    </p:anim>
                                    <p:anim calcmode="lin" valueType="num">
                                      <p:cBhvr>
                                        <p:cTn id="6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8">
                                            <p:txEl>
                                              <p:pRg st="0" end="0"/>
                                            </p:txEl>
                                          </p:spTgt>
                                        </p:tgtEl>
                                        <p:attrNameLst>
                                          <p:attrName>style.visibility</p:attrName>
                                        </p:attrNameLst>
                                      </p:cBhvr>
                                      <p:to>
                                        <p:strVal val="visible"/>
                                      </p:to>
                                    </p:set>
                                    <p:animEffect transition="in" filter="fade">
                                      <p:cBhvr>
                                        <p:cTn id="69" dur="1000"/>
                                        <p:tgtEl>
                                          <p:spTgt spid="8">
                                            <p:txEl>
                                              <p:pRg st="0" end="0"/>
                                            </p:txEl>
                                          </p:spTgt>
                                        </p:tgtEl>
                                      </p:cBhvr>
                                    </p:animEffect>
                                    <p:anim calcmode="lin" valueType="num">
                                      <p:cBhvr>
                                        <p:cTn id="7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7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8">
                                            <p:txEl>
                                              <p:pRg st="1" end="1"/>
                                            </p:txEl>
                                          </p:spTgt>
                                        </p:tgtEl>
                                        <p:attrNameLst>
                                          <p:attrName>style.visibility</p:attrName>
                                        </p:attrNameLst>
                                      </p:cBhvr>
                                      <p:to>
                                        <p:strVal val="visible"/>
                                      </p:to>
                                    </p:set>
                                    <p:animEffect transition="in" filter="fade">
                                      <p:cBhvr>
                                        <p:cTn id="76" dur="1000"/>
                                        <p:tgtEl>
                                          <p:spTgt spid="8">
                                            <p:txEl>
                                              <p:pRg st="1" end="1"/>
                                            </p:txEl>
                                          </p:spTgt>
                                        </p:tgtEl>
                                      </p:cBhvr>
                                    </p:animEffect>
                                    <p:anim calcmode="lin" valueType="num">
                                      <p:cBhvr>
                                        <p:cTn id="77"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78" dur="1000" fill="hold"/>
                                        <p:tgtEl>
                                          <p:spTgt spid="8">
                                            <p:txEl>
                                              <p:pRg st="1" end="1"/>
                                            </p:txEl>
                                          </p:spTgt>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8">
                                            <p:txEl>
                                              <p:pRg st="2" end="2"/>
                                            </p:txEl>
                                          </p:spTgt>
                                        </p:tgtEl>
                                        <p:attrNameLst>
                                          <p:attrName>style.visibility</p:attrName>
                                        </p:attrNameLst>
                                      </p:cBhvr>
                                      <p:to>
                                        <p:strVal val="visible"/>
                                      </p:to>
                                    </p:set>
                                    <p:animEffect transition="in" filter="fade">
                                      <p:cBhvr>
                                        <p:cTn id="81" dur="1000"/>
                                        <p:tgtEl>
                                          <p:spTgt spid="8">
                                            <p:txEl>
                                              <p:pRg st="2" end="2"/>
                                            </p:txEl>
                                          </p:spTgt>
                                        </p:tgtEl>
                                      </p:cBhvr>
                                    </p:animEffect>
                                    <p:anim calcmode="lin" valueType="num">
                                      <p:cBhvr>
                                        <p:cTn id="8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8">
                                            <p:txEl>
                                              <p:pRg st="2" end="2"/>
                                            </p:txEl>
                                          </p:spTgt>
                                        </p:tgtEl>
                                        <p:attrNameLst>
                                          <p:attrName>ppt_y</p:attrName>
                                        </p:attrNameLst>
                                      </p:cBhvr>
                                      <p:tavLst>
                                        <p:tav tm="0">
                                          <p:val>
                                            <p:strVal val="#ppt_y+.1"/>
                                          </p:val>
                                        </p:tav>
                                        <p:tav tm="100000">
                                          <p:val>
                                            <p:strVal val="#ppt_y"/>
                                          </p:val>
                                        </p:tav>
                                      </p:tavLst>
                                    </p:anim>
                                  </p:childTnLst>
                                </p:cTn>
                              </p:par>
                              <p:par>
                                <p:cTn id="84" presetID="42" presetClass="entr" presetSubtype="0" fill="hold" nodeType="withEffect">
                                  <p:stCondLst>
                                    <p:cond delay="0"/>
                                  </p:stCondLst>
                                  <p:childTnLst>
                                    <p:set>
                                      <p:cBhvr>
                                        <p:cTn id="85" dur="1" fill="hold">
                                          <p:stCondLst>
                                            <p:cond delay="0"/>
                                          </p:stCondLst>
                                        </p:cTn>
                                        <p:tgtEl>
                                          <p:spTgt spid="8">
                                            <p:txEl>
                                              <p:pRg st="3" end="3"/>
                                            </p:txEl>
                                          </p:spTgt>
                                        </p:tgtEl>
                                        <p:attrNameLst>
                                          <p:attrName>style.visibility</p:attrName>
                                        </p:attrNameLst>
                                      </p:cBhvr>
                                      <p:to>
                                        <p:strVal val="visible"/>
                                      </p:to>
                                    </p:set>
                                    <p:animEffect transition="in" filter="fade">
                                      <p:cBhvr>
                                        <p:cTn id="86" dur="1000"/>
                                        <p:tgtEl>
                                          <p:spTgt spid="8">
                                            <p:txEl>
                                              <p:pRg st="3" end="3"/>
                                            </p:txEl>
                                          </p:spTgt>
                                        </p:tgtEl>
                                      </p:cBhvr>
                                    </p:animEffect>
                                    <p:anim calcmode="lin" valueType="num">
                                      <p:cBhvr>
                                        <p:cTn id="87"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88" dur="1000" fill="hold"/>
                                        <p:tgtEl>
                                          <p:spTgt spid="8">
                                            <p:txEl>
                                              <p:pRg st="3" end="3"/>
                                            </p:txEl>
                                          </p:spTgt>
                                        </p:tgtEl>
                                        <p:attrNameLst>
                                          <p:attrName>ppt_y</p:attrName>
                                        </p:attrNameLst>
                                      </p:cBhvr>
                                      <p:tavLst>
                                        <p:tav tm="0">
                                          <p:val>
                                            <p:strVal val="#ppt_y+.1"/>
                                          </p:val>
                                        </p:tav>
                                        <p:tav tm="100000">
                                          <p:val>
                                            <p:strVal val="#ppt_y"/>
                                          </p:val>
                                        </p:tav>
                                      </p:tavLst>
                                    </p:anim>
                                  </p:childTnLst>
                                </p:cTn>
                              </p:par>
                              <p:par>
                                <p:cTn id="89" presetID="42" presetClass="entr" presetSubtype="0" fill="hold" nodeType="withEffect">
                                  <p:stCondLst>
                                    <p:cond delay="0"/>
                                  </p:stCondLst>
                                  <p:childTnLst>
                                    <p:set>
                                      <p:cBhvr>
                                        <p:cTn id="90" dur="1" fill="hold">
                                          <p:stCondLst>
                                            <p:cond delay="0"/>
                                          </p:stCondLst>
                                        </p:cTn>
                                        <p:tgtEl>
                                          <p:spTgt spid="8">
                                            <p:txEl>
                                              <p:pRg st="4" end="4"/>
                                            </p:txEl>
                                          </p:spTgt>
                                        </p:tgtEl>
                                        <p:attrNameLst>
                                          <p:attrName>style.visibility</p:attrName>
                                        </p:attrNameLst>
                                      </p:cBhvr>
                                      <p:to>
                                        <p:strVal val="visible"/>
                                      </p:to>
                                    </p:set>
                                    <p:animEffect transition="in" filter="fade">
                                      <p:cBhvr>
                                        <p:cTn id="91" dur="1000"/>
                                        <p:tgtEl>
                                          <p:spTgt spid="8">
                                            <p:txEl>
                                              <p:pRg st="4" end="4"/>
                                            </p:txEl>
                                          </p:spTgt>
                                        </p:tgtEl>
                                      </p:cBhvr>
                                    </p:animEffect>
                                    <p:anim calcmode="lin" valueType="num">
                                      <p:cBhvr>
                                        <p:cTn id="9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9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9"/>
                                        </p:tgtEl>
                                        <p:attrNameLst>
                                          <p:attrName>style.visibility</p:attrName>
                                        </p:attrNameLst>
                                      </p:cBhvr>
                                      <p:to>
                                        <p:strVal val="visible"/>
                                      </p:to>
                                    </p:set>
                                    <p:animEffect transition="in" filter="fade">
                                      <p:cBhvr>
                                        <p:cTn id="98" dur="1000"/>
                                        <p:tgtEl>
                                          <p:spTgt spid="9"/>
                                        </p:tgtEl>
                                      </p:cBhvr>
                                    </p:animEffect>
                                    <p:anim calcmode="lin" valueType="num">
                                      <p:cBhvr>
                                        <p:cTn id="99" dur="1000" fill="hold"/>
                                        <p:tgtEl>
                                          <p:spTgt spid="9"/>
                                        </p:tgtEl>
                                        <p:attrNameLst>
                                          <p:attrName>ppt_x</p:attrName>
                                        </p:attrNameLst>
                                      </p:cBhvr>
                                      <p:tavLst>
                                        <p:tav tm="0">
                                          <p:val>
                                            <p:strVal val="#ppt_x"/>
                                          </p:val>
                                        </p:tav>
                                        <p:tav tm="100000">
                                          <p:val>
                                            <p:strVal val="#ppt_x"/>
                                          </p:val>
                                        </p:tav>
                                      </p:tavLst>
                                    </p:anim>
                                    <p:anim calcmode="lin" valueType="num">
                                      <p:cBhvr>
                                        <p:cTn id="10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3"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dirty="0" smtClean="0"/>
              <a:t>El resumen</a:t>
            </a:r>
            <a:endParaRPr lang="en-US" dirty="0"/>
          </a:p>
        </p:txBody>
      </p:sp>
      <p:sp>
        <p:nvSpPr>
          <p:cNvPr id="4" name="Content Placeholder 3"/>
          <p:cNvSpPr txBox="1">
            <a:spLocks noGrp="1"/>
          </p:cNvSpPr>
          <p:nvPr>
            <p:ph idx="1"/>
          </p:nvPr>
        </p:nvSpPr>
        <p:spPr>
          <a:xfrm>
            <a:off x="899592" y="2060848"/>
            <a:ext cx="7566025" cy="3623428"/>
          </a:xfrm>
          <a:prstGeom prst="rect">
            <a:avLst/>
          </a:prstGeom>
          <a:noFill/>
        </p:spPr>
        <p:txBody>
          <a:bodyPr wrap="square" rtlCol="0">
            <a:spAutoFit/>
          </a:bodyPr>
          <a:lstStyle/>
          <a:p>
            <a:r>
              <a:rPr lang="es-ES" sz="1800" dirty="0" smtClean="0"/>
              <a:t>El </a:t>
            </a:r>
            <a:r>
              <a:rPr lang="es-ES" sz="1800" dirty="0"/>
              <a:t>resumen es una </a:t>
            </a:r>
            <a:r>
              <a:rPr lang="es-ES" sz="1800" b="1" dirty="0"/>
              <a:t>reducción</a:t>
            </a:r>
            <a:r>
              <a:rPr lang="es-ES" sz="1800" dirty="0"/>
              <a:t> de un </a:t>
            </a:r>
            <a:r>
              <a:rPr lang="es-ES" sz="1800" dirty="0" smtClean="0"/>
              <a:t>texto escrito </a:t>
            </a:r>
            <a:r>
              <a:rPr lang="es-ES" sz="1800" b="1" dirty="0"/>
              <a:t>con las propias palabras del redactor</a:t>
            </a:r>
            <a:r>
              <a:rPr lang="es-ES" sz="1800" dirty="0"/>
              <a:t>, en el que se expresan las ideas del autor siguiendo su proceso de </a:t>
            </a:r>
            <a:r>
              <a:rPr lang="es-ES" sz="1800" dirty="0" smtClean="0"/>
              <a:t>desarrollo.</a:t>
            </a:r>
          </a:p>
          <a:p>
            <a:endParaRPr lang="es-ES" sz="1800" dirty="0" smtClean="0"/>
          </a:p>
          <a:p>
            <a:r>
              <a:rPr lang="es-ES" sz="1800" dirty="0" smtClean="0"/>
              <a:t>El resumen no evalúa la información de forma crítica, sólo sintetiza el contenido del texto para hacerlo más operativo.</a:t>
            </a:r>
          </a:p>
          <a:p>
            <a:pPr marL="0" indent="0">
              <a:buNone/>
            </a:pPr>
            <a:endParaRPr lang="es-ES" sz="1800" dirty="0" smtClean="0"/>
          </a:p>
          <a:p>
            <a:r>
              <a:rPr lang="es-ES" sz="1800" dirty="0" smtClean="0">
                <a:hlinkClick r:id="rId2"/>
              </a:rPr>
              <a:t>Este enlace </a:t>
            </a:r>
            <a:r>
              <a:rPr lang="es-ES" sz="1800" dirty="0" smtClean="0"/>
              <a:t>muestra la técnica </a:t>
            </a:r>
            <a:r>
              <a:rPr lang="es-ES" sz="1800" dirty="0"/>
              <a:t>de resumen </a:t>
            </a:r>
            <a:r>
              <a:rPr lang="es-ES" sz="1800" dirty="0" smtClean="0"/>
              <a:t>con un ejemplo, léelo con atención.</a:t>
            </a:r>
            <a:endParaRPr lang="es-ES" sz="1800" dirty="0"/>
          </a:p>
          <a:p>
            <a:pPr marL="0" indent="0">
              <a:buNone/>
            </a:pPr>
            <a:endParaRPr lang="en-US" sz="1800" dirty="0" smtClean="0">
              <a:hlinkClick r:id="rId2"/>
            </a:endParaRPr>
          </a:p>
          <a:p>
            <a:endParaRPr lang="en-US" sz="1800" dirty="0">
              <a:hlinkClick r:id="rId2"/>
            </a:endParaRPr>
          </a:p>
          <a:p>
            <a:endParaRPr lang="en-US" sz="1800" dirty="0"/>
          </a:p>
        </p:txBody>
      </p:sp>
      <p:sp>
        <p:nvSpPr>
          <p:cNvPr id="6" name="Vertical Scroll 5"/>
          <p:cNvSpPr/>
          <p:nvPr/>
        </p:nvSpPr>
        <p:spPr>
          <a:xfrm>
            <a:off x="2483768" y="692696"/>
            <a:ext cx="6123926" cy="5544616"/>
          </a:xfrm>
          <a:prstGeom prst="verticalScroll">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ca-ES" dirty="0" smtClean="0"/>
              <a:t>Conclusiones:</a:t>
            </a:r>
          </a:p>
          <a:p>
            <a:pPr algn="ctr"/>
            <a:endParaRPr lang="ca-ES" dirty="0"/>
          </a:p>
          <a:p>
            <a:pPr algn="ctr"/>
            <a:endParaRPr lang="ca-ES" dirty="0" smtClean="0"/>
          </a:p>
          <a:p>
            <a:pPr marL="342900" indent="-342900" algn="ctr">
              <a:buAutoNum type="arabicPeriod"/>
            </a:pPr>
            <a:r>
              <a:rPr lang="ca-ES" dirty="0" smtClean="0"/>
              <a:t>El resumen debe contener todas las ideas principales del texto original en el mismo orden.</a:t>
            </a:r>
          </a:p>
          <a:p>
            <a:pPr marL="342900" indent="-342900" algn="ctr">
              <a:buAutoNum type="arabicPeriod"/>
            </a:pPr>
            <a:endParaRPr lang="ca-ES" dirty="0" smtClean="0"/>
          </a:p>
          <a:p>
            <a:pPr marL="342900" indent="-342900" algn="ctr">
              <a:buAutoNum type="arabicPeriod"/>
            </a:pPr>
            <a:r>
              <a:rPr lang="ca-ES" dirty="0" smtClean="0"/>
              <a:t>El resumen debe reducirse al 25% del texto original para ser práctico.</a:t>
            </a:r>
          </a:p>
          <a:p>
            <a:pPr marL="342900" indent="-342900" algn="ctr">
              <a:buAutoNum type="arabicPeriod"/>
            </a:pPr>
            <a:endParaRPr lang="ca-ES" dirty="0" smtClean="0"/>
          </a:p>
          <a:p>
            <a:pPr marL="342900" indent="-342900" algn="ctr">
              <a:buAutoNum type="arabicPeriod"/>
            </a:pPr>
            <a:r>
              <a:rPr lang="ca-ES" dirty="0" smtClean="0"/>
              <a:t>El resumen no se construye con las frases que has subrayado del texto, sino con tus propias palabras.</a:t>
            </a:r>
          </a:p>
          <a:p>
            <a:pPr marL="342900" indent="-342900" algn="ctr">
              <a:buAutoNum type="arabicPeriod"/>
            </a:pPr>
            <a:endParaRPr lang="ca-ES" dirty="0" smtClean="0"/>
          </a:p>
          <a:p>
            <a:pPr marL="342900" indent="-342900" algn="ctr">
              <a:buAutoNum type="arabicPeriod"/>
            </a:pPr>
            <a:r>
              <a:rPr lang="ca-ES" dirty="0" smtClean="0"/>
              <a:t>El resumen no es un conjunto de ideas telegráficas, debe ser un texto bien redactado, con conectores y marcadores textuales.</a:t>
            </a:r>
          </a:p>
          <a:p>
            <a:pPr marL="342900" indent="-342900" algn="ctr">
              <a:buAutoNum type="arabicPeriod"/>
            </a:pPr>
            <a:endParaRPr lang="en-US" dirty="0"/>
          </a:p>
        </p:txBody>
      </p:sp>
    </p:spTree>
    <p:extLst>
      <p:ext uri="{BB962C8B-B14F-4D97-AF65-F5344CB8AC3E}">
        <p14:creationId xmlns:p14="http://schemas.microsoft.com/office/powerpoint/2010/main" val="3725057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ircle(in)">
                                      <p:cBhvr>
                                        <p:cTn id="2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alpha val="38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dirty="0" smtClean="0"/>
              <a:t>EL ANÁLISIS DE TEXTO</a:t>
            </a:r>
            <a:endParaRPr lang="en-US" dirty="0"/>
          </a:p>
        </p:txBody>
      </p:sp>
      <p:sp>
        <p:nvSpPr>
          <p:cNvPr id="3" name="Text Placeholder 2"/>
          <p:cNvSpPr>
            <a:spLocks noGrp="1"/>
          </p:cNvSpPr>
          <p:nvPr>
            <p:ph type="body" idx="1"/>
          </p:nvPr>
        </p:nvSpPr>
        <p:spPr>
          <a:xfrm>
            <a:off x="755576" y="2636912"/>
            <a:ext cx="7772400" cy="1500187"/>
          </a:xfrm>
        </p:spPr>
        <p:txBody>
          <a:bodyPr/>
          <a:lstStyle/>
          <a:p>
            <a:r>
              <a:rPr lang="ca-ES" dirty="0" smtClean="0"/>
              <a:t>En la universidad, no sólo hay que comprender el contenido de un texto sino que hay que valorar cada uno de sus componentes y reflexionar sobre su relevancia, originalidad o impacto social.</a:t>
            </a:r>
          </a:p>
          <a:p>
            <a:endParaRPr lang="ca-ES" dirty="0"/>
          </a:p>
          <a:p>
            <a:r>
              <a:rPr lang="ca-ES" dirty="0" smtClean="0"/>
              <a:t>A continuación, veremos cómo hacerlo.</a:t>
            </a:r>
            <a:endParaRPr lang="en-US" dirty="0"/>
          </a:p>
        </p:txBody>
      </p:sp>
    </p:spTree>
    <p:extLst>
      <p:ext uri="{BB962C8B-B14F-4D97-AF65-F5344CB8AC3E}">
        <p14:creationId xmlns:p14="http://schemas.microsoft.com/office/powerpoint/2010/main" val="297274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1844824"/>
            <a:ext cx="7776864" cy="4832092"/>
          </a:xfrm>
          <a:prstGeom prst="rect">
            <a:avLst/>
          </a:prstGeom>
        </p:spPr>
        <p:txBody>
          <a:bodyPr wrap="square">
            <a:spAutoFit/>
          </a:bodyPr>
          <a:lstStyle/>
          <a:p>
            <a:r>
              <a:rPr lang="es-ES" sz="1400" dirty="0" smtClean="0"/>
              <a:t>Antes de aprender cómo se elabora un comentario de texto, es necesario establecer las diferentes categorías en que podemos clasificar un texto según su contenido:</a:t>
            </a:r>
          </a:p>
          <a:p>
            <a:endParaRPr lang="es-ES" sz="1400" dirty="0" smtClean="0"/>
          </a:p>
          <a:p>
            <a:pPr marL="285750" indent="-285750">
              <a:buFont typeface="Arial" pitchFamily="34" charset="0"/>
              <a:buChar char="•"/>
            </a:pPr>
            <a:r>
              <a:rPr lang="es-ES" sz="1400" dirty="0" smtClean="0"/>
              <a:t>La </a:t>
            </a:r>
            <a:r>
              <a:rPr lang="es-ES" sz="1400" b="1" dirty="0" smtClean="0">
                <a:hlinkClick r:id="rId2"/>
              </a:rPr>
              <a:t>narración</a:t>
            </a:r>
            <a:r>
              <a:rPr lang="es-ES" sz="1400" dirty="0" smtClean="0">
                <a:hlinkClick r:id="rId2"/>
              </a:rPr>
              <a:t> </a:t>
            </a:r>
            <a:r>
              <a:rPr lang="es-ES" sz="1400" dirty="0" smtClean="0"/>
              <a:t>es el tipo de texto en el que la información hace referencia a una secuencia de acciones que se desarrollan en un período de tiempo determinado. Los cuentos o las novelas son ejemplos de este tipo de texto porque presentan historias.</a:t>
            </a:r>
          </a:p>
          <a:p>
            <a:pPr marL="285750" indent="-285750">
              <a:buFont typeface="Arial" pitchFamily="34" charset="0"/>
              <a:buChar char="•"/>
            </a:pPr>
            <a:endParaRPr lang="es-ES" sz="1400" dirty="0" smtClean="0"/>
          </a:p>
          <a:p>
            <a:pPr marL="285750" indent="-285750">
              <a:buFont typeface="Arial" pitchFamily="34" charset="0"/>
              <a:buChar char="•"/>
            </a:pPr>
            <a:r>
              <a:rPr lang="es-ES" sz="1400" dirty="0" smtClean="0"/>
              <a:t>La </a:t>
            </a:r>
            <a:r>
              <a:rPr lang="es-ES" sz="1400" b="1" dirty="0" smtClean="0">
                <a:hlinkClick r:id="rId3"/>
              </a:rPr>
              <a:t>exposición</a:t>
            </a:r>
            <a:r>
              <a:rPr lang="es-ES" sz="1400" dirty="0" smtClean="0">
                <a:hlinkClick r:id="rId3"/>
              </a:rPr>
              <a:t> </a:t>
            </a:r>
            <a:r>
              <a:rPr lang="es-ES" sz="1400" dirty="0" smtClean="0"/>
              <a:t>es el tipo de texto en el que la información ofrece una explicación sobre cómo funcionan o se relacionan  unos elementos determinados. Un libro de texto o un manual de instrucciones son textos expositivos.</a:t>
            </a:r>
          </a:p>
          <a:p>
            <a:pPr marL="285750" indent="-285750">
              <a:buFont typeface="Arial" pitchFamily="34" charset="0"/>
              <a:buChar char="•"/>
            </a:pPr>
            <a:endParaRPr lang="es-ES" sz="1400" dirty="0" smtClean="0"/>
          </a:p>
          <a:p>
            <a:pPr marL="285750" indent="-285750">
              <a:buFont typeface="Arial" pitchFamily="34" charset="0"/>
              <a:buChar char="•"/>
            </a:pPr>
            <a:r>
              <a:rPr lang="es-ES" sz="1400" dirty="0" smtClean="0"/>
              <a:t>La </a:t>
            </a:r>
            <a:r>
              <a:rPr lang="es-ES" sz="1400" b="1" dirty="0" smtClean="0">
                <a:hlinkClick r:id="rId4"/>
              </a:rPr>
              <a:t>descripción</a:t>
            </a:r>
            <a:r>
              <a:rPr lang="es-ES" sz="1400" dirty="0" smtClean="0">
                <a:hlinkClick r:id="rId4"/>
              </a:rPr>
              <a:t> </a:t>
            </a:r>
            <a:r>
              <a:rPr lang="es-ES" sz="1400" dirty="0" smtClean="0"/>
              <a:t>es el tipo de texto en el que la información hace referencia a las propiedades de los objetos en el espacio. La definición de una palabra en el diccionario es una descripción.</a:t>
            </a:r>
          </a:p>
          <a:p>
            <a:pPr marL="285750" indent="-285750">
              <a:buFont typeface="Arial" pitchFamily="34" charset="0"/>
              <a:buChar char="•"/>
            </a:pPr>
            <a:endParaRPr lang="es-ES" sz="1400" dirty="0" smtClean="0"/>
          </a:p>
          <a:p>
            <a:pPr marL="285750" indent="-285750">
              <a:buFont typeface="Arial" pitchFamily="34" charset="0"/>
              <a:buChar char="•"/>
            </a:pPr>
            <a:r>
              <a:rPr lang="es-ES" sz="1400" dirty="0" smtClean="0"/>
              <a:t>La </a:t>
            </a:r>
            <a:r>
              <a:rPr lang="es-ES" sz="1400" b="1" dirty="0" smtClean="0">
                <a:hlinkClick r:id="rId5"/>
              </a:rPr>
              <a:t>argumentación</a:t>
            </a:r>
            <a:r>
              <a:rPr lang="es-ES" sz="1400" dirty="0" smtClean="0">
                <a:hlinkClick r:id="rId5"/>
              </a:rPr>
              <a:t> </a:t>
            </a:r>
            <a:r>
              <a:rPr lang="es-ES" sz="1400" dirty="0" smtClean="0"/>
              <a:t>es el tipo de texto que presenta una opinión o teoría apoyada por hechos. Un ensayo o un editorial de un periódico son ejemplos de textos argumentativos. Una importante subcategoría de los textos argumentativos es la representada por los textos persuasivos, que pretenden convencer al receptor de una idea, como en los anuncios publicitarios.</a:t>
            </a:r>
          </a:p>
          <a:p>
            <a:pPr marL="285750" indent="-285750">
              <a:buFont typeface="Arial" pitchFamily="34" charset="0"/>
              <a:buChar char="•"/>
            </a:pPr>
            <a:endParaRPr lang="es-ES" sz="1400" dirty="0"/>
          </a:p>
          <a:p>
            <a:r>
              <a:rPr lang="es-ES" sz="1400" dirty="0" smtClean="0"/>
              <a:t>Clica sobre los enlaces en verde para conocer más características acerca de cada tipo de texto.</a:t>
            </a:r>
            <a:endParaRPr lang="es-ES" sz="1400" dirty="0"/>
          </a:p>
        </p:txBody>
      </p:sp>
      <p:sp>
        <p:nvSpPr>
          <p:cNvPr id="2" name="Title 1"/>
          <p:cNvSpPr>
            <a:spLocks noGrp="1"/>
          </p:cNvSpPr>
          <p:nvPr>
            <p:ph type="title"/>
          </p:nvPr>
        </p:nvSpPr>
        <p:spPr>
          <a:xfrm>
            <a:off x="539552" y="1196752"/>
            <a:ext cx="7920880" cy="511175"/>
          </a:xfrm>
        </p:spPr>
        <p:txBody>
          <a:bodyPr/>
          <a:lstStyle/>
          <a:p>
            <a:r>
              <a:rPr lang="ca-ES" sz="2400" dirty="0" smtClean="0"/>
              <a:t>Tipos de texto según su contenido y la intención del autor</a:t>
            </a:r>
            <a:endParaRPr lang="en-US" sz="2400" dirty="0"/>
          </a:p>
        </p:txBody>
      </p:sp>
      <p:sp>
        <p:nvSpPr>
          <p:cNvPr id="4" name="TextBox 3"/>
          <p:cNvSpPr txBox="1"/>
          <p:nvPr/>
        </p:nvSpPr>
        <p:spPr>
          <a:xfrm>
            <a:off x="1403648" y="764704"/>
            <a:ext cx="6120680" cy="2831544"/>
          </a:xfrm>
          <a:prstGeom prst="wedgeRectCallout">
            <a:avLst>
              <a:gd name="adj1" fmla="val -59999"/>
              <a:gd name="adj2" fmla="val -45611"/>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endParaRPr lang="ca-ES" sz="1600" dirty="0" smtClean="0"/>
          </a:p>
          <a:p>
            <a:pPr algn="ctr"/>
            <a:r>
              <a:rPr lang="ca-ES" sz="1600" dirty="0" smtClean="0"/>
              <a:t>Si puedes clasificar un texto en alguna de estas categorías, significa que has sabido interpretar su contenido más allá de la información específica.</a:t>
            </a:r>
          </a:p>
          <a:p>
            <a:pPr algn="ctr"/>
            <a:endParaRPr lang="ca-ES" sz="1600" dirty="0" smtClean="0"/>
          </a:p>
          <a:p>
            <a:pPr algn="ctr"/>
            <a:r>
              <a:rPr lang="ca-ES" sz="1600" dirty="0" smtClean="0"/>
              <a:t>Los textos pueden clasificarse según otros criterios que también pueden ayudar a su comprensión, como por ejemplo el tema o los rasgos lingüísticos. </a:t>
            </a:r>
          </a:p>
          <a:p>
            <a:pPr algn="ctr"/>
            <a:endParaRPr lang="ca-ES" sz="1600" dirty="0" smtClean="0"/>
          </a:p>
          <a:p>
            <a:pPr algn="ctr"/>
            <a:r>
              <a:rPr lang="ca-ES" sz="1600" dirty="0" smtClean="0"/>
              <a:t>Clica </a:t>
            </a:r>
            <a:r>
              <a:rPr lang="ca-ES" sz="1600" dirty="0" smtClean="0">
                <a:hlinkClick r:id="rId6"/>
              </a:rPr>
              <a:t>aquí </a:t>
            </a:r>
            <a:r>
              <a:rPr lang="ca-ES" sz="1600" dirty="0" smtClean="0"/>
              <a:t>para saber más.</a:t>
            </a:r>
          </a:p>
          <a:p>
            <a:pPr algn="ctr"/>
            <a:endParaRPr lang="en-US" dirty="0"/>
          </a:p>
        </p:txBody>
      </p:sp>
    </p:spTree>
    <p:extLst>
      <p:ext uri="{BB962C8B-B14F-4D97-AF65-F5344CB8AC3E}">
        <p14:creationId xmlns:p14="http://schemas.microsoft.com/office/powerpoint/2010/main" val="358165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1000"/>
                                        <p:tgtEl>
                                          <p:spTgt spid="5">
                                            <p:txEl>
                                              <p:pRg st="8" end="8"/>
                                            </p:txEl>
                                          </p:spTgt>
                                        </p:tgtEl>
                                      </p:cBhvr>
                                    </p:animEffect>
                                    <p:anim calcmode="lin" valueType="num">
                                      <p:cBhvr>
                                        <p:cTn id="36"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1000"/>
                                        <p:tgtEl>
                                          <p:spTgt spid="5">
                                            <p:txEl>
                                              <p:pRg st="10" end="10"/>
                                            </p:txEl>
                                          </p:spTgt>
                                        </p:tgtEl>
                                      </p:cBhvr>
                                    </p:animEffect>
                                    <p:anim calcmode="lin" valueType="num">
                                      <p:cBhvr>
                                        <p:cTn id="43"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rot="186693">
            <a:off x="6386570" y="8387"/>
            <a:ext cx="2752603" cy="344992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3" name="Content Placeholder 2"/>
          <p:cNvSpPr>
            <a:spLocks noGrp="1"/>
          </p:cNvSpPr>
          <p:nvPr>
            <p:ph idx="1"/>
          </p:nvPr>
        </p:nvSpPr>
        <p:spPr>
          <a:xfrm>
            <a:off x="179512" y="3140968"/>
            <a:ext cx="8280920" cy="3528392"/>
          </a:xfrm>
        </p:spPr>
        <p:txBody>
          <a:bodyPr/>
          <a:lstStyle/>
          <a:p>
            <a:pPr marL="0" indent="0">
              <a:buNone/>
            </a:pPr>
            <a:r>
              <a:rPr lang="ca-ES" sz="1800" b="1" dirty="0" smtClean="0"/>
              <a:t>Pregunta</a:t>
            </a:r>
            <a:r>
              <a:rPr lang="ca-ES" sz="1800" dirty="0" smtClean="0"/>
              <a:t>:</a:t>
            </a:r>
          </a:p>
          <a:p>
            <a:pPr marL="400050" lvl="1" indent="0">
              <a:buNone/>
            </a:pPr>
            <a:r>
              <a:rPr lang="ca-ES" sz="1800" b="1" dirty="0" smtClean="0"/>
              <a:t>¿Qué tipo de texto es una noticia periodística?</a:t>
            </a:r>
            <a:r>
              <a:rPr lang="en-US" sz="1800" b="1" dirty="0" smtClean="0"/>
              <a:t> ¿</a:t>
            </a:r>
            <a:r>
              <a:rPr lang="en-US" sz="1800" b="1" dirty="0" err="1"/>
              <a:t>E</a:t>
            </a:r>
            <a:r>
              <a:rPr lang="en-US" sz="1800" b="1" dirty="0" err="1" smtClean="0"/>
              <a:t>s</a:t>
            </a:r>
            <a:r>
              <a:rPr lang="en-US" sz="1800" b="1" dirty="0" smtClean="0"/>
              <a:t> </a:t>
            </a:r>
            <a:r>
              <a:rPr lang="en-US" sz="1800" b="1" dirty="0" err="1" smtClean="0"/>
              <a:t>una</a:t>
            </a:r>
            <a:r>
              <a:rPr lang="en-US" sz="1800" b="1" dirty="0" smtClean="0"/>
              <a:t> </a:t>
            </a:r>
            <a:r>
              <a:rPr lang="en-US" sz="1800" b="1" dirty="0" err="1" smtClean="0"/>
              <a:t>narración</a:t>
            </a:r>
            <a:r>
              <a:rPr lang="en-US" sz="1800" b="1" dirty="0" smtClean="0"/>
              <a:t>, </a:t>
            </a:r>
            <a:r>
              <a:rPr lang="en-US" sz="1800" b="1" dirty="0" err="1" smtClean="0"/>
              <a:t>una</a:t>
            </a:r>
            <a:r>
              <a:rPr lang="en-US" sz="1800" b="1" dirty="0" smtClean="0"/>
              <a:t> </a:t>
            </a:r>
            <a:r>
              <a:rPr lang="en-US" sz="1800" b="1" dirty="0" err="1" smtClean="0"/>
              <a:t>exposición</a:t>
            </a:r>
            <a:r>
              <a:rPr lang="en-US" sz="1800" b="1" dirty="0" smtClean="0"/>
              <a:t>, </a:t>
            </a:r>
            <a:r>
              <a:rPr lang="en-US" sz="1800" b="1" dirty="0" err="1" smtClean="0"/>
              <a:t>una</a:t>
            </a:r>
            <a:r>
              <a:rPr lang="en-US" sz="1800" b="1" dirty="0" smtClean="0"/>
              <a:t> </a:t>
            </a:r>
            <a:r>
              <a:rPr lang="en-US" sz="1800" b="1" dirty="0" err="1" smtClean="0"/>
              <a:t>descripción</a:t>
            </a:r>
            <a:r>
              <a:rPr lang="en-US" sz="1800" b="1" dirty="0" smtClean="0"/>
              <a:t> o </a:t>
            </a:r>
            <a:r>
              <a:rPr lang="en-US" sz="1800" b="1" dirty="0" err="1" smtClean="0"/>
              <a:t>una</a:t>
            </a:r>
            <a:r>
              <a:rPr lang="en-US" sz="1800" b="1" dirty="0" smtClean="0"/>
              <a:t> </a:t>
            </a:r>
            <a:r>
              <a:rPr lang="en-US" sz="1800" b="1" dirty="0" err="1" smtClean="0"/>
              <a:t>argumentación</a:t>
            </a:r>
            <a:r>
              <a:rPr lang="en-US" sz="1800" b="1" dirty="0" smtClean="0"/>
              <a:t>?</a:t>
            </a:r>
          </a:p>
          <a:p>
            <a:endParaRPr lang="ca-ES" sz="1800" dirty="0"/>
          </a:p>
          <a:p>
            <a:r>
              <a:rPr lang="ca-ES" sz="1800" dirty="0" smtClean="0"/>
              <a:t>Casi siempre, una </a:t>
            </a:r>
            <a:r>
              <a:rPr lang="ca-ES" sz="1800" b="1" dirty="0" smtClean="0">
                <a:solidFill>
                  <a:srgbClr val="FB4F14"/>
                </a:solidFill>
              </a:rPr>
              <a:t>notica periodística </a:t>
            </a:r>
            <a:r>
              <a:rPr lang="ca-ES" sz="1800" dirty="0" smtClean="0"/>
              <a:t>suele combinar narración, descripción y exposición ya que narra unos hechos, describe situaciones, lugares o actores, y también explica las causas y la trascendencia de lo ocurrido. </a:t>
            </a:r>
          </a:p>
          <a:p>
            <a:endParaRPr lang="ca-ES" sz="1800" dirty="0" smtClean="0"/>
          </a:p>
          <a:p>
            <a:r>
              <a:rPr lang="ca-ES" sz="1800" dirty="0" smtClean="0"/>
              <a:t>Sin embargo</a:t>
            </a:r>
            <a:r>
              <a:rPr lang="ca-ES" sz="1800" dirty="0" smtClean="0"/>
              <a:t>, hay que recordar que el editorial o los artículos de opinión de un periódico suelen ser textos argumentativos porque no mantienen un tono neutro o imparcial como las notícias.</a:t>
            </a:r>
          </a:p>
        </p:txBody>
      </p:sp>
      <p:sp>
        <p:nvSpPr>
          <p:cNvPr id="2" name="Title 1"/>
          <p:cNvSpPr>
            <a:spLocks noGrp="1"/>
          </p:cNvSpPr>
          <p:nvPr>
            <p:ph type="title"/>
          </p:nvPr>
        </p:nvSpPr>
        <p:spPr>
          <a:xfrm>
            <a:off x="954089" y="1219200"/>
            <a:ext cx="4770039" cy="511175"/>
          </a:xfrm>
        </p:spPr>
        <p:txBody>
          <a:bodyPr/>
          <a:lstStyle/>
          <a:p>
            <a:r>
              <a:rPr lang="ca-ES" sz="2400" dirty="0" smtClean="0"/>
              <a:t>Tipos de texto según su contenido y la intención del autor</a:t>
            </a:r>
            <a:endParaRPr lang="en-US" sz="2400" dirty="0"/>
          </a:p>
        </p:txBody>
      </p:sp>
      <p:sp>
        <p:nvSpPr>
          <p:cNvPr id="6" name="Right Arrow Callout 5"/>
          <p:cNvSpPr/>
          <p:nvPr/>
        </p:nvSpPr>
        <p:spPr>
          <a:xfrm>
            <a:off x="1691680" y="2204864"/>
            <a:ext cx="7092788" cy="3240360"/>
          </a:xfrm>
          <a:prstGeom prst="rightArrowCallout">
            <a:avLst>
              <a:gd name="adj1" fmla="val 15280"/>
              <a:gd name="adj2" fmla="val 20140"/>
              <a:gd name="adj3" fmla="val 19766"/>
              <a:gd name="adj4" fmla="val 889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600" dirty="0" smtClean="0"/>
              <a:t>Ahora practica un poco. </a:t>
            </a:r>
          </a:p>
          <a:p>
            <a:pPr algn="ctr"/>
            <a:r>
              <a:rPr lang="ca-ES" sz="1600" dirty="0" smtClean="0"/>
              <a:t>Identifica de qué tipo de texto se trata y realiza las actividades de comprensión lectora que se proponen.</a:t>
            </a:r>
          </a:p>
          <a:p>
            <a:pPr algn="ctr"/>
            <a:r>
              <a:rPr lang="ca-ES" sz="1600" dirty="0" smtClean="0">
                <a:hlinkClick r:id="rId4"/>
              </a:rPr>
              <a:t>Ejercicio 1</a:t>
            </a:r>
            <a:endParaRPr lang="ca-ES" sz="1600" dirty="0" smtClean="0"/>
          </a:p>
          <a:p>
            <a:pPr algn="ctr"/>
            <a:endParaRPr lang="ca-ES" sz="1600" dirty="0" smtClean="0"/>
          </a:p>
          <a:p>
            <a:pPr algn="ctr"/>
            <a:r>
              <a:rPr lang="ca-ES" sz="1600" dirty="0" smtClean="0"/>
              <a:t>Los ejercicios que encontrarás a continuación son un poco más difíciles pero también trabajan las tipologías textuales.</a:t>
            </a:r>
          </a:p>
          <a:p>
            <a:pPr algn="ctr"/>
            <a:r>
              <a:rPr lang="ca-ES" sz="1600" dirty="0">
                <a:hlinkClick r:id="rId5"/>
              </a:rPr>
              <a:t>Nuevas normas</a:t>
            </a:r>
            <a:endParaRPr lang="ca-ES" sz="1600" dirty="0"/>
          </a:p>
          <a:p>
            <a:pPr algn="ctr"/>
            <a:r>
              <a:rPr lang="ca-ES" sz="1600" dirty="0" smtClean="0">
                <a:hlinkClick r:id="rId6"/>
              </a:rPr>
              <a:t>La gripe</a:t>
            </a:r>
            <a:endParaRPr lang="ca-ES" sz="1600" dirty="0" smtClean="0"/>
          </a:p>
          <a:p>
            <a:pPr algn="ctr"/>
            <a:r>
              <a:rPr lang="ca-ES" sz="1600" dirty="0" smtClean="0">
                <a:hlinkClick r:id="rId7"/>
              </a:rPr>
              <a:t>Graffiti</a:t>
            </a:r>
            <a:endParaRPr lang="ca-ES" sz="1600" dirty="0" smtClean="0"/>
          </a:p>
          <a:p>
            <a:pPr algn="ctr"/>
            <a:r>
              <a:rPr lang="ca-ES" sz="1600" dirty="0" smtClean="0">
                <a:hlinkClick r:id="rId8"/>
              </a:rPr>
              <a:t>El regalo</a:t>
            </a:r>
            <a:endParaRPr lang="en-US" sz="1600" dirty="0"/>
          </a:p>
        </p:txBody>
      </p:sp>
    </p:spTree>
    <p:extLst>
      <p:ext uri="{BB962C8B-B14F-4D97-AF65-F5344CB8AC3E}">
        <p14:creationId xmlns:p14="http://schemas.microsoft.com/office/powerpoint/2010/main" val="263491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theme/theme1.xml><?xml version="1.0" encoding="utf-8"?>
<a:theme xmlns:a="http://schemas.openxmlformats.org/drawingml/2006/main" name="orang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955</TotalTime>
  <Words>2547</Words>
  <Application>Microsoft Office PowerPoint</Application>
  <PresentationFormat>On-screen Show (4:3)</PresentationFormat>
  <Paragraphs>233</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orange</vt:lpstr>
      <vt:lpstr>Para una lectura comprensiva</vt:lpstr>
      <vt:lpstr>Actividades de lectura intensiva</vt:lpstr>
      <vt:lpstr>La lectura analítica</vt:lpstr>
      <vt:lpstr>Técnicas para una lectura activa</vt:lpstr>
      <vt:lpstr>Técnicas para una lectura activa</vt:lpstr>
      <vt:lpstr>El resumen</vt:lpstr>
      <vt:lpstr>EL ANÁLISIS DE TEXTO</vt:lpstr>
      <vt:lpstr>Tipos de texto según su contenido y la intención del autor</vt:lpstr>
      <vt:lpstr>Tipos de texto según su contenido y la intención del autor</vt:lpstr>
      <vt:lpstr>El comentario de texto</vt:lpstr>
      <vt:lpstr>Cómo expresar opinión en un comentario</vt:lpstr>
      <vt:lpstr>PowerPoint Presentation</vt:lpstr>
      <vt:lpstr>¿Qué has aprendido?</vt:lpstr>
      <vt:lpstr>Otros enlaces de interés</vt:lpstr>
      <vt:lpstr>Referencias</vt:lpstr>
    </vt:vector>
  </TitlesOfParts>
  <Company>la vida loca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Lectura comprensiva</dc:title>
  <dc:creator>jordina</dc:creator>
  <cp:lastModifiedBy>stevenke</cp:lastModifiedBy>
  <cp:revision>58</cp:revision>
  <dcterms:created xsi:type="dcterms:W3CDTF">2012-06-20T14:23:53Z</dcterms:created>
  <dcterms:modified xsi:type="dcterms:W3CDTF">2012-07-04T10:29:25Z</dcterms:modified>
</cp:coreProperties>
</file>