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Lst>
  <p:notesMasterIdLst>
    <p:notesMasterId r:id="rId7"/>
  </p:notesMasterIdLst>
  <p:sldIdLst>
    <p:sldId id="283" r:id="rId2"/>
    <p:sldId id="259" r:id="rId3"/>
    <p:sldId id="268" r:id="rId4"/>
    <p:sldId id="269" r:id="rId5"/>
    <p:sldId id="281" r:id="rId6"/>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lvac"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810" autoAdjust="0"/>
    <p:restoredTop sz="85822" autoAdjust="0"/>
  </p:normalViewPr>
  <p:slideViewPr>
    <p:cSldViewPr snapToGrid="0" snapToObjects="1">
      <p:cViewPr varScale="1">
        <p:scale>
          <a:sx n="87" d="100"/>
          <a:sy n="87" d="100"/>
        </p:scale>
        <p:origin x="-306" y="-90"/>
      </p:cViewPr>
      <p:guideLst>
        <p:guide orient="horz" pos="2160"/>
        <p:guide pos="2880"/>
      </p:guideLst>
    </p:cSldViewPr>
  </p:slideViewPr>
  <p:outlineViewPr>
    <p:cViewPr>
      <p:scale>
        <a:sx n="33" d="100"/>
        <a:sy n="33" d="100"/>
      </p:scale>
      <p:origin x="48" y="953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a-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71B81A-E49C-47F4-8DDB-63D420C86B03}" type="datetimeFigureOut">
              <a:rPr lang="ca-ES" smtClean="0"/>
              <a:pPr/>
              <a:t>03/01/2012</a:t>
            </a:fld>
            <a:endParaRPr lang="ca-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a-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a-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6DEE01-3317-4439-B3C5-5F2F312FF8EA}" type="slidenum">
              <a:rPr lang="ca-ES" smtClean="0"/>
              <a:pPr/>
              <a:t>‹#›</a:t>
            </a:fld>
            <a:endParaRPr lang="ca-ES"/>
          </a:p>
        </p:txBody>
      </p:sp>
    </p:spTree>
    <p:extLst>
      <p:ext uri="{BB962C8B-B14F-4D97-AF65-F5344CB8AC3E}">
        <p14:creationId xmlns:p14="http://schemas.microsoft.com/office/powerpoint/2010/main" xmlns="" val="629592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a-ES" dirty="0"/>
          </a:p>
        </p:txBody>
      </p:sp>
      <p:sp>
        <p:nvSpPr>
          <p:cNvPr id="4" name="Slide Number Placeholder 3"/>
          <p:cNvSpPr>
            <a:spLocks noGrp="1"/>
          </p:cNvSpPr>
          <p:nvPr>
            <p:ph type="sldNum" sz="quarter" idx="10"/>
          </p:nvPr>
        </p:nvSpPr>
        <p:spPr/>
        <p:txBody>
          <a:bodyPr/>
          <a:lstStyle/>
          <a:p>
            <a:fld id="{866DEE01-3317-4439-B3C5-5F2F312FF8EA}" type="slidenum">
              <a:rPr lang="ca-ES" smtClean="0"/>
              <a:pPr/>
              <a:t>5</a:t>
            </a:fld>
            <a:endParaRPr lang="ca-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lstStyle/>
          <a:p>
            <a:endParaRPr lang="ca-ES"/>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lgn="ctr">
            <a:noFill/>
            <a:miter lim="800000"/>
            <a:headEnd/>
            <a:tailEnd/>
          </a:ln>
          <a:effectLst/>
        </p:spPr>
        <p:txBody>
          <a:bodyPr wrap="none" anchor="ctr"/>
          <a:lstStyle/>
          <a:p>
            <a:endParaRPr lang="ca-ES"/>
          </a:p>
        </p:txBody>
      </p:sp>
      <p:sp>
        <p:nvSpPr>
          <p:cNvPr id="3074" name="Rectangle 2"/>
          <p:cNvSpPr>
            <a:spLocks noGrp="1" noChangeArrowheads="1"/>
          </p:cNvSpPr>
          <p:nvPr>
            <p:ph type="ctrTitle"/>
          </p:nvPr>
        </p:nvSpPr>
        <p:spPr>
          <a:xfrm>
            <a:off x="947738" y="2417763"/>
            <a:ext cx="7585075" cy="1439862"/>
          </a:xfrm>
        </p:spPr>
        <p:txBody>
          <a:bodyPr/>
          <a:lstStyle>
            <a:lvl1pPr>
              <a:defRPr sz="4000"/>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947738" y="5908675"/>
            <a:ext cx="7585075" cy="360363"/>
          </a:xfrm>
        </p:spPr>
        <p:txBody>
          <a:bodyPr/>
          <a:lstStyle>
            <a:lvl1pPr marL="0" indent="0">
              <a:lnSpc>
                <a:spcPct val="100000"/>
              </a:lnSpc>
              <a:buFontTx/>
              <a:buNone/>
              <a:defRPr>
                <a:solidFill>
                  <a:schemeClr val="tx2"/>
                </a:solidFill>
              </a:defRPr>
            </a:lvl1pPr>
          </a:lstStyle>
          <a:p>
            <a:r>
              <a:rPr lang="en-US" smtClean="0"/>
              <a:t>Click to edit Master subtitle style</a:t>
            </a:r>
            <a:endParaRPr lang="en-GB"/>
          </a:p>
        </p:txBody>
      </p:sp>
      <p:pic>
        <p:nvPicPr>
          <p:cNvPr id="3083" name="Picture 11"/>
          <p:cNvPicPr>
            <a:picLocks noChangeAspect="1" noChangeArrowheads="1"/>
          </p:cNvPicPr>
          <p:nvPr/>
        </p:nvPicPr>
        <p:blipFill>
          <a:blip r:embed="rId2"/>
          <a:srcRect/>
          <a:stretch>
            <a:fillRect/>
          </a:stretch>
        </p:blipFill>
        <p:spPr bwMode="auto">
          <a:xfrm>
            <a:off x="239713" y="254000"/>
            <a:ext cx="2162175" cy="8810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en-US" smtClean="0"/>
              <a:t>Click to edit Master title style</a:t>
            </a:r>
            <a:endParaRPr lang="ca-ES"/>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ca-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ca-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a-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a-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ca-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lgn="ctr">
            <a:noFill/>
            <a:miter lim="800000"/>
            <a:headEnd/>
            <a:tailEnd/>
          </a:ln>
          <a:effectLst/>
        </p:spPr>
        <p:txBody>
          <a:bodyPr wrap="none" anchor="ctr"/>
          <a:lstStyle/>
          <a:p>
            <a:endParaRPr lang="ca-ES"/>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lstStyle/>
          <a:p>
            <a:endParaRPr lang="ca-ES"/>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1034" name="Picture 10"/>
          <p:cNvPicPr>
            <a:picLocks noChangeAspect="1" noChangeArrowheads="1"/>
          </p:cNvPicPr>
          <p:nvPr/>
        </p:nvPicPr>
        <p:blipFill>
          <a:blip r:embed="rId13"/>
          <a:srcRect/>
          <a:stretch>
            <a:fillRect/>
          </a:stretch>
        </p:blipFill>
        <p:spPr bwMode="auto">
          <a:xfrm>
            <a:off x="171450" y="6164263"/>
            <a:ext cx="1366838" cy="557212"/>
          </a:xfrm>
          <a:prstGeom prst="rect">
            <a:avLst/>
          </a:prstGeom>
          <a:noFill/>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eaLnBrk="1" fontAlgn="base" hangingPunct="1">
        <a:spcBef>
          <a:spcPct val="0"/>
        </a:spcBef>
        <a:spcAft>
          <a:spcPct val="0"/>
        </a:spcAft>
        <a:defRPr sz="3000">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Arial" charset="0"/>
        </a:defRPr>
      </a:lvl2pPr>
      <a:lvl3pPr algn="l" rtl="0" eaLnBrk="1" fontAlgn="base" hangingPunct="1">
        <a:spcBef>
          <a:spcPct val="0"/>
        </a:spcBef>
        <a:spcAft>
          <a:spcPct val="0"/>
        </a:spcAft>
        <a:defRPr sz="3000">
          <a:solidFill>
            <a:schemeClr val="tx2"/>
          </a:solidFill>
          <a:latin typeface="Arial" charset="0"/>
        </a:defRPr>
      </a:lvl3pPr>
      <a:lvl4pPr algn="l" rtl="0" eaLnBrk="1" fontAlgn="base" hangingPunct="1">
        <a:spcBef>
          <a:spcPct val="0"/>
        </a:spcBef>
        <a:spcAft>
          <a:spcPct val="0"/>
        </a:spcAft>
        <a:defRPr sz="3000">
          <a:solidFill>
            <a:schemeClr val="tx2"/>
          </a:solidFill>
          <a:latin typeface="Arial" charset="0"/>
        </a:defRPr>
      </a:lvl4pPr>
      <a:lvl5pPr algn="l" rtl="0" eaLnBrk="1" fontAlgn="base" hangingPunct="1">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1" fontAlgn="base" hangingPunct="1">
        <a:lnSpc>
          <a:spcPct val="108000"/>
        </a:lnSpc>
        <a:spcBef>
          <a:spcPct val="0"/>
        </a:spcBef>
        <a:spcAft>
          <a:spcPct val="0"/>
        </a:spcAft>
        <a:buBlip>
          <a:blip r:embed="rId14"/>
        </a:buBlip>
        <a:defRPr sz="2000">
          <a:solidFill>
            <a:schemeClr val="tx1"/>
          </a:solidFill>
          <a:latin typeface="+mn-lt"/>
          <a:ea typeface="+mn-ea"/>
          <a:cs typeface="+mn-cs"/>
        </a:defRPr>
      </a:lvl1pPr>
      <a:lvl2pPr marL="742950" indent="-285750" algn="l" rtl="0" eaLnBrk="1" fontAlgn="base" hangingPunct="1">
        <a:lnSpc>
          <a:spcPct val="108000"/>
        </a:lnSpc>
        <a:spcBef>
          <a:spcPct val="0"/>
        </a:spcBef>
        <a:spcAft>
          <a:spcPct val="0"/>
        </a:spcAft>
        <a:buBlip>
          <a:blip r:embed="rId14"/>
        </a:buBlip>
        <a:defRPr sz="2000">
          <a:solidFill>
            <a:schemeClr val="tx1"/>
          </a:solidFill>
          <a:latin typeface="+mn-lt"/>
        </a:defRPr>
      </a:lvl2pPr>
      <a:lvl3pPr marL="1143000" indent="-228600" algn="l" rtl="0" eaLnBrk="1" fontAlgn="base" hangingPunct="1">
        <a:lnSpc>
          <a:spcPct val="108000"/>
        </a:lnSpc>
        <a:spcBef>
          <a:spcPct val="0"/>
        </a:spcBef>
        <a:spcAft>
          <a:spcPct val="0"/>
        </a:spcAft>
        <a:buBlip>
          <a:blip r:embed="rId14"/>
        </a:buBlip>
        <a:defRPr sz="2000">
          <a:solidFill>
            <a:schemeClr val="tx1"/>
          </a:solidFill>
          <a:latin typeface="+mn-lt"/>
        </a:defRPr>
      </a:lvl3pPr>
      <a:lvl4pPr marL="1600200" indent="-228600" algn="l" rtl="0" eaLnBrk="1" fontAlgn="base" hangingPunct="1">
        <a:lnSpc>
          <a:spcPct val="108000"/>
        </a:lnSpc>
        <a:spcBef>
          <a:spcPct val="0"/>
        </a:spcBef>
        <a:spcAft>
          <a:spcPct val="0"/>
        </a:spcAft>
        <a:buBlip>
          <a:blip r:embed="rId14"/>
        </a:buBlip>
        <a:defRPr sz="2000">
          <a:solidFill>
            <a:schemeClr val="tx1"/>
          </a:solidFill>
          <a:latin typeface="+mn-lt"/>
        </a:defRPr>
      </a:lvl4pPr>
      <a:lvl5pPr marL="2057400" indent="-228600" algn="l" rtl="0" eaLnBrk="1" fontAlgn="base" hangingPunct="1">
        <a:lnSpc>
          <a:spcPct val="108000"/>
        </a:lnSpc>
        <a:spcBef>
          <a:spcPct val="0"/>
        </a:spcBef>
        <a:spcAft>
          <a:spcPct val="0"/>
        </a:spcAft>
        <a:buBlip>
          <a:blip r:embed="rId14"/>
        </a:buBlip>
        <a:defRPr sz="2000">
          <a:solidFill>
            <a:schemeClr val="tx1"/>
          </a:solidFill>
          <a:latin typeface="+mn-lt"/>
        </a:defRPr>
      </a:lvl5pPr>
      <a:lvl6pPr marL="2514600" indent="-228600" algn="l" rtl="0" eaLnBrk="1" fontAlgn="base" hangingPunct="1">
        <a:lnSpc>
          <a:spcPct val="108000"/>
        </a:lnSpc>
        <a:spcBef>
          <a:spcPct val="0"/>
        </a:spcBef>
        <a:spcAft>
          <a:spcPct val="0"/>
        </a:spcAft>
        <a:buBlip>
          <a:blip r:embed="rId14"/>
        </a:buBlip>
        <a:defRPr sz="2000">
          <a:solidFill>
            <a:schemeClr val="tx1"/>
          </a:solidFill>
          <a:latin typeface="+mn-lt"/>
        </a:defRPr>
      </a:lvl6pPr>
      <a:lvl7pPr marL="2971800" indent="-228600" algn="l" rtl="0" eaLnBrk="1" fontAlgn="base" hangingPunct="1">
        <a:lnSpc>
          <a:spcPct val="108000"/>
        </a:lnSpc>
        <a:spcBef>
          <a:spcPct val="0"/>
        </a:spcBef>
        <a:spcAft>
          <a:spcPct val="0"/>
        </a:spcAft>
        <a:buBlip>
          <a:blip r:embed="rId14"/>
        </a:buBlip>
        <a:defRPr sz="2000">
          <a:solidFill>
            <a:schemeClr val="tx1"/>
          </a:solidFill>
          <a:latin typeface="+mn-lt"/>
        </a:defRPr>
      </a:lvl7pPr>
      <a:lvl8pPr marL="3429000" indent="-228600" algn="l" rtl="0" eaLnBrk="1" fontAlgn="base" hangingPunct="1">
        <a:lnSpc>
          <a:spcPct val="108000"/>
        </a:lnSpc>
        <a:spcBef>
          <a:spcPct val="0"/>
        </a:spcBef>
        <a:spcAft>
          <a:spcPct val="0"/>
        </a:spcAft>
        <a:buBlip>
          <a:blip r:embed="rId14"/>
        </a:buBlip>
        <a:defRPr sz="2000">
          <a:solidFill>
            <a:schemeClr val="tx1"/>
          </a:solidFill>
          <a:latin typeface="+mn-lt"/>
        </a:defRPr>
      </a:lvl8pPr>
      <a:lvl9pPr marL="3886200" indent="-228600" algn="l" rtl="0" eaLnBrk="1" fontAlgn="base" hangingPunct="1">
        <a:lnSpc>
          <a:spcPct val="108000"/>
        </a:lnSpc>
        <a:spcBef>
          <a:spcPct val="0"/>
        </a:spcBef>
        <a:spcAft>
          <a:spcPct val="0"/>
        </a:spcAft>
        <a:buBlip>
          <a:blip r:embed="rId14"/>
        </a:buBlip>
        <a:defRPr sz="2000">
          <a:solidFill>
            <a:schemeClr val="tx1"/>
          </a:solidFill>
          <a:latin typeface="+mn-lt"/>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tudyspanish.com/pronunciation/letter_j.htm" TargetMode="External"/><Relationship Id="rId7" Type="http://schemas.openxmlformats.org/officeDocument/2006/relationships/image" Target="../media/image3.png"/><Relationship Id="rId2" Type="http://schemas.openxmlformats.org/officeDocument/2006/relationships/hyperlink" Target="http://www.studyspanish.com/pronunciation/letter_rr.htm" TargetMode="External"/><Relationship Id="rId1" Type="http://schemas.openxmlformats.org/officeDocument/2006/relationships/slideLayout" Target="../slideLayouts/slideLayout2.xml"/><Relationship Id="rId6" Type="http://schemas.openxmlformats.org/officeDocument/2006/relationships/hyperlink" Target="http://cvc.cervantes.es/lengua/voces_hispanicas/default.htm" TargetMode="External"/><Relationship Id="rId5" Type="http://schemas.openxmlformats.org/officeDocument/2006/relationships/hyperlink" Target="http://www.uiowa.edu/~acadtech/phonetics/spanish/frameset.html" TargetMode="External"/><Relationship Id="rId4" Type="http://schemas.openxmlformats.org/officeDocument/2006/relationships/hyperlink" Target="http://www.studyspanish.com/pronunciation/index.ht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ordreference.com/es/en/translation.asp?spen=traje" TargetMode="External"/><Relationship Id="rId2" Type="http://schemas.openxmlformats.org/officeDocument/2006/relationships/hyperlink" Target="http://www.wordreference.com/es/translation.asp?tranword=suit"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www.wordreference.com/" TargetMode="External"/><Relationship Id="rId2" Type="http://schemas.openxmlformats.org/officeDocument/2006/relationships/hyperlink" Target="http://www.diccionarios.co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linguee.fr/francais-anglai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697832"/>
            <a:ext cx="8280400" cy="1439862"/>
          </a:xfrm>
        </p:spPr>
        <p:txBody>
          <a:bodyPr>
            <a:noAutofit/>
          </a:bodyPr>
          <a:lstStyle/>
          <a:p>
            <a:r>
              <a:rPr lang="es-ES" sz="5400" noProof="0" dirty="0" smtClean="0"/>
              <a:t>El buen uso del diccionario</a:t>
            </a:r>
            <a:br>
              <a:rPr lang="es-ES" sz="5400" noProof="0" dirty="0" smtClean="0"/>
            </a:br>
            <a:r>
              <a:rPr lang="es-ES" sz="5400" noProof="0" dirty="0" err="1" smtClean="0"/>
              <a:t>Part</a:t>
            </a:r>
            <a:r>
              <a:rPr lang="es-ES" sz="5400" noProof="0" dirty="0" smtClean="0"/>
              <a:t> 3</a:t>
            </a:r>
            <a:br>
              <a:rPr lang="es-ES" sz="5400" noProof="0" dirty="0" smtClean="0"/>
            </a:br>
            <a:r>
              <a:rPr lang="es-ES" sz="5400" dirty="0"/>
              <a:t/>
            </a:r>
            <a:br>
              <a:rPr lang="es-ES" sz="5400" dirty="0"/>
            </a:br>
            <a:endParaRPr lang="es-ES" sz="5400" noProof="0" dirty="0" smtClean="0"/>
          </a:p>
        </p:txBody>
      </p:sp>
      <p:sp>
        <p:nvSpPr>
          <p:cNvPr id="3" name="Subtitle 2"/>
          <p:cNvSpPr>
            <a:spLocks noGrp="1"/>
          </p:cNvSpPr>
          <p:nvPr>
            <p:ph type="subTitle" idx="1"/>
          </p:nvPr>
        </p:nvSpPr>
        <p:spPr>
          <a:xfrm>
            <a:off x="434406" y="4034870"/>
            <a:ext cx="5245100" cy="800100"/>
          </a:xfrm>
        </p:spPr>
        <p:txBody>
          <a:bodyPr/>
          <a:lstStyle/>
          <a:p>
            <a:r>
              <a:rPr lang="es-ES" sz="2800" noProof="0" dirty="0" smtClean="0"/>
              <a:t>Todo lo que hay que saber</a:t>
            </a:r>
            <a:endParaRPr lang="es-ES" sz="2800" noProof="0" dirty="0"/>
          </a:p>
        </p:txBody>
      </p:sp>
      <p:sp>
        <p:nvSpPr>
          <p:cNvPr id="4" name="TextBox 3"/>
          <p:cNvSpPr txBox="1"/>
          <p:nvPr/>
        </p:nvSpPr>
        <p:spPr>
          <a:xfrm>
            <a:off x="190500" y="6064934"/>
            <a:ext cx="8712200" cy="646331"/>
          </a:xfrm>
          <a:prstGeom prst="rect">
            <a:avLst/>
          </a:prstGeom>
          <a:noFill/>
        </p:spPr>
        <p:txBody>
          <a:bodyPr wrap="square" rtlCol="0">
            <a:spAutoFit/>
          </a:bodyPr>
          <a:lstStyle/>
          <a:p>
            <a:r>
              <a:rPr lang="ca-ES" dirty="0" smtClean="0">
                <a:solidFill>
                  <a:schemeClr val="bg1">
                    <a:lumMod val="75000"/>
                  </a:schemeClr>
                </a:solidFill>
              </a:rPr>
              <a:t>Módulo 1- Dictionary Skills</a:t>
            </a:r>
          </a:p>
          <a:p>
            <a:r>
              <a:rPr lang="ca-ES" dirty="0" smtClean="0">
                <a:solidFill>
                  <a:schemeClr val="bg1">
                    <a:lumMod val="75000"/>
                  </a:schemeClr>
                </a:solidFill>
              </a:rPr>
              <a:t>Developed by Jordina Sala-Branchadell</a:t>
            </a:r>
            <a:endParaRPr lang="ca-ES" dirty="0">
              <a:solidFill>
                <a:schemeClr val="bg1">
                  <a:lumMod val="75000"/>
                </a:schemeClr>
              </a:solidFill>
            </a:endParaRPr>
          </a:p>
        </p:txBody>
      </p:sp>
      <p:pic>
        <p:nvPicPr>
          <p:cNvPr id="8" name="Picture 7" descr="routes_into_languages_cmyk"/>
          <p:cNvPicPr>
            <a:picLocks noChangeAspect="1" noChangeArrowheads="1"/>
          </p:cNvPicPr>
          <p:nvPr/>
        </p:nvPicPr>
        <p:blipFill>
          <a:blip r:embed="rId2" cstate="print"/>
          <a:srcRect/>
          <a:stretch>
            <a:fillRect/>
          </a:stretch>
        </p:blipFill>
        <p:spPr bwMode="auto">
          <a:xfrm>
            <a:off x="7308304" y="330880"/>
            <a:ext cx="1187451" cy="957263"/>
          </a:xfrm>
          <a:prstGeom prst="rect">
            <a:avLst/>
          </a:prstGeom>
          <a:noFill/>
          <a:ln w="9525">
            <a:noFill/>
            <a:miter lim="800000"/>
            <a:headEnd/>
            <a:tailEnd/>
          </a:ln>
        </p:spPr>
      </p:pic>
      <p:pic>
        <p:nvPicPr>
          <p:cNvPr id="7" name="Picture 3" descr="C:\Documents and Settings\morrisa\Local Settings\Temporary Internet Files\Content.IE5\3MFDJA6Q\MP900409270[1].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580112" y="2878734"/>
            <a:ext cx="2185698" cy="328657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5927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noProof="0" smtClean="0"/>
              <a:t>La pronunciación del español</a:t>
            </a:r>
            <a:endParaRPr lang="es-ES" noProof="0"/>
          </a:p>
        </p:txBody>
      </p:sp>
      <p:sp>
        <p:nvSpPr>
          <p:cNvPr id="3" name="Content Placeholder 2"/>
          <p:cNvSpPr>
            <a:spLocks noGrp="1"/>
          </p:cNvSpPr>
          <p:nvPr>
            <p:ph idx="1"/>
          </p:nvPr>
        </p:nvSpPr>
        <p:spPr>
          <a:xfrm>
            <a:off x="954088" y="1701800"/>
            <a:ext cx="7566025" cy="4445000"/>
          </a:xfrm>
        </p:spPr>
        <p:txBody>
          <a:bodyPr>
            <a:normAutofit fontScale="92500" lnSpcReduction="20000"/>
          </a:bodyPr>
          <a:lstStyle/>
          <a:p>
            <a:r>
              <a:rPr lang="es-ES" noProof="0" dirty="0" smtClean="0"/>
              <a:t>Cada lengua tiene sonidos específicos que hacen que suene de una forma particular y diferente a las demás. En español, hay sonidos particularmente difíciles de pronunciar para los ingleses como la “</a:t>
            </a:r>
            <a:r>
              <a:rPr lang="es-ES" noProof="0" dirty="0" err="1" smtClean="0">
                <a:hlinkClick r:id="rId2"/>
              </a:rPr>
              <a:t>rr</a:t>
            </a:r>
            <a:r>
              <a:rPr lang="es-ES" noProof="0" dirty="0" smtClean="0"/>
              <a:t>”. </a:t>
            </a:r>
          </a:p>
          <a:p>
            <a:endParaRPr lang="es-ES" noProof="0" dirty="0" smtClean="0"/>
          </a:p>
          <a:p>
            <a:r>
              <a:rPr lang="es-ES" noProof="0" dirty="0" smtClean="0"/>
              <a:t>Además, cada idioma representa los sonidos con grafías o letras diferentes. Por ejemplo, la letra </a:t>
            </a:r>
            <a:r>
              <a:rPr lang="es-ES" i="1" noProof="0" dirty="0" smtClean="0"/>
              <a:t>“</a:t>
            </a:r>
            <a:r>
              <a:rPr lang="es-ES" i="1" noProof="0" dirty="0" smtClean="0">
                <a:hlinkClick r:id="rId3"/>
              </a:rPr>
              <a:t>j</a:t>
            </a:r>
            <a:r>
              <a:rPr lang="es-ES" i="1" noProof="0" dirty="0" smtClean="0"/>
              <a:t>”</a:t>
            </a:r>
            <a:r>
              <a:rPr lang="es-ES" noProof="0" dirty="0" smtClean="0"/>
              <a:t> no suena igual en inglés que en español. </a:t>
            </a:r>
          </a:p>
          <a:p>
            <a:endParaRPr lang="es-ES" noProof="0" dirty="0" smtClean="0"/>
          </a:p>
          <a:p>
            <a:r>
              <a:rPr lang="es-ES" noProof="0" dirty="0" smtClean="0"/>
              <a:t>Para poder leer una palabra nueva, es importante conocer el alfabeto fonético que se utiliza para pronunciar las palabra del diccionario. Puedes practicar la pronunciación con ejercicios de repetición como los que puedes encontrar </a:t>
            </a:r>
            <a:r>
              <a:rPr lang="es-ES" noProof="0" dirty="0" smtClean="0">
                <a:hlinkClick r:id="rId4"/>
              </a:rPr>
              <a:t>aquí </a:t>
            </a:r>
            <a:r>
              <a:rPr lang="es-ES" noProof="0" dirty="0" smtClean="0"/>
              <a:t>y </a:t>
            </a:r>
            <a:r>
              <a:rPr lang="es-ES" noProof="0" dirty="0" smtClean="0">
                <a:hlinkClick r:id="rId5"/>
              </a:rPr>
              <a:t>aquí</a:t>
            </a:r>
            <a:r>
              <a:rPr lang="es-ES" noProof="0" dirty="0" smtClean="0"/>
              <a:t>.</a:t>
            </a:r>
          </a:p>
          <a:p>
            <a:endParaRPr lang="es-ES" dirty="0" smtClean="0"/>
          </a:p>
          <a:p>
            <a:r>
              <a:rPr lang="es-ES" noProof="0" dirty="0" smtClean="0"/>
              <a:t>Por supuesto, cada región hispanohablante tiene su propio acento y entonación. Entra en este </a:t>
            </a:r>
            <a:r>
              <a:rPr lang="es-ES" noProof="0" dirty="0" smtClean="0">
                <a:hlinkClick r:id="rId6"/>
              </a:rPr>
              <a:t>catálogo de voces de Latinoamérica</a:t>
            </a:r>
            <a:r>
              <a:rPr lang="es-ES" noProof="0" dirty="0" smtClean="0"/>
              <a:t> para saber como suena el español en diferentes países.</a:t>
            </a:r>
          </a:p>
          <a:p>
            <a:endParaRPr lang="es-ES" noProof="0" dirty="0" smtClean="0"/>
          </a:p>
          <a:p>
            <a:endParaRPr lang="es-ES" noProof="0" dirty="0" smtClean="0"/>
          </a:p>
        </p:txBody>
      </p:sp>
      <p:pic>
        <p:nvPicPr>
          <p:cNvPr id="5" name="Picture 4" descr="routes_into_languages_cmyk"/>
          <p:cNvPicPr>
            <a:picLocks noChangeAspect="1" noChangeArrowheads="1"/>
          </p:cNvPicPr>
          <p:nvPr/>
        </p:nvPicPr>
        <p:blipFill>
          <a:blip r:embed="rId7"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s-ES" noProof="0" smtClean="0"/>
              <a:t>Diccionarios bilingües</a:t>
            </a:r>
            <a:endParaRPr lang="es-ES" noProof="0"/>
          </a:p>
        </p:txBody>
      </p:sp>
      <p:sp>
        <p:nvSpPr>
          <p:cNvPr id="8" name="Content Placeholder 7"/>
          <p:cNvSpPr>
            <a:spLocks noGrp="1"/>
          </p:cNvSpPr>
          <p:nvPr>
            <p:ph idx="1"/>
          </p:nvPr>
        </p:nvSpPr>
        <p:spPr>
          <a:xfrm>
            <a:off x="954088" y="1778000"/>
            <a:ext cx="7566025" cy="4024312"/>
          </a:xfrm>
        </p:spPr>
        <p:txBody>
          <a:bodyPr>
            <a:normAutofit/>
          </a:bodyPr>
          <a:lstStyle/>
          <a:p>
            <a:r>
              <a:rPr lang="es-ES" noProof="0" dirty="0" smtClean="0"/>
              <a:t>A veces, cuando se traduce, después de utilizar un diccionario monolingüe es conveniente contrastar la traducción propia con la de un diccionario bilingüe. Es recomendable consultar la traducción en ambos idiomas.</a:t>
            </a:r>
          </a:p>
          <a:p>
            <a:endParaRPr lang="es-ES" noProof="0" dirty="0" smtClean="0"/>
          </a:p>
          <a:p>
            <a:r>
              <a:rPr lang="es-ES" noProof="0" dirty="0" smtClean="0"/>
              <a:t>Por ejemplo, si queremos traducir la palabra inglesa «</a:t>
            </a:r>
            <a:r>
              <a:rPr lang="es-ES" b="1" noProof="0" dirty="0" err="1" smtClean="0"/>
              <a:t>suit</a:t>
            </a:r>
            <a:r>
              <a:rPr lang="es-ES" noProof="0" dirty="0" smtClean="0"/>
              <a:t>», hay que consultar primero la </a:t>
            </a:r>
            <a:r>
              <a:rPr lang="es-ES" dirty="0" smtClean="0">
                <a:hlinkClick r:id="rId2"/>
              </a:rPr>
              <a:t>versión inglés/español</a:t>
            </a:r>
            <a:r>
              <a:rPr lang="es-ES" noProof="0" dirty="0" smtClean="0"/>
              <a:t> del diccionario. Después, es conveniente comprobar que la palabra elegida es correcta consultando la </a:t>
            </a:r>
            <a:r>
              <a:rPr lang="es-ES" dirty="0" smtClean="0">
                <a:hlinkClick r:id="rId3"/>
              </a:rPr>
              <a:t>versión español/inglés</a:t>
            </a:r>
            <a:r>
              <a:rPr lang="es-ES" noProof="0" dirty="0" smtClean="0"/>
              <a:t>.</a:t>
            </a:r>
          </a:p>
        </p:txBody>
      </p:sp>
      <p:sp>
        <p:nvSpPr>
          <p:cNvPr id="4" name="Left-Right Arrow 3"/>
          <p:cNvSpPr/>
          <p:nvPr/>
        </p:nvSpPr>
        <p:spPr>
          <a:xfrm>
            <a:off x="5869214" y="368301"/>
            <a:ext cx="1803400" cy="7064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pic>
        <p:nvPicPr>
          <p:cNvPr id="6" name="Picture 5" descr="routes_into_languages_cmyk"/>
          <p:cNvPicPr>
            <a:picLocks noChangeAspect="1" noChangeArrowheads="1"/>
          </p:cNvPicPr>
          <p:nvPr/>
        </p:nvPicPr>
        <p:blipFill>
          <a:blip r:embed="rId4" cstate="print"/>
          <a:srcRect/>
          <a:stretch>
            <a:fillRect/>
          </a:stretch>
        </p:blipFill>
        <p:spPr bwMode="auto">
          <a:xfrm>
            <a:off x="8316416" y="6165304"/>
            <a:ext cx="683395" cy="550919"/>
          </a:xfrm>
          <a:prstGeom prst="rect">
            <a:avLst/>
          </a:prstGeom>
          <a:noFill/>
          <a:ln w="9525">
            <a:noFill/>
            <a:miter lim="800000"/>
            <a:headEnd/>
            <a:tailEnd/>
          </a:ln>
        </p:spPr>
      </p:pic>
      <p:pic>
        <p:nvPicPr>
          <p:cNvPr id="6146" name="Picture 2" descr="C:\Documents and Settings\desilvac\Local Settings\Temporary Internet Files\Content.IE5\FKAFCHFB\MP900442952[1].jpg"/>
          <p:cNvPicPr>
            <a:picLocks noChangeAspect="1" noChangeArrowheads="1"/>
          </p:cNvPicPr>
          <p:nvPr/>
        </p:nvPicPr>
        <p:blipFill>
          <a:blip r:embed="rId5"/>
          <a:srcRect/>
          <a:stretch>
            <a:fillRect/>
          </a:stretch>
        </p:blipFill>
        <p:spPr bwMode="auto">
          <a:xfrm>
            <a:off x="6450076" y="4430223"/>
            <a:ext cx="1525797" cy="2286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horizontal)">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noProof="0" dirty="0" smtClean="0"/>
              <a:t>Actividad: </a:t>
            </a:r>
            <a:r>
              <a:rPr lang="es-ES" noProof="0" dirty="0" smtClean="0"/>
              <a:t>Diccionarios bilingües / multilingües</a:t>
            </a:r>
            <a:endParaRPr lang="es-ES" noProof="0" dirty="0"/>
          </a:p>
        </p:txBody>
      </p:sp>
      <p:sp>
        <p:nvSpPr>
          <p:cNvPr id="5" name="Content Placeholder 4"/>
          <p:cNvSpPr>
            <a:spLocks noGrp="1"/>
          </p:cNvSpPr>
          <p:nvPr>
            <p:ph idx="1"/>
          </p:nvPr>
        </p:nvSpPr>
        <p:spPr>
          <a:xfrm>
            <a:off x="631371" y="1689967"/>
            <a:ext cx="8023087" cy="1421295"/>
          </a:xfrm>
        </p:spPr>
        <p:txBody>
          <a:bodyPr>
            <a:normAutofit fontScale="92500" lnSpcReduction="10000"/>
          </a:bodyPr>
          <a:lstStyle/>
          <a:p>
            <a:pPr>
              <a:buNone/>
            </a:pPr>
            <a:r>
              <a:rPr lang="es-ES" noProof="0" dirty="0" smtClean="0"/>
              <a:t>Algunos diccionarios muy útiles:</a:t>
            </a:r>
            <a:endParaRPr lang="es-ES" noProof="0" dirty="0" smtClean="0">
              <a:hlinkClick r:id="rId2"/>
            </a:endParaRPr>
          </a:p>
          <a:p>
            <a:pPr>
              <a:buNone/>
            </a:pPr>
            <a:r>
              <a:rPr lang="es-ES" noProof="0" dirty="0" smtClean="0">
                <a:hlinkClick r:id="rId2"/>
              </a:rPr>
              <a:t>http://www.elmundo.es/diccionarios/</a:t>
            </a:r>
          </a:p>
          <a:p>
            <a:pPr>
              <a:buNone/>
            </a:pPr>
            <a:r>
              <a:rPr lang="es-ES" noProof="0" dirty="0" smtClean="0">
                <a:hlinkClick r:id="rId2"/>
              </a:rPr>
              <a:t>http://www.diccionarios.com/</a:t>
            </a:r>
            <a:endParaRPr lang="es-ES" noProof="0" dirty="0" smtClean="0"/>
          </a:p>
          <a:p>
            <a:pPr>
              <a:buNone/>
            </a:pPr>
            <a:r>
              <a:rPr lang="es-ES" noProof="0" dirty="0" err="1" smtClean="0">
                <a:hlinkClick r:id="rId3"/>
              </a:rPr>
              <a:t>WordReference</a:t>
            </a:r>
            <a:endParaRPr lang="es-ES" noProof="0" dirty="0" smtClean="0"/>
          </a:p>
          <a:p>
            <a:pPr>
              <a:buNone/>
            </a:pPr>
            <a:r>
              <a:rPr lang="es-ES" noProof="0" dirty="0" err="1" smtClean="0">
                <a:hlinkClick r:id="rId4"/>
              </a:rPr>
              <a:t>Linguee</a:t>
            </a:r>
            <a:endParaRPr lang="es-ES" sz="1800" noProof="0" dirty="0"/>
          </a:p>
        </p:txBody>
      </p:sp>
      <p:sp>
        <p:nvSpPr>
          <p:cNvPr id="6" name="Rounded Rectangular Callout 5"/>
          <p:cNvSpPr/>
          <p:nvPr/>
        </p:nvSpPr>
        <p:spPr>
          <a:xfrm>
            <a:off x="1447800" y="5111016"/>
            <a:ext cx="6210300" cy="1193800"/>
          </a:xfrm>
          <a:prstGeom prst="wedgeRoundRectCallout">
            <a:avLst>
              <a:gd name="adj1" fmla="val -49220"/>
              <a:gd name="adj2" fmla="val 21795"/>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a-ES" sz="1600" dirty="0" smtClean="0"/>
              <a:t>Atención: Es mejor evitar las aplicaciones de traducción automática porque proporcionan una traducción descontextualizada y, por lo tanto, muy amenudo incorrecta.</a:t>
            </a:r>
            <a:endParaRPr lang="ca-ES" sz="1600" dirty="0"/>
          </a:p>
        </p:txBody>
      </p:sp>
      <p:sp>
        <p:nvSpPr>
          <p:cNvPr id="8" name="TextBox 7"/>
          <p:cNvSpPr txBox="1"/>
          <p:nvPr/>
        </p:nvSpPr>
        <p:spPr>
          <a:xfrm>
            <a:off x="457200" y="3479800"/>
            <a:ext cx="8509000" cy="1631216"/>
          </a:xfrm>
          <a:prstGeom prst="rect">
            <a:avLst/>
          </a:prstGeom>
          <a:noFill/>
        </p:spPr>
        <p:txBody>
          <a:bodyPr wrap="square" rtlCol="0">
            <a:spAutoFit/>
          </a:bodyPr>
          <a:lstStyle/>
          <a:p>
            <a:r>
              <a:rPr lang="ca-ES" sz="2000" dirty="0" smtClean="0"/>
              <a:t>Practica la traducción de las siguientes palabras o expresiones utilizando un diccionario bilingüe:</a:t>
            </a:r>
          </a:p>
          <a:p>
            <a:endParaRPr lang="ca-ES" sz="2000" dirty="0" smtClean="0"/>
          </a:p>
          <a:p>
            <a:pPr lvl="3">
              <a:buFont typeface="Arial" pitchFamily="34" charset="0"/>
              <a:buChar char="•"/>
            </a:pPr>
            <a:r>
              <a:rPr lang="ca-ES" sz="2000" dirty="0" smtClean="0"/>
              <a:t>¿Cómo se dice “</a:t>
            </a:r>
            <a:r>
              <a:rPr lang="ca-ES" sz="2000" b="1" u="sng" dirty="0" smtClean="0"/>
              <a:t>dejar</a:t>
            </a:r>
            <a:r>
              <a:rPr lang="ca-ES" sz="2000" u="sng" dirty="0" smtClean="0"/>
              <a:t> </a:t>
            </a:r>
            <a:r>
              <a:rPr lang="ca-ES" sz="2000" b="1" u="sng" dirty="0" smtClean="0"/>
              <a:t>de</a:t>
            </a:r>
            <a:r>
              <a:rPr lang="ca-ES" sz="2000" u="sng" dirty="0" smtClean="0"/>
              <a:t> </a:t>
            </a:r>
            <a:r>
              <a:rPr lang="ca-ES" sz="2000" dirty="0" smtClean="0"/>
              <a:t>fumar” en inglés?</a:t>
            </a:r>
          </a:p>
          <a:p>
            <a:pPr lvl="3">
              <a:buFont typeface="Arial" pitchFamily="34" charset="0"/>
              <a:buChar char="•"/>
            </a:pPr>
            <a:r>
              <a:rPr lang="ca-ES" sz="2000" dirty="0" smtClean="0"/>
              <a:t>¿ Cómo se traduce el verbo “</a:t>
            </a:r>
            <a:r>
              <a:rPr lang="ca-ES" sz="2000" b="1" u="sng" dirty="0" smtClean="0"/>
              <a:t>to ask</a:t>
            </a:r>
            <a:r>
              <a:rPr lang="ca-ES" sz="2000" dirty="0" smtClean="0"/>
              <a:t>” al español?</a:t>
            </a:r>
            <a:endParaRPr lang="ca-ES" dirty="0"/>
          </a:p>
        </p:txBody>
      </p:sp>
      <p:pic>
        <p:nvPicPr>
          <p:cNvPr id="7" name="Picture 6" descr="routes_into_languages_cmyk"/>
          <p:cNvPicPr>
            <a:picLocks noChangeAspect="1" noChangeArrowheads="1"/>
          </p:cNvPicPr>
          <p:nvPr/>
        </p:nvPicPr>
        <p:blipFill>
          <a:blip r:embed="rId5"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linds(horizontal)">
                                      <p:cBhvr>
                                        <p:cTn id="15" dur="500"/>
                                        <p:tgtEl>
                                          <p:spTgt spid="5">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linds(horizontal)">
                                      <p:cBhvr>
                                        <p:cTn id="18" dur="500"/>
                                        <p:tgtEl>
                                          <p:spTgt spid="5">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linds(horizontal)">
                                      <p:cBhvr>
                                        <p:cTn id="21" dur="5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linds(horizont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noProof="0" smtClean="0"/>
              <a:t>Soluciones: </a:t>
            </a:r>
            <a:r>
              <a:rPr lang="es-ES" noProof="0" dirty="0" smtClean="0"/>
              <a:t>Diccionarios bilingües / multilingües</a:t>
            </a:r>
            <a:endParaRPr lang="es-ES" noProof="0" dirty="0"/>
          </a:p>
        </p:txBody>
      </p:sp>
      <p:sp>
        <p:nvSpPr>
          <p:cNvPr id="8" name="TextBox 7"/>
          <p:cNvSpPr txBox="1"/>
          <p:nvPr/>
        </p:nvSpPr>
        <p:spPr>
          <a:xfrm>
            <a:off x="330200" y="1611086"/>
            <a:ext cx="8509000" cy="4093428"/>
          </a:xfrm>
          <a:prstGeom prst="rect">
            <a:avLst/>
          </a:prstGeom>
          <a:noFill/>
        </p:spPr>
        <p:txBody>
          <a:bodyPr wrap="square" rtlCol="0">
            <a:spAutoFit/>
          </a:bodyPr>
          <a:lstStyle/>
          <a:p>
            <a:endParaRPr lang="ca-ES" sz="2000" dirty="0" smtClean="0"/>
          </a:p>
          <a:p>
            <a:r>
              <a:rPr lang="ca-ES" sz="2000" dirty="0" smtClean="0"/>
              <a:t>Practica la traducción de las siguientes palabras utilizando un diccionario bilingüe.</a:t>
            </a:r>
          </a:p>
          <a:p>
            <a:endParaRPr lang="ca-ES" sz="2000" dirty="0" smtClean="0"/>
          </a:p>
          <a:p>
            <a:pPr marL="0" lvl="5">
              <a:buFont typeface="Arial" pitchFamily="34" charset="0"/>
              <a:buChar char="•"/>
            </a:pPr>
            <a:r>
              <a:rPr lang="ca-ES" sz="2000" dirty="0" smtClean="0"/>
              <a:t>¿Cómo se dice “</a:t>
            </a:r>
            <a:r>
              <a:rPr lang="ca-ES" sz="2000" b="1" u="sng" dirty="0" smtClean="0"/>
              <a:t>dejar</a:t>
            </a:r>
            <a:r>
              <a:rPr lang="ca-ES" sz="2000" u="sng" dirty="0" smtClean="0"/>
              <a:t> </a:t>
            </a:r>
            <a:r>
              <a:rPr lang="ca-ES" sz="2000" b="1" u="sng" dirty="0" smtClean="0"/>
              <a:t>de</a:t>
            </a:r>
            <a:r>
              <a:rPr lang="ca-ES" sz="2000" u="sng" dirty="0" smtClean="0"/>
              <a:t> </a:t>
            </a:r>
            <a:r>
              <a:rPr lang="ca-ES" sz="2000" dirty="0" smtClean="0"/>
              <a:t>fumar” en inglés?</a:t>
            </a:r>
          </a:p>
          <a:p>
            <a:pPr marL="0" lvl="5"/>
            <a:r>
              <a:rPr lang="ca-ES" sz="2000" dirty="0" smtClean="0">
                <a:solidFill>
                  <a:schemeClr val="accent1">
                    <a:lumMod val="60000"/>
                    <a:lumOff val="40000"/>
                  </a:schemeClr>
                </a:solidFill>
              </a:rPr>
              <a:t>“To give up smoking”</a:t>
            </a:r>
          </a:p>
          <a:p>
            <a:pPr marL="0" lvl="5"/>
            <a:endParaRPr lang="ca-ES" sz="2000" dirty="0" smtClean="0">
              <a:solidFill>
                <a:schemeClr val="accent4">
                  <a:lumMod val="75000"/>
                </a:schemeClr>
              </a:solidFill>
            </a:endParaRPr>
          </a:p>
          <a:p>
            <a:pPr marL="0" lvl="5"/>
            <a:endParaRPr lang="ca-ES" sz="2000" dirty="0" smtClean="0"/>
          </a:p>
          <a:p>
            <a:pPr marL="0" lvl="5">
              <a:buFont typeface="Arial" pitchFamily="34" charset="0"/>
              <a:buChar char="•"/>
            </a:pPr>
            <a:r>
              <a:rPr lang="ca-ES" sz="2000" dirty="0" smtClean="0"/>
              <a:t>¿Cómo se traduce el verbo “</a:t>
            </a:r>
            <a:r>
              <a:rPr lang="ca-ES" sz="2000" b="1" u="sng" dirty="0" smtClean="0"/>
              <a:t>to ask</a:t>
            </a:r>
            <a:r>
              <a:rPr lang="ca-ES" sz="2000" dirty="0" smtClean="0"/>
              <a:t>” al español?</a:t>
            </a:r>
          </a:p>
          <a:p>
            <a:pPr marL="0" lvl="5"/>
            <a:r>
              <a:rPr lang="ca-ES" sz="2000" dirty="0" smtClean="0">
                <a:solidFill>
                  <a:schemeClr val="accent1">
                    <a:lumMod val="60000"/>
                    <a:lumOff val="40000"/>
                  </a:schemeClr>
                </a:solidFill>
              </a:rPr>
              <a:t>“Preguntar” o “pedir” en función del contexto.</a:t>
            </a:r>
          </a:p>
          <a:p>
            <a:pPr marL="0" lvl="5"/>
            <a:r>
              <a:rPr lang="ca-ES" sz="1400" i="1" dirty="0" smtClean="0"/>
              <a:t>Ejemplos:</a:t>
            </a:r>
          </a:p>
          <a:p>
            <a:pPr marL="0" lvl="5"/>
            <a:r>
              <a:rPr lang="ca-ES" sz="1400" i="1" dirty="0" smtClean="0"/>
              <a:t>-Ask your father to let you his car./Pide a tu padre que te preste su coche.</a:t>
            </a:r>
          </a:p>
          <a:p>
            <a:pPr marL="0" lvl="5"/>
            <a:r>
              <a:rPr lang="ca-ES" sz="1400" i="1" dirty="0" smtClean="0"/>
              <a:t>-What do you want to ask me?/¿Qué quieres preguntarme?</a:t>
            </a:r>
          </a:p>
          <a:p>
            <a:endParaRPr lang="ca-ES" dirty="0"/>
          </a:p>
        </p:txBody>
      </p:sp>
      <p:pic>
        <p:nvPicPr>
          <p:cNvPr id="4" name="Picture 3"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blinds(horizontal)">
                                      <p:cBhvr>
                                        <p:cTn id="12" dur="500"/>
                                        <p:tgtEl>
                                          <p:spTgt spid="8">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8" end="8"/>
                                            </p:txEl>
                                          </p:spTgt>
                                        </p:tgtEl>
                                        <p:attrNameLst>
                                          <p:attrName>style.visibility</p:attrName>
                                        </p:attrNameLst>
                                      </p:cBhvr>
                                      <p:to>
                                        <p:strVal val="visible"/>
                                      </p:to>
                                    </p:set>
                                    <p:animEffect transition="in" filter="blinds(horizontal)">
                                      <p:cBhvr>
                                        <p:cTn id="17" dur="500"/>
                                        <p:tgtEl>
                                          <p:spTgt spid="8">
                                            <p:txEl>
                                              <p:pRg st="8" end="8"/>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8">
                                            <p:txEl>
                                              <p:pRg st="9" end="9"/>
                                            </p:txEl>
                                          </p:spTgt>
                                        </p:tgtEl>
                                        <p:attrNameLst>
                                          <p:attrName>style.visibility</p:attrName>
                                        </p:attrNameLst>
                                      </p:cBhvr>
                                      <p:to>
                                        <p:strVal val="visible"/>
                                      </p:to>
                                    </p:set>
                                    <p:animEffect transition="in" filter="blinds(horizontal)">
                                      <p:cBhvr>
                                        <p:cTn id="20" dur="500"/>
                                        <p:tgtEl>
                                          <p:spTgt spid="8">
                                            <p:txEl>
                                              <p:pRg st="9" end="9"/>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8">
                                            <p:txEl>
                                              <p:pRg st="10" end="10"/>
                                            </p:txEl>
                                          </p:spTgt>
                                        </p:tgtEl>
                                        <p:attrNameLst>
                                          <p:attrName>style.visibility</p:attrName>
                                        </p:attrNameLst>
                                      </p:cBhvr>
                                      <p:to>
                                        <p:strVal val="visible"/>
                                      </p:to>
                                    </p:set>
                                    <p:animEffect transition="in" filter="blinds(horizontal)">
                                      <p:cBhvr>
                                        <p:cTn id="23" dur="500"/>
                                        <p:tgtEl>
                                          <p:spTgt spid="8">
                                            <p:txEl>
                                              <p:pRg st="10" end="10"/>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8">
                                            <p:txEl>
                                              <p:pRg st="11" end="11"/>
                                            </p:txEl>
                                          </p:spTgt>
                                        </p:tgtEl>
                                        <p:attrNameLst>
                                          <p:attrName>style.visibility</p:attrName>
                                        </p:attrNameLst>
                                      </p:cBhvr>
                                      <p:to>
                                        <p:strVal val="visible"/>
                                      </p:to>
                                    </p:set>
                                    <p:animEffect transition="in" filter="blinds(horizontal)">
                                      <p:cBhvr>
                                        <p:cTn id="26" dur="500"/>
                                        <p:tgtEl>
                                          <p:spTgt spid="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ue">
  <a:themeElements>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846</TotalTime>
  <Words>417</Words>
  <Application>Microsoft Office PowerPoint</Application>
  <PresentationFormat>On-screen Show (4:3)</PresentationFormat>
  <Paragraphs>41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blue</vt:lpstr>
      <vt:lpstr>El buen uso del diccionario Part 3  </vt:lpstr>
      <vt:lpstr>La pronunciación del español</vt:lpstr>
      <vt:lpstr>Diccionarios bilingües</vt:lpstr>
      <vt:lpstr>Actividad: Diccionarios bilingües / multilingües</vt:lpstr>
      <vt:lpstr>Soluciones: Diccionarios bilingües / multilingües</vt:lpstr>
    </vt:vector>
  </TitlesOfParts>
  <Company>University of Wolverhampton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dictionnaires français</dc:title>
  <dc:creator>Céline Benoit</dc:creator>
  <cp:lastModifiedBy>desilvac</cp:lastModifiedBy>
  <cp:revision>85</cp:revision>
  <dcterms:created xsi:type="dcterms:W3CDTF">2011-08-16T14:23:36Z</dcterms:created>
  <dcterms:modified xsi:type="dcterms:W3CDTF">2012-01-03T16:39:20Z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-292474262</vt:i4>
  </property>
  <property fmtid="{D5CDD505-2E9C-101B-9397-08002B2CF9AE}" pid="3" name="_NewReviewCycle">
    <vt:lpwstr/>
  </property>
  <property fmtid="{D5CDD505-2E9C-101B-9397-08002B2CF9AE}" pid="4" name="_EmailSubject">
    <vt:lpwstr/>
  </property>
  <property fmtid="{D5CDD505-2E9C-101B-9397-08002B2CF9AE}" pid="5" name="_AuthorEmail">
    <vt:lpwstr>C.DE-SILVA@aston.ac.uk</vt:lpwstr>
  </property>
  <property fmtid="{D5CDD505-2E9C-101B-9397-08002B2CF9AE}" pid="6" name="_AuthorEmailDisplayName">
    <vt:lpwstr>De-Silva, Chantal</vt:lpwstr>
  </property>
</Properties>
</file>