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1"/>
  </p:sldMasterIdLst>
  <p:notesMasterIdLst>
    <p:notesMasterId r:id="rId11"/>
  </p:notesMasterIdLst>
  <p:sldIdLst>
    <p:sldId id="282" r:id="rId2"/>
    <p:sldId id="258" r:id="rId3"/>
    <p:sldId id="261" r:id="rId4"/>
    <p:sldId id="262" r:id="rId5"/>
    <p:sldId id="277" r:id="rId6"/>
    <p:sldId id="278" r:id="rId7"/>
    <p:sldId id="279" r:id="rId8"/>
    <p:sldId id="280" r:id="rId9"/>
    <p:sldId id="265" r:id="rId10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silvac" initials="c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810" autoAdjust="0"/>
    <p:restoredTop sz="85822" autoAdjust="0"/>
  </p:normalViewPr>
  <p:slideViewPr>
    <p:cSldViewPr snapToGrid="0" snapToObjects="1">
      <p:cViewPr varScale="1">
        <p:scale>
          <a:sx n="87" d="100"/>
          <a:sy n="87" d="100"/>
        </p:scale>
        <p:origin x="-30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953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1B81A-E49C-47F4-8DDB-63D420C86B03}" type="datetimeFigureOut">
              <a:rPr lang="ca-ES" smtClean="0"/>
              <a:pPr/>
              <a:t>03/01/2012</a:t>
            </a:fld>
            <a:endParaRPr lang="ca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6DEE01-3317-4439-B3C5-5F2F312FF8EA}" type="slidenum">
              <a:rPr lang="ca-ES" smtClean="0"/>
              <a:pPr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xmlns="" val="629592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6DEE01-3317-4439-B3C5-5F2F312FF8EA}" type="slidenum">
              <a:rPr lang="ca-ES" smtClean="0"/>
              <a:pPr/>
              <a:t>2</a:t>
            </a:fld>
            <a:endParaRPr lang="ca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6DEE01-3317-4439-B3C5-5F2F312FF8EA}" type="slidenum">
              <a:rPr lang="ca-ES" smtClean="0"/>
              <a:pPr/>
              <a:t>3</a:t>
            </a:fld>
            <a:endParaRPr lang="ca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6DEE01-3317-4439-B3C5-5F2F312FF8EA}" type="slidenum">
              <a:rPr lang="ca-ES" smtClean="0"/>
              <a:pPr/>
              <a:t>4</a:t>
            </a:fld>
            <a:endParaRPr lang="ca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ca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uscon.rae.es/dpdI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diccionario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diccionarios,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9.wm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lmundo.es/diccionario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697832"/>
            <a:ext cx="8280400" cy="1439862"/>
          </a:xfrm>
        </p:spPr>
        <p:txBody>
          <a:bodyPr>
            <a:noAutofit/>
          </a:bodyPr>
          <a:lstStyle/>
          <a:p>
            <a:r>
              <a:rPr lang="es-ES" sz="5400" noProof="0" dirty="0" smtClean="0"/>
              <a:t>El buen uso del diccionario</a:t>
            </a:r>
            <a:br>
              <a:rPr lang="es-ES" sz="5400" noProof="0" dirty="0" smtClean="0"/>
            </a:br>
            <a:r>
              <a:rPr lang="es-ES" sz="5400" noProof="0" dirty="0" err="1" smtClean="0"/>
              <a:t>Part</a:t>
            </a:r>
            <a:r>
              <a:rPr lang="es-ES" sz="5400" noProof="0" dirty="0" smtClean="0"/>
              <a:t> 2</a:t>
            </a:r>
            <a:br>
              <a:rPr lang="es-ES" sz="5400" noProof="0" dirty="0" smtClean="0"/>
            </a:br>
            <a:r>
              <a:rPr lang="es-ES" sz="5400" dirty="0"/>
              <a:t/>
            </a:r>
            <a:br>
              <a:rPr lang="es-ES" sz="5400" dirty="0"/>
            </a:br>
            <a:endParaRPr lang="es-ES" sz="5400" noProof="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4406" y="4034870"/>
            <a:ext cx="5245100" cy="800100"/>
          </a:xfrm>
        </p:spPr>
        <p:txBody>
          <a:bodyPr/>
          <a:lstStyle/>
          <a:p>
            <a:r>
              <a:rPr lang="es-ES" sz="2800" noProof="0" dirty="0" smtClean="0"/>
              <a:t>Todo lo que hay que saber</a:t>
            </a:r>
            <a:endParaRPr lang="es-ES" sz="2800" noProof="0" dirty="0"/>
          </a:p>
        </p:txBody>
      </p:sp>
      <p:sp>
        <p:nvSpPr>
          <p:cNvPr id="4" name="TextBox 3"/>
          <p:cNvSpPr txBox="1"/>
          <p:nvPr/>
        </p:nvSpPr>
        <p:spPr>
          <a:xfrm>
            <a:off x="190500" y="6064934"/>
            <a:ext cx="871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>
                <a:solidFill>
                  <a:schemeClr val="bg1">
                    <a:lumMod val="75000"/>
                  </a:schemeClr>
                </a:solidFill>
              </a:rPr>
              <a:t>Módulo 1- Dictionary Skills</a:t>
            </a:r>
          </a:p>
          <a:p>
            <a:r>
              <a:rPr lang="ca-ES" dirty="0" smtClean="0">
                <a:solidFill>
                  <a:schemeClr val="bg1">
                    <a:lumMod val="75000"/>
                  </a:schemeClr>
                </a:solidFill>
              </a:rPr>
              <a:t>Developed by Jordina Sala-Branchadell</a:t>
            </a:r>
            <a:endParaRPr lang="ca-ES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8" name="Picture 7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330880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C:\Documents and Settings\morrisa\Local Settings\Temporary Internet Files\Content.IE5\3MFDJA6Q\MP900409270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878734"/>
            <a:ext cx="2185698" cy="328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5334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855839"/>
          </a:xfrm>
        </p:spPr>
        <p:txBody>
          <a:bodyPr>
            <a:noAutofit/>
          </a:bodyPr>
          <a:lstStyle/>
          <a:p>
            <a:r>
              <a:rPr lang="es-ES" sz="3600" noProof="0" smtClean="0"/>
              <a:t>Lista de abreviaturas frecuentes </a:t>
            </a:r>
            <a:br>
              <a:rPr lang="es-ES" sz="3600" noProof="0" smtClean="0"/>
            </a:br>
            <a:r>
              <a:rPr lang="es-ES" sz="3600" noProof="0" smtClean="0"/>
              <a:t>en los diccionarios</a:t>
            </a:r>
            <a:endParaRPr lang="es-ES" sz="3600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236132" y="5726280"/>
            <a:ext cx="7907868" cy="457200"/>
          </a:xfrm>
          <a:noFill/>
        </p:spPr>
        <p:txBody>
          <a:bodyPr>
            <a:noAutofit/>
          </a:bodyPr>
          <a:lstStyle/>
          <a:p>
            <a:r>
              <a:rPr lang="es-ES" sz="900" noProof="0" smtClean="0">
                <a:solidFill>
                  <a:schemeClr val="tx1"/>
                </a:solidFill>
              </a:rPr>
              <a:t>Fuente: </a:t>
            </a:r>
          </a:p>
          <a:p>
            <a:r>
              <a:rPr lang="es-ES" sz="900" noProof="0" smtClean="0">
                <a:solidFill>
                  <a:schemeClr val="tx1"/>
                </a:solidFill>
              </a:rPr>
              <a:t>RAE. (2001-2010). </a:t>
            </a:r>
            <a:r>
              <a:rPr lang="es-ES" sz="900" i="1" noProof="0" smtClean="0">
                <a:solidFill>
                  <a:schemeClr val="tx1"/>
                </a:solidFill>
              </a:rPr>
              <a:t>Diccionario Panhispánico de Dudas</a:t>
            </a:r>
            <a:r>
              <a:rPr lang="es-ES" sz="900" noProof="0" smtClean="0">
                <a:solidFill>
                  <a:schemeClr val="tx1"/>
                </a:solidFill>
              </a:rPr>
              <a:t>. 22a Ed. [en líniea] Disponible en: </a:t>
            </a:r>
            <a:r>
              <a:rPr lang="es-ES" sz="900" noProof="0" smtClean="0">
                <a:solidFill>
                  <a:schemeClr val="tx1"/>
                </a:solidFill>
                <a:hlinkClick r:id="rId3"/>
              </a:rPr>
              <a:t>http://buscon.rae.es/dpdI/</a:t>
            </a:r>
            <a:r>
              <a:rPr lang="es-ES" sz="900" noProof="0" smtClean="0">
                <a:solidFill>
                  <a:schemeClr val="tx1"/>
                </a:solidFill>
              </a:rPr>
              <a:t> [Consultado el 22/09/2011]</a:t>
            </a:r>
            <a:endParaRPr lang="es-ES" sz="900" noProof="0" smtClean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485900" y="1478840"/>
          <a:ext cx="3056468" cy="4247440"/>
        </p:xfrm>
        <a:graphic>
          <a:graphicData uri="http://schemas.openxmlformats.org/drawingml/2006/table">
            <a:tbl>
              <a:tblPr/>
              <a:tblGrid>
                <a:gridCol w="966035"/>
                <a:gridCol w="2090433"/>
              </a:tblGrid>
              <a:tr h="212372">
                <a:tc>
                  <a:txBody>
                    <a:bodyPr/>
                    <a:lstStyle/>
                    <a:p>
                      <a:r>
                        <a:rPr lang="ca-ES" sz="1200" dirty="0">
                          <a:latin typeface="Times New Roman"/>
                          <a:ea typeface="Times New Roman"/>
                        </a:rPr>
                        <a:t>adj.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 dirty="0">
                          <a:latin typeface="Times New Roman"/>
                          <a:ea typeface="Times New Roman"/>
                        </a:rPr>
                        <a:t>adjetivo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 dirty="0">
                          <a:latin typeface="Times New Roman"/>
                          <a:ea typeface="Times New Roman"/>
                        </a:rPr>
                        <a:t>adv.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 dirty="0">
                          <a:latin typeface="Times New Roman"/>
                          <a:ea typeface="Times New Roman"/>
                        </a:rPr>
                        <a:t>adverbio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Am.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América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 dirty="0">
                          <a:latin typeface="Times New Roman"/>
                          <a:ea typeface="Times New Roman"/>
                        </a:rPr>
                        <a:t>ant.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 dirty="0">
                          <a:latin typeface="Times New Roman"/>
                          <a:ea typeface="Times New Roman"/>
                        </a:rPr>
                        <a:t>anticuado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c.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como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coloq.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coloquial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compl.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complemento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conjug.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conjugación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dim.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diminutivo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El Salv.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El Salvador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f.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femenino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interj.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interjección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intr.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verbo intransitivo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irreg.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irregular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it.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italiano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lat.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latín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lat. cient.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latín científico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Ling.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Lingüística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loc. verb.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locución verbal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m.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 dirty="0">
                          <a:latin typeface="Times New Roman"/>
                          <a:ea typeface="Times New Roman"/>
                        </a:rPr>
                        <a:t>nombre masculino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756467" y="1478840"/>
          <a:ext cx="2874821" cy="4247440"/>
        </p:xfrm>
        <a:graphic>
          <a:graphicData uri="http://schemas.openxmlformats.org/drawingml/2006/table">
            <a:tbl>
              <a:tblPr/>
              <a:tblGrid>
                <a:gridCol w="943056"/>
                <a:gridCol w="1931765"/>
              </a:tblGrid>
              <a:tr h="212372">
                <a:tc>
                  <a:txBody>
                    <a:bodyPr/>
                    <a:lstStyle/>
                    <a:p>
                      <a:r>
                        <a:rPr lang="ca-ES" sz="1200" dirty="0">
                          <a:latin typeface="Times New Roman"/>
                          <a:ea typeface="Times New Roman"/>
                        </a:rPr>
                        <a:t>Mat.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 dirty="0">
                          <a:latin typeface="Times New Roman"/>
                          <a:ea typeface="Times New Roman"/>
                        </a:rPr>
                        <a:t>Matemáticas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Méx.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 dirty="0">
                          <a:latin typeface="Times New Roman"/>
                          <a:ea typeface="Times New Roman"/>
                        </a:rPr>
                        <a:t>México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Mús.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Música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p. us.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poco usado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part.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participio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p.ej.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por ejemplo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pers.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persona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pl.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plural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prep.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preposición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pret.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pretérito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prnl.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pronominal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pron.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pronombre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R. Dom.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República Dominicana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s. /sust.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sustantivo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sing.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singular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superl.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superlativo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tr.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verbo transitivo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u.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usado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U.t.c.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usado también como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72">
                <a:tc>
                  <a:txBody>
                    <a:bodyPr/>
                    <a:lstStyle/>
                    <a:p>
                      <a:r>
                        <a:rPr lang="ca-ES" sz="1200">
                          <a:latin typeface="Times New Roman"/>
                          <a:ea typeface="Times New Roman"/>
                        </a:rPr>
                        <a:t>v.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a-ES" sz="1200" dirty="0">
                          <a:latin typeface="Times New Roman"/>
                          <a:ea typeface="Times New Roman"/>
                        </a:rPr>
                        <a:t>véase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ular Callout 11"/>
          <p:cNvSpPr/>
          <p:nvPr/>
        </p:nvSpPr>
        <p:spPr>
          <a:xfrm>
            <a:off x="225777" y="2032000"/>
            <a:ext cx="1079500" cy="553160"/>
          </a:xfrm>
          <a:prstGeom prst="wedgeRectCallout">
            <a:avLst>
              <a:gd name="adj1" fmla="val 59441"/>
              <a:gd name="adj2" fmla="val -121171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a-ES" sz="1100" dirty="0" smtClean="0"/>
              <a:t>Categorías gramaticales</a:t>
            </a:r>
            <a:endParaRPr lang="ca-ES" sz="1100" dirty="0"/>
          </a:p>
        </p:txBody>
      </p:sp>
      <p:sp>
        <p:nvSpPr>
          <p:cNvPr id="13" name="Rectangular Callout 12"/>
          <p:cNvSpPr/>
          <p:nvPr/>
        </p:nvSpPr>
        <p:spPr>
          <a:xfrm>
            <a:off x="225777" y="3917240"/>
            <a:ext cx="1079500" cy="553160"/>
          </a:xfrm>
          <a:prstGeom prst="wedgeRectCallout">
            <a:avLst>
              <a:gd name="adj1" fmla="val 65323"/>
              <a:gd name="adj2" fmla="val -12117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a-ES" sz="1100" dirty="0" smtClean="0"/>
              <a:t>Léxico específico de un país.</a:t>
            </a:r>
            <a:endParaRPr lang="ca-ES" sz="1100" dirty="0"/>
          </a:p>
        </p:txBody>
      </p:sp>
      <p:sp>
        <p:nvSpPr>
          <p:cNvPr id="16" name="Rectangular Callout 15"/>
          <p:cNvSpPr/>
          <p:nvPr/>
        </p:nvSpPr>
        <p:spPr>
          <a:xfrm>
            <a:off x="7929032" y="1478840"/>
            <a:ext cx="1079500" cy="553160"/>
          </a:xfrm>
          <a:prstGeom prst="wedgeRectCallout">
            <a:avLst>
              <a:gd name="adj1" fmla="val -159383"/>
              <a:gd name="adj2" fmla="val -29335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a-ES" sz="1100" dirty="0" smtClean="0"/>
              <a:t>Temas generales.</a:t>
            </a:r>
            <a:endParaRPr lang="ca-ES" sz="1100" dirty="0"/>
          </a:p>
        </p:txBody>
      </p:sp>
      <p:sp>
        <p:nvSpPr>
          <p:cNvPr id="18" name="Rectangular Callout 17"/>
          <p:cNvSpPr/>
          <p:nvPr/>
        </p:nvSpPr>
        <p:spPr>
          <a:xfrm>
            <a:off x="7929032" y="4470400"/>
            <a:ext cx="1079500" cy="553160"/>
          </a:xfrm>
          <a:prstGeom prst="wedgeRectCallout">
            <a:avLst>
              <a:gd name="adj1" fmla="val -99383"/>
              <a:gd name="adj2" fmla="val 11530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a-ES" sz="1100" dirty="0" smtClean="0"/>
              <a:t>Abreviaturas prácticas.</a:t>
            </a:r>
            <a:endParaRPr lang="ca-ES" sz="1100" dirty="0"/>
          </a:p>
        </p:txBody>
      </p:sp>
      <p:pic>
        <p:nvPicPr>
          <p:cNvPr id="14" name="Picture 13" descr="routes_into_languages_cmy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6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714" y="135467"/>
            <a:ext cx="8308621" cy="1280583"/>
          </a:xfrm>
        </p:spPr>
        <p:txBody>
          <a:bodyPr>
            <a:noAutofit/>
          </a:bodyPr>
          <a:lstStyle/>
          <a:p>
            <a:r>
              <a:rPr lang="es-ES" sz="3200" noProof="0" smtClean="0"/>
              <a:t>Actividad 3:  ¿Cuál es la categoría gramatical de las siguientes palabras ?</a:t>
            </a:r>
            <a:endParaRPr lang="es-ES" sz="3200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20494107">
            <a:off x="5466487" y="2692400"/>
            <a:ext cx="3202165" cy="1346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s-ES" sz="1800" noProof="0" smtClean="0"/>
              <a:t>No dudes en usar el diccionario para las palabras que no sabes.</a:t>
            </a:r>
            <a:endParaRPr lang="es-ES" sz="1800" noProof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524549" y="1854177"/>
            <a:ext cx="2510368" cy="3962423"/>
          </a:xfrm>
        </p:spPr>
        <p:txBody>
          <a:bodyPr>
            <a:normAutofit fontScale="92500" lnSpcReduction="10000"/>
          </a:bodyPr>
          <a:lstStyle/>
          <a:p>
            <a:pPr marL="566928" indent="-457200"/>
            <a:r>
              <a:rPr lang="es-ES" noProof="0" dirty="0" smtClean="0"/>
              <a:t>delgado</a:t>
            </a:r>
          </a:p>
          <a:p>
            <a:pPr marL="566928" indent="-457200"/>
            <a:r>
              <a:rPr lang="es-ES" noProof="0" dirty="0" smtClean="0"/>
              <a:t>enviar</a:t>
            </a:r>
          </a:p>
          <a:p>
            <a:pPr marL="566928" indent="-457200"/>
            <a:r>
              <a:rPr lang="es-ES" noProof="0" dirty="0" smtClean="0"/>
              <a:t>habla</a:t>
            </a:r>
          </a:p>
          <a:p>
            <a:pPr marL="566928" indent="-457200"/>
            <a:r>
              <a:rPr lang="es-ES" noProof="0" dirty="0" smtClean="0"/>
              <a:t>sobre</a:t>
            </a:r>
          </a:p>
          <a:p>
            <a:pPr marL="566928" indent="-457200"/>
            <a:r>
              <a:rPr lang="es-ES" noProof="0" dirty="0" smtClean="0"/>
              <a:t>ay</a:t>
            </a:r>
          </a:p>
          <a:p>
            <a:pPr marL="566928" indent="-457200"/>
            <a:r>
              <a:rPr lang="es-ES" noProof="0" dirty="0" smtClean="0"/>
              <a:t>a veces </a:t>
            </a:r>
          </a:p>
          <a:p>
            <a:pPr marL="566928" indent="-457200"/>
            <a:r>
              <a:rPr lang="es-ES" noProof="0" dirty="0" smtClean="0"/>
              <a:t>tristeza</a:t>
            </a:r>
          </a:p>
          <a:p>
            <a:pPr marL="566928" indent="-457200"/>
            <a:r>
              <a:rPr lang="es-ES" noProof="0" dirty="0" smtClean="0"/>
              <a:t>nos</a:t>
            </a:r>
          </a:p>
          <a:p>
            <a:pPr marL="566928" indent="-457200"/>
            <a:r>
              <a:rPr lang="es-ES" noProof="0" dirty="0" smtClean="0"/>
              <a:t>saludable</a:t>
            </a:r>
          </a:p>
          <a:p>
            <a:pPr marL="566928" indent="-457200"/>
            <a:r>
              <a:rPr lang="es-ES" noProof="0" dirty="0" smtClean="0"/>
              <a:t>roto</a:t>
            </a:r>
          </a:p>
          <a:p>
            <a:pPr marL="566928" indent="-457200"/>
            <a:r>
              <a:rPr lang="es-ES" noProof="0" dirty="0" smtClean="0"/>
              <a:t>felizmente</a:t>
            </a:r>
          </a:p>
          <a:p>
            <a:pPr marL="566928" indent="-457200"/>
            <a:r>
              <a:rPr lang="es-ES" noProof="0" dirty="0" smtClean="0"/>
              <a:t>entre</a:t>
            </a:r>
          </a:p>
          <a:p>
            <a:endParaRPr lang="es-ES" noProof="0" dirty="0"/>
          </a:p>
        </p:txBody>
      </p:sp>
      <p:pic>
        <p:nvPicPr>
          <p:cNvPr id="6" name="Picture 5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5286"/>
          </a:xfrm>
        </p:spPr>
        <p:txBody>
          <a:bodyPr>
            <a:noAutofit/>
          </a:bodyPr>
          <a:lstStyle/>
          <a:p>
            <a:r>
              <a:rPr lang="es-ES" sz="2400" noProof="0" smtClean="0"/>
              <a:t>Soluciones  3:  ¿Cuál es la categoría gramatical de las siguientes palabras ?</a:t>
            </a:r>
            <a:endParaRPr lang="es-ES" sz="2400" noProof="0"/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idx="1"/>
          </p:nvPr>
        </p:nvGraphicFramePr>
        <p:xfrm>
          <a:off x="901701" y="821588"/>
          <a:ext cx="7246619" cy="58216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192635"/>
                <a:gridCol w="1162365"/>
                <a:gridCol w="4891619"/>
              </a:tblGrid>
              <a:tr h="554812"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Palabra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abreviatura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600" dirty="0" smtClean="0"/>
                        <a:t>Categoría gramatical</a:t>
                      </a:r>
                      <a:endParaRPr lang="ca-ES" sz="1600" dirty="0"/>
                    </a:p>
                  </a:txBody>
                  <a:tcPr/>
                </a:tc>
              </a:tr>
              <a:tr h="321207">
                <a:tc>
                  <a:txBody>
                    <a:bodyPr/>
                    <a:lstStyle/>
                    <a:p>
                      <a:pPr marL="566928" indent="-457200">
                        <a:buFont typeface="+mj-lt"/>
                        <a:buNone/>
                      </a:pPr>
                      <a:r>
                        <a:rPr lang="fr-FR" sz="1600" dirty="0" err="1" smtClean="0"/>
                        <a:t>delgado</a:t>
                      </a:r>
                      <a:endParaRPr lang="fr-F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adj.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adjetivo</a:t>
                      </a:r>
                      <a:endParaRPr lang="ca-ES" sz="1600" dirty="0"/>
                    </a:p>
                  </a:txBody>
                  <a:tcPr/>
                </a:tc>
              </a:tr>
              <a:tr h="321207">
                <a:tc>
                  <a:txBody>
                    <a:bodyPr/>
                    <a:lstStyle/>
                    <a:p>
                      <a:pPr marL="566928" indent="-457200">
                        <a:buFont typeface="+mj-lt"/>
                        <a:buNone/>
                      </a:pPr>
                      <a:r>
                        <a:rPr lang="fr-FR" sz="1600" dirty="0" err="1" smtClean="0"/>
                        <a:t>enviar</a:t>
                      </a:r>
                      <a:endParaRPr lang="fr-F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tr.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verbo transitivo</a:t>
                      </a:r>
                      <a:endParaRPr lang="ca-ES" sz="1600" dirty="0"/>
                    </a:p>
                  </a:txBody>
                  <a:tcPr/>
                </a:tc>
              </a:tr>
              <a:tr h="554812">
                <a:tc>
                  <a:txBody>
                    <a:bodyPr/>
                    <a:lstStyle/>
                    <a:p>
                      <a:pPr marL="566928" indent="-457200">
                        <a:buFont typeface="+mj-lt"/>
                        <a:buNone/>
                      </a:pPr>
                      <a:r>
                        <a:rPr lang="fr-FR" sz="1600" dirty="0" err="1" smtClean="0"/>
                        <a:t>habla</a:t>
                      </a:r>
                      <a:endParaRPr lang="ca-E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f.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nombre/sustantivo femenino. Significa:</a:t>
                      </a:r>
                      <a:r>
                        <a:rPr lang="ca-ES" sz="1600" baseline="0" dirty="0" smtClean="0"/>
                        <a:t> dialecto</a:t>
                      </a:r>
                    </a:p>
                    <a:p>
                      <a:r>
                        <a:rPr lang="ca-ES" sz="1600" baseline="0" dirty="0" smtClean="0"/>
                        <a:t>(hablar  es el verbo)</a:t>
                      </a:r>
                      <a:endParaRPr lang="ca-ES" sz="16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54812">
                <a:tc>
                  <a:txBody>
                    <a:bodyPr/>
                    <a:lstStyle/>
                    <a:p>
                      <a:pPr marL="566928" indent="-457200">
                        <a:buFont typeface="+mj-lt"/>
                        <a:buNone/>
                      </a:pPr>
                      <a:r>
                        <a:rPr lang="fr-FR" sz="1600" dirty="0" smtClean="0"/>
                        <a:t>sobre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m.</a:t>
                      </a:r>
                    </a:p>
                    <a:p>
                      <a:r>
                        <a:rPr lang="ca-ES" sz="1600" dirty="0" smtClean="0"/>
                        <a:t>prep.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Nombre/sustantivo masculino.</a:t>
                      </a:r>
                      <a:r>
                        <a:rPr lang="ca-ES" sz="1600" baseline="0" dirty="0" smtClean="0"/>
                        <a:t> Significa: envoltorio.</a:t>
                      </a:r>
                    </a:p>
                    <a:p>
                      <a:r>
                        <a:rPr lang="ca-ES" sz="1600" baseline="0" dirty="0" smtClean="0"/>
                        <a:t>Preposión</a:t>
                      </a:r>
                      <a:endParaRPr lang="ca-ES" sz="1600" dirty="0"/>
                    </a:p>
                  </a:txBody>
                  <a:tcPr/>
                </a:tc>
              </a:tr>
              <a:tr h="321207">
                <a:tc>
                  <a:txBody>
                    <a:bodyPr/>
                    <a:lstStyle/>
                    <a:p>
                      <a:pPr marL="566928" indent="-457200">
                        <a:buFont typeface="+mj-lt"/>
                        <a:buNone/>
                      </a:pPr>
                      <a:r>
                        <a:rPr lang="fr-FR" sz="1600" dirty="0" smtClean="0"/>
                        <a:t>ay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interj.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interjección</a:t>
                      </a:r>
                      <a:endParaRPr lang="ca-ES" sz="1600" dirty="0"/>
                    </a:p>
                  </a:txBody>
                  <a:tcPr/>
                </a:tc>
              </a:tr>
              <a:tr h="554812">
                <a:tc>
                  <a:txBody>
                    <a:bodyPr/>
                    <a:lstStyle/>
                    <a:p>
                      <a:pPr marL="566928" indent="-457200">
                        <a:buFont typeface="+mj-lt"/>
                        <a:buNone/>
                      </a:pPr>
                      <a:r>
                        <a:rPr lang="fr-FR" sz="1600" dirty="0" smtClean="0"/>
                        <a:t>a </a:t>
                      </a:r>
                      <a:r>
                        <a:rPr lang="fr-FR" sz="1600" dirty="0" err="1" smtClean="0"/>
                        <a:t>veces</a:t>
                      </a:r>
                      <a:r>
                        <a:rPr lang="fr-FR" sz="160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loc. adv.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locución adverbial. Encuentra</a:t>
                      </a:r>
                      <a:r>
                        <a:rPr lang="ca-ES" sz="1600" baseline="0" dirty="0" smtClean="0"/>
                        <a:t> como acepción de la palabra vez.</a:t>
                      </a:r>
                      <a:endParaRPr lang="ca-ES" sz="16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21207">
                <a:tc>
                  <a:txBody>
                    <a:bodyPr/>
                    <a:lstStyle/>
                    <a:p>
                      <a:pPr marL="566928" indent="-457200">
                        <a:buFont typeface="+mj-lt"/>
                        <a:buNone/>
                      </a:pPr>
                      <a:r>
                        <a:rPr lang="fr-FR" sz="1600" dirty="0" err="1" smtClean="0"/>
                        <a:t>tristeza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f.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normbre/sustantivo femenio</a:t>
                      </a:r>
                      <a:endParaRPr lang="ca-ES" sz="1600" dirty="0"/>
                    </a:p>
                  </a:txBody>
                  <a:tcPr/>
                </a:tc>
              </a:tr>
              <a:tr h="321207">
                <a:tc>
                  <a:txBody>
                    <a:bodyPr/>
                    <a:lstStyle/>
                    <a:p>
                      <a:pPr marL="566928" indent="-457200">
                        <a:buFont typeface="+mj-lt"/>
                        <a:buNone/>
                      </a:pPr>
                      <a:r>
                        <a:rPr lang="fr-FR" sz="1600" dirty="0" smtClean="0"/>
                        <a:t>nos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prn.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pronombre personal</a:t>
                      </a:r>
                      <a:endParaRPr lang="ca-ES" sz="1600" dirty="0"/>
                    </a:p>
                  </a:txBody>
                  <a:tcPr/>
                </a:tc>
              </a:tr>
              <a:tr h="321207">
                <a:tc>
                  <a:txBody>
                    <a:bodyPr/>
                    <a:lstStyle/>
                    <a:p>
                      <a:pPr marL="566928" indent="-457200">
                        <a:buFont typeface="+mj-lt"/>
                        <a:buNone/>
                      </a:pPr>
                      <a:r>
                        <a:rPr lang="fr-FR" sz="1600" dirty="0" err="1" smtClean="0"/>
                        <a:t>saludable</a:t>
                      </a:r>
                      <a:endParaRPr lang="fr-F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adj.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adjetivo</a:t>
                      </a:r>
                      <a:endParaRPr lang="ca-ES" sz="1600" dirty="0"/>
                    </a:p>
                  </a:txBody>
                  <a:tcPr/>
                </a:tc>
              </a:tr>
              <a:tr h="554812">
                <a:tc>
                  <a:txBody>
                    <a:bodyPr/>
                    <a:lstStyle/>
                    <a:p>
                      <a:pPr marL="566928" indent="-457200">
                        <a:buFont typeface="+mj-lt"/>
                        <a:buNone/>
                      </a:pPr>
                      <a:r>
                        <a:rPr lang="fr-FR" sz="1600" dirty="0" smtClean="0"/>
                        <a:t>roto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part.</a:t>
                      </a:r>
                    </a:p>
                    <a:p>
                      <a:r>
                        <a:rPr lang="ca-ES" sz="1600" dirty="0" smtClean="0"/>
                        <a:t>adj.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participio</a:t>
                      </a:r>
                      <a:r>
                        <a:rPr lang="ca-ES" sz="1600" baseline="0" dirty="0" smtClean="0"/>
                        <a:t> del verbo romper</a:t>
                      </a:r>
                    </a:p>
                    <a:p>
                      <a:r>
                        <a:rPr lang="ca-ES" sz="1600" baseline="0" dirty="0" smtClean="0"/>
                        <a:t>adjetivo</a:t>
                      </a:r>
                      <a:endParaRPr lang="ca-ES" sz="1600" dirty="0"/>
                    </a:p>
                  </a:txBody>
                  <a:tcPr/>
                </a:tc>
              </a:tr>
              <a:tr h="321207">
                <a:tc>
                  <a:txBody>
                    <a:bodyPr/>
                    <a:lstStyle/>
                    <a:p>
                      <a:pPr marL="566928" indent="-457200">
                        <a:buFont typeface="+mj-lt"/>
                        <a:buNone/>
                      </a:pPr>
                      <a:r>
                        <a:rPr lang="fr-FR" sz="1600" dirty="0" err="1" smtClean="0"/>
                        <a:t>felizmente</a:t>
                      </a:r>
                      <a:endParaRPr lang="fr-F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adv.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adverbio</a:t>
                      </a:r>
                      <a:endParaRPr lang="ca-ES" sz="1600" dirty="0"/>
                    </a:p>
                  </a:txBody>
                  <a:tcPr/>
                </a:tc>
              </a:tr>
              <a:tr h="321207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r-FR" sz="1600" dirty="0" smtClean="0"/>
                        <a:t>  entre</a:t>
                      </a:r>
                      <a:endParaRPr lang="ca-ES" sz="16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prep.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preposición</a:t>
                      </a:r>
                      <a:endParaRPr lang="ca-E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Oval Callout 17"/>
          <p:cNvSpPr/>
          <p:nvPr/>
        </p:nvSpPr>
        <p:spPr>
          <a:xfrm>
            <a:off x="5270500" y="596900"/>
            <a:ext cx="3873500" cy="1181100"/>
          </a:xfrm>
          <a:prstGeom prst="wedgeEllipseCallout">
            <a:avLst>
              <a:gd name="adj1" fmla="val -73876"/>
              <a:gd name="adj2" fmla="val 2379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a-ES" sz="1400" dirty="0" smtClean="0"/>
              <a:t>Recuerda que los </a:t>
            </a:r>
            <a:r>
              <a:rPr lang="ca-ES" sz="1400" b="1" dirty="0" smtClean="0"/>
              <a:t>adjetivos</a:t>
            </a:r>
            <a:r>
              <a:rPr lang="ca-ES" sz="1400" dirty="0" smtClean="0"/>
              <a:t> se buscan siempre en masculino y singular.</a:t>
            </a:r>
            <a:endParaRPr lang="ca-ES" sz="1400" dirty="0"/>
          </a:p>
        </p:txBody>
      </p:sp>
      <p:sp>
        <p:nvSpPr>
          <p:cNvPr id="19" name="Oval Callout 18"/>
          <p:cNvSpPr/>
          <p:nvPr/>
        </p:nvSpPr>
        <p:spPr>
          <a:xfrm>
            <a:off x="4102100" y="2298700"/>
            <a:ext cx="3873500" cy="1181100"/>
          </a:xfrm>
          <a:prstGeom prst="wedgeEllipseCallout">
            <a:avLst>
              <a:gd name="adj1" fmla="val -49286"/>
              <a:gd name="adj2" fmla="val -8911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a-ES" sz="1400" dirty="0" smtClean="0"/>
              <a:t>Recuerda que los </a:t>
            </a:r>
            <a:r>
              <a:rPr lang="ca-ES" sz="1400" b="1" dirty="0" smtClean="0"/>
              <a:t>verbos</a:t>
            </a:r>
            <a:r>
              <a:rPr lang="ca-ES" sz="1400" dirty="0" smtClean="0"/>
              <a:t> se buscan siempre en infinitivo (terminados en -r).</a:t>
            </a:r>
            <a:endParaRPr lang="ca-ES" sz="1400" dirty="0"/>
          </a:p>
        </p:txBody>
      </p:sp>
      <p:pic>
        <p:nvPicPr>
          <p:cNvPr id="6" name="Picture 5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41388" y="563563"/>
            <a:ext cx="7566025" cy="511175"/>
          </a:xfrm>
        </p:spPr>
        <p:txBody>
          <a:bodyPr>
            <a:normAutofit fontScale="90000"/>
          </a:bodyPr>
          <a:lstStyle/>
          <a:p>
            <a:r>
              <a:rPr lang="es-ES" noProof="0" smtClean="0"/>
              <a:t>Actividad 4: La variedad geográfica del léxico. </a:t>
            </a:r>
            <a:endParaRPr lang="es-ES" noProof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79400" y="2108200"/>
            <a:ext cx="4584699" cy="137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noProof="0" dirty="0" smtClean="0"/>
              <a:t>En algunos países hispanohablantes este objeto se llama “</a:t>
            </a:r>
            <a:r>
              <a:rPr lang="es-ES" i="1" noProof="0" dirty="0" smtClean="0"/>
              <a:t>computadora</a:t>
            </a:r>
            <a:r>
              <a:rPr lang="es-ES" noProof="0" dirty="0" smtClean="0"/>
              <a:t>”, en otros, se llama “</a:t>
            </a:r>
            <a:r>
              <a:rPr lang="es-ES" i="1" noProof="0" dirty="0" smtClean="0"/>
              <a:t>ordenador</a:t>
            </a:r>
            <a:r>
              <a:rPr lang="es-ES" noProof="0" dirty="0" smtClean="0"/>
              <a:t>”.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27513" y="5384801"/>
            <a:ext cx="49164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a-ES" dirty="0" smtClean="0"/>
              <a:t>¿Dónde es más frecuente cada forma? </a:t>
            </a:r>
          </a:p>
          <a:p>
            <a:pPr>
              <a:buNone/>
            </a:pPr>
            <a:r>
              <a:rPr lang="ca-ES" dirty="0" smtClean="0"/>
              <a:t>Busca la respuesta en </a:t>
            </a:r>
            <a:r>
              <a:rPr lang="ca-ES" dirty="0" smtClean="0">
                <a:hlinkClick r:id="rId2"/>
              </a:rPr>
              <a:t>www.diccionarios.com</a:t>
            </a:r>
            <a:r>
              <a:rPr lang="ca-ES" dirty="0" smtClean="0"/>
              <a:t>. </a:t>
            </a:r>
          </a:p>
          <a:p>
            <a:endParaRPr lang="ca-ES" dirty="0"/>
          </a:p>
        </p:txBody>
      </p:sp>
      <p:pic>
        <p:nvPicPr>
          <p:cNvPr id="6" name="Picture 5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C:\Documents and Settings\desilvac\Local Settings\Temporary Internet Files\Content.IE5\SVA014DN\MC900441335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1767" y="2430272"/>
            <a:ext cx="27432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noProof="0" smtClean="0"/>
              <a:t>Solución 4: La variedad geográfica del léxico. </a:t>
            </a:r>
            <a:endParaRPr lang="es-ES" noProof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082801"/>
            <a:ext cx="5232400" cy="129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noProof="0" dirty="0" smtClean="0"/>
              <a:t>En América Latina, se llama “</a:t>
            </a:r>
            <a:r>
              <a:rPr lang="es-ES" i="1" noProof="0" dirty="0" smtClean="0"/>
              <a:t>computadora</a:t>
            </a:r>
            <a:r>
              <a:rPr lang="es-ES" noProof="0" dirty="0" smtClean="0"/>
              <a:t>”, y en España, “</a:t>
            </a:r>
            <a:r>
              <a:rPr lang="es-ES" i="1" noProof="0" dirty="0" smtClean="0"/>
              <a:t>ordenador</a:t>
            </a:r>
            <a:r>
              <a:rPr lang="es-ES" noProof="0" dirty="0" smtClean="0"/>
              <a:t>” es la forma más frecuente. </a:t>
            </a:r>
          </a:p>
        </p:txBody>
      </p:sp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 descr="C:\Documents and Settings\desilvac\Local Settings\Temporary Internet Files\Content.IE5\FKAFCHFB\MC900441338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17008" y="3227832"/>
            <a:ext cx="27432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41388" y="563563"/>
            <a:ext cx="7566025" cy="511175"/>
          </a:xfrm>
        </p:spPr>
        <p:txBody>
          <a:bodyPr>
            <a:normAutofit fontScale="90000"/>
          </a:bodyPr>
          <a:lstStyle/>
          <a:p>
            <a:r>
              <a:rPr lang="es-ES" noProof="0" smtClean="0"/>
              <a:t>Actividad 5: La variedad geográfica del léxico. </a:t>
            </a:r>
            <a:endParaRPr lang="es-ES" noProof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891888"/>
            <a:ext cx="5266566" cy="9148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noProof="0" dirty="0" smtClean="0"/>
              <a:t>¿Qué significa la palabra “</a:t>
            </a:r>
            <a:r>
              <a:rPr lang="es-ES" i="1" u="sng" noProof="0" dirty="0" smtClean="0"/>
              <a:t>carro</a:t>
            </a:r>
            <a:r>
              <a:rPr lang="es-ES" noProof="0" dirty="0" smtClean="0"/>
              <a:t>” en México? </a:t>
            </a:r>
          </a:p>
          <a:p>
            <a:pPr>
              <a:buNone/>
            </a:pPr>
            <a:r>
              <a:rPr lang="es-ES" noProof="0" dirty="0" smtClean="0"/>
              <a:t>¿Y en España?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14750" y="5740400"/>
            <a:ext cx="5321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a-ES" dirty="0" smtClean="0"/>
              <a:t>Busca la respuesta en </a:t>
            </a:r>
            <a:r>
              <a:rPr lang="ca-ES" dirty="0" smtClean="0">
                <a:hlinkClick r:id="rId2"/>
              </a:rPr>
              <a:t>www.diccionarios.com</a:t>
            </a:r>
            <a:r>
              <a:rPr lang="ca-ES" dirty="0" smtClean="0"/>
              <a:t>. </a:t>
            </a:r>
          </a:p>
          <a:p>
            <a:endParaRPr lang="ca-ES" dirty="0"/>
          </a:p>
        </p:txBody>
      </p:sp>
      <p:pic>
        <p:nvPicPr>
          <p:cNvPr id="9" name="Picture 8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C:\Documents and Settings\desilvac\Local Settings\Temporary Internet Files\Content.IE5\0L7D340C\MP900438719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2953007"/>
            <a:ext cx="2554224" cy="2554224"/>
          </a:xfrm>
          <a:prstGeom prst="rect">
            <a:avLst/>
          </a:prstGeom>
          <a:noFill/>
        </p:spPr>
      </p:pic>
      <p:pic>
        <p:nvPicPr>
          <p:cNvPr id="5123" name="Picture 3" descr="C:\Documents and Settings\desilvac\Local Settings\Temporary Internet Files\Content.IE5\SVA014DN\MP900385967[1]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37766" y="3874374"/>
            <a:ext cx="2286000" cy="1632857"/>
          </a:xfrm>
          <a:prstGeom prst="rect">
            <a:avLst/>
          </a:prstGeom>
          <a:noFill/>
        </p:spPr>
      </p:pic>
      <p:pic>
        <p:nvPicPr>
          <p:cNvPr id="5125" name="Picture 5" descr="C:\Documents and Settings\desilvac\Local Settings\Temporary Internet Files\Content.IE5\YLKQFR4S\MC900229187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23766" y="2806699"/>
            <a:ext cx="2973578" cy="1067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noProof="0" smtClean="0"/>
              <a:t>Solución 5: La variedad geográfica del léxico. </a:t>
            </a:r>
            <a:endParaRPr lang="es-ES" noProof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351494" y="1892299"/>
            <a:ext cx="3770410" cy="4109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noProof="0" dirty="0" smtClean="0"/>
              <a:t>¿Qué significa la palabra “</a:t>
            </a:r>
            <a:r>
              <a:rPr lang="es-ES" i="1" u="sng" noProof="0" dirty="0" smtClean="0"/>
              <a:t>carro</a:t>
            </a:r>
            <a:r>
              <a:rPr lang="es-ES" noProof="0" dirty="0" smtClean="0"/>
              <a:t>”?</a:t>
            </a:r>
          </a:p>
        </p:txBody>
      </p:sp>
      <p:pic>
        <p:nvPicPr>
          <p:cNvPr id="29704" name="Picture 8" descr="http://www.mapsofworld.com/images/world-countries-flags/mexico-fla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567973"/>
            <a:ext cx="813924" cy="553051"/>
          </a:xfrm>
          <a:prstGeom prst="rect">
            <a:avLst/>
          </a:prstGeom>
          <a:noFill/>
        </p:spPr>
      </p:pic>
      <p:pic>
        <p:nvPicPr>
          <p:cNvPr id="29706" name="Picture 10" descr="http://www.alecoconsult.com/arnold/bandera-espan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21904" y="4599685"/>
            <a:ext cx="907545" cy="605030"/>
          </a:xfrm>
          <a:prstGeom prst="rect">
            <a:avLst/>
          </a:prstGeom>
          <a:noFill/>
        </p:spPr>
      </p:pic>
      <p:cxnSp>
        <p:nvCxnSpPr>
          <p:cNvPr id="13" name="Straight Arrow Connector 12"/>
          <p:cNvCxnSpPr/>
          <p:nvPr/>
        </p:nvCxnSpPr>
        <p:spPr>
          <a:xfrm flipV="1">
            <a:off x="6629400" y="3985997"/>
            <a:ext cx="0" cy="4744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5435698" y="4902200"/>
            <a:ext cx="57613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routes_into_languages_cmy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Documents and Settings\desilvac\Local Settings\Temporary Internet Files\Content.IE5\0L7D340C\MP900438719[1]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2128" y="3183356"/>
            <a:ext cx="2554224" cy="2554224"/>
          </a:xfrm>
          <a:prstGeom prst="rect">
            <a:avLst/>
          </a:prstGeom>
          <a:noFill/>
        </p:spPr>
      </p:pic>
      <p:pic>
        <p:nvPicPr>
          <p:cNvPr id="16" name="Picture 3" descr="C:\Documents and Settings\desilvac\Local Settings\Temporary Internet Files\Content.IE5\SVA014DN\MP900385967[1]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49698" y="4104723"/>
            <a:ext cx="2286000" cy="1632857"/>
          </a:xfrm>
          <a:prstGeom prst="rect">
            <a:avLst/>
          </a:prstGeom>
          <a:noFill/>
        </p:spPr>
      </p:pic>
      <p:pic>
        <p:nvPicPr>
          <p:cNvPr id="17" name="Picture 5" descr="C:\Documents and Settings\desilvac\Local Settings\Temporary Internet Files\Content.IE5\YLKQFR4S\MC900229187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23766" y="2806699"/>
            <a:ext cx="2973578" cy="1067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s-ES" noProof="0" smtClean="0"/>
              <a:t>Actividad 6: Sinónimos y antónimos</a:t>
            </a:r>
            <a:endParaRPr lang="es-ES" noProof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8115300" cy="4813491"/>
          </a:xfrm>
        </p:spPr>
        <p:txBody>
          <a:bodyPr>
            <a:normAutofit/>
          </a:bodyPr>
          <a:lstStyle/>
          <a:p>
            <a:pPr marL="365760" lvl="1" indent="-256032">
              <a:spcBef>
                <a:spcPts val="400"/>
              </a:spcBef>
              <a:buSzPct val="68000"/>
              <a:buNone/>
            </a:pPr>
            <a:r>
              <a:rPr lang="es-ES" sz="2000" noProof="0" dirty="0" smtClean="0"/>
              <a:t>Con la ayuda de </a:t>
            </a:r>
            <a:r>
              <a:rPr lang="es-ES" sz="2000" noProof="0" dirty="0" smtClean="0">
                <a:hlinkClick r:id="rId2"/>
              </a:rPr>
              <a:t>http://www.elmundo.es/diccionarios/</a:t>
            </a:r>
            <a:r>
              <a:rPr lang="es-ES" sz="2000" noProof="0" dirty="0" smtClean="0"/>
              <a:t> , encuentra sinónimos para la palabra « </a:t>
            </a:r>
            <a:r>
              <a:rPr lang="es-ES" sz="2000" b="1" i="1" noProof="0" dirty="0" smtClean="0"/>
              <a:t>correcto</a:t>
            </a:r>
            <a:r>
              <a:rPr lang="es-ES" sz="2000" noProof="0" dirty="0" smtClean="0"/>
              <a:t> ».</a:t>
            </a:r>
          </a:p>
          <a:p>
            <a:pPr marL="365760" lvl="1" indent="-256032">
              <a:spcBef>
                <a:spcPts val="400"/>
              </a:spcBef>
              <a:buSzPct val="68000"/>
              <a:buNone/>
            </a:pPr>
            <a:endParaRPr lang="es-ES" sz="2000" noProof="0" dirty="0" smtClean="0"/>
          </a:p>
          <a:p>
            <a:r>
              <a:rPr lang="es-ES" sz="2000" noProof="0" dirty="0" smtClean="0"/>
              <a:t>¿Cuántos has encontrado? </a:t>
            </a:r>
          </a:p>
          <a:p>
            <a:pPr marL="0" indent="0">
              <a:buNone/>
            </a:pPr>
            <a:r>
              <a:rPr lang="es-ES" sz="2000" noProof="0" dirty="0" smtClean="0"/>
              <a:t>Correcto – acertado, cumplido, discreto, fino, cortés, educado, cabal, justo, delicado, adecuado, impecable, comedido, perfecto, exacto, preciso, presentable, disciplinado, apropiado</a:t>
            </a:r>
            <a:endParaRPr lang="es-ES" dirty="0" smtClean="0"/>
          </a:p>
          <a:p>
            <a:endParaRPr lang="es-ES" sz="2000" noProof="0" dirty="0" smtClean="0"/>
          </a:p>
          <a:p>
            <a:r>
              <a:rPr lang="es-ES" sz="2000" noProof="0" dirty="0" smtClean="0"/>
              <a:t>Seguro que ya sabías alguno. Intenta recordar alguno nuevo. ¿Se parecen al inglés?</a:t>
            </a:r>
          </a:p>
          <a:p>
            <a:endParaRPr lang="es-ES" sz="2000" noProof="0" dirty="0" smtClean="0"/>
          </a:p>
          <a:p>
            <a:r>
              <a:rPr lang="es-ES" sz="2000" noProof="0" dirty="0" smtClean="0"/>
              <a:t>Ahora, busca sus antónimos. ¿Qué observas?</a:t>
            </a:r>
          </a:p>
        </p:txBody>
      </p:sp>
      <p:sp>
        <p:nvSpPr>
          <p:cNvPr id="4" name="Oval Callout 3"/>
          <p:cNvSpPr/>
          <p:nvPr/>
        </p:nvSpPr>
        <p:spPr>
          <a:xfrm>
            <a:off x="6149009" y="4646551"/>
            <a:ext cx="2823747" cy="1518753"/>
          </a:xfrm>
          <a:prstGeom prst="wedgeEllipseCallout">
            <a:avLst>
              <a:gd name="adj1" fmla="val -67596"/>
              <a:gd name="adj2" fmla="val -2113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a-ES" sz="1600" dirty="0" smtClean="0"/>
              <a:t>Muchos antónimos se construyen con prefijos como </a:t>
            </a:r>
          </a:p>
          <a:p>
            <a:pPr algn="ctr"/>
            <a:r>
              <a:rPr lang="ca-ES" sz="1600" i="1" dirty="0" smtClean="0"/>
              <a:t>im-, in- o des-.</a:t>
            </a:r>
            <a:endParaRPr lang="ca-ES" sz="1600" i="1" dirty="0"/>
          </a:p>
        </p:txBody>
      </p:sp>
      <p:pic>
        <p:nvPicPr>
          <p:cNvPr id="6" name="Picture 5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4" grpId="0" animBg="1"/>
    </p:bldLst>
  </p:timing>
</p:sld>
</file>

<file path=ppt/theme/theme1.xml><?xml version="1.0" encoding="utf-8"?>
<a:theme xmlns:a="http://schemas.openxmlformats.org/drawingml/2006/main" name="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850</TotalTime>
  <Words>545</Words>
  <Application>Microsoft Office PowerPoint</Application>
  <PresentationFormat>On-screen Show (4:3)</PresentationFormat>
  <Paragraphs>178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blue</vt:lpstr>
      <vt:lpstr>El buen uso del diccionario Part 2  </vt:lpstr>
      <vt:lpstr>Lista de abreviaturas frecuentes  en los diccionarios</vt:lpstr>
      <vt:lpstr>Actividad 3:  ¿Cuál es la categoría gramatical de las siguientes palabras ?</vt:lpstr>
      <vt:lpstr>Soluciones  3:  ¿Cuál es la categoría gramatical de las siguientes palabras ?</vt:lpstr>
      <vt:lpstr>Actividad 4: La variedad geográfica del léxico. </vt:lpstr>
      <vt:lpstr>Solución 4: La variedad geográfica del léxico. </vt:lpstr>
      <vt:lpstr>Actividad 5: La variedad geográfica del léxico. </vt:lpstr>
      <vt:lpstr>Solución 5: La variedad geográfica del léxico. </vt:lpstr>
      <vt:lpstr>Actividad 6: Sinónimos y antónimos</vt:lpstr>
    </vt:vector>
  </TitlesOfParts>
  <Company>University of Wolverhampton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dictionnaires français</dc:title>
  <dc:creator>Céline Benoit</dc:creator>
  <cp:lastModifiedBy>desilvac</cp:lastModifiedBy>
  <cp:revision>84</cp:revision>
  <dcterms:created xsi:type="dcterms:W3CDTF">2011-08-16T14:23:36Z</dcterms:created>
  <dcterms:modified xsi:type="dcterms:W3CDTF">2012-01-03T16:37:57Z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-292474262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C.DE-SILVA@aston.ac.uk</vt:lpwstr>
  </property>
  <property fmtid="{D5CDD505-2E9C-101B-9397-08002B2CF9AE}" pid="6" name="_AuthorEmailDisplayName">
    <vt:lpwstr>De-Silva, Chantal</vt:lpwstr>
  </property>
</Properties>
</file>