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1"/>
  </p:notesMasterIdLst>
  <p:sldIdLst>
    <p:sldId id="282" r:id="rId2"/>
    <p:sldId id="258" r:id="rId3"/>
    <p:sldId id="261" r:id="rId4"/>
    <p:sldId id="262" r:id="rId5"/>
    <p:sldId id="277" r:id="rId6"/>
    <p:sldId id="278" r:id="rId7"/>
    <p:sldId id="279" r:id="rId8"/>
    <p:sldId id="280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0" autoAdjust="0"/>
    <p:restoredTop sz="85822" autoAdjust="0"/>
  </p:normalViewPr>
  <p:slideViewPr>
    <p:cSldViewPr snapToGrid="0" snapToObjects="1">
      <p:cViewPr varScale="1">
        <p:scale>
          <a:sx n="87" d="100"/>
          <a:sy n="87" d="100"/>
        </p:scale>
        <p:origin x="-3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5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B81A-E49C-47F4-8DDB-63D420C86B03}" type="datetimeFigureOut">
              <a:rPr lang="ca-ES" smtClean="0"/>
              <a:pPr/>
              <a:t>03/01/2012</a:t>
            </a:fld>
            <a:endParaRPr lang="ca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EE01-3317-4439-B3C5-5F2F312FF8EA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xmlns="" val="62959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EE01-3317-4439-B3C5-5F2F312FF8EA}" type="slidenum">
              <a:rPr lang="ca-ES" smtClean="0"/>
              <a:pPr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EE01-3317-4439-B3C5-5F2F312FF8EA}" type="slidenum">
              <a:rPr lang="ca-ES" smtClean="0"/>
              <a:pPr/>
              <a:t>3</a:t>
            </a:fld>
            <a:endParaRPr lang="ca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EE01-3317-4439-B3C5-5F2F312FF8EA}" type="slidenum">
              <a:rPr lang="ca-ES" smtClean="0"/>
              <a:pPr/>
              <a:t>4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a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a-E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uscon.rae.es/dpd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iccionario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diccionarios,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lmundo.es/diccionari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697832"/>
            <a:ext cx="8280400" cy="1439862"/>
          </a:xfrm>
        </p:spPr>
        <p:txBody>
          <a:bodyPr>
            <a:noAutofit/>
          </a:bodyPr>
          <a:lstStyle/>
          <a:p>
            <a:r>
              <a:rPr lang="es-ES" sz="5400" noProof="0" dirty="0" smtClean="0"/>
              <a:t>El buen uso del diccionario</a:t>
            </a:r>
            <a:br>
              <a:rPr lang="es-ES" sz="5400" noProof="0" dirty="0" smtClean="0"/>
            </a:br>
            <a:r>
              <a:rPr lang="es-ES" sz="5400" noProof="0" dirty="0" err="1" smtClean="0"/>
              <a:t>Part</a:t>
            </a:r>
            <a:r>
              <a:rPr lang="es-ES" sz="5400" noProof="0" dirty="0" smtClean="0"/>
              <a:t> 2</a:t>
            </a:r>
            <a:br>
              <a:rPr lang="es-ES" sz="5400" noProof="0" dirty="0" smtClean="0"/>
            </a:br>
            <a:r>
              <a:rPr lang="es-ES" sz="5400" dirty="0"/>
              <a:t/>
            </a:r>
            <a:br>
              <a:rPr lang="es-ES" sz="5400" dirty="0"/>
            </a:br>
            <a:endParaRPr lang="es-ES" sz="5400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406" y="4034870"/>
            <a:ext cx="5245100" cy="800100"/>
          </a:xfrm>
        </p:spPr>
        <p:txBody>
          <a:bodyPr/>
          <a:lstStyle/>
          <a:p>
            <a:r>
              <a:rPr lang="es-ES" sz="2800" noProof="0" dirty="0" smtClean="0"/>
              <a:t>Todo lo que hay que saber</a:t>
            </a:r>
            <a:endParaRPr lang="es-ES" sz="2800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6064934"/>
            <a:ext cx="871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bg1">
                    <a:lumMod val="75000"/>
                  </a:schemeClr>
                </a:solidFill>
              </a:rPr>
              <a:t>Módulo 1- Dictionary Skills</a:t>
            </a:r>
          </a:p>
          <a:p>
            <a:r>
              <a:rPr lang="ca-ES" dirty="0" smtClean="0">
                <a:solidFill>
                  <a:schemeClr val="bg1">
                    <a:lumMod val="75000"/>
                  </a:schemeClr>
                </a:solidFill>
              </a:rPr>
              <a:t>Developed by Jordina Sala-Branchadell</a:t>
            </a:r>
            <a:endParaRPr lang="ca-E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0880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334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5839"/>
          </a:xfrm>
        </p:spPr>
        <p:txBody>
          <a:bodyPr>
            <a:noAutofit/>
          </a:bodyPr>
          <a:lstStyle/>
          <a:p>
            <a:r>
              <a:rPr lang="es-ES" sz="3600" noProof="0" smtClean="0"/>
              <a:t>Lista de abreviaturas frecuentes </a:t>
            </a:r>
            <a:br>
              <a:rPr lang="es-ES" sz="3600" noProof="0" smtClean="0"/>
            </a:br>
            <a:r>
              <a:rPr lang="es-ES" sz="3600" noProof="0" smtClean="0"/>
              <a:t>en los diccionarios</a:t>
            </a:r>
            <a:endParaRPr lang="es-ES" sz="3600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36132" y="5726280"/>
            <a:ext cx="7907868" cy="457200"/>
          </a:xfrm>
          <a:noFill/>
        </p:spPr>
        <p:txBody>
          <a:bodyPr>
            <a:noAutofit/>
          </a:bodyPr>
          <a:lstStyle/>
          <a:p>
            <a:r>
              <a:rPr lang="es-ES" sz="900" noProof="0" smtClean="0">
                <a:solidFill>
                  <a:schemeClr val="tx1"/>
                </a:solidFill>
              </a:rPr>
              <a:t>Fuente: </a:t>
            </a:r>
          </a:p>
          <a:p>
            <a:r>
              <a:rPr lang="es-ES" sz="900" noProof="0" smtClean="0">
                <a:solidFill>
                  <a:schemeClr val="tx1"/>
                </a:solidFill>
              </a:rPr>
              <a:t>RAE. (2001-2010). </a:t>
            </a:r>
            <a:r>
              <a:rPr lang="es-ES" sz="900" i="1" noProof="0" smtClean="0">
                <a:solidFill>
                  <a:schemeClr val="tx1"/>
                </a:solidFill>
              </a:rPr>
              <a:t>Diccionario Panhispánico de Dudas</a:t>
            </a:r>
            <a:r>
              <a:rPr lang="es-ES" sz="900" noProof="0" smtClean="0">
                <a:solidFill>
                  <a:schemeClr val="tx1"/>
                </a:solidFill>
              </a:rPr>
              <a:t>. 22a Ed. [en líniea] Disponible en: </a:t>
            </a:r>
            <a:r>
              <a:rPr lang="es-ES" sz="900" noProof="0" smtClean="0">
                <a:solidFill>
                  <a:schemeClr val="tx1"/>
                </a:solidFill>
                <a:hlinkClick r:id="rId3"/>
              </a:rPr>
              <a:t>http://buscon.rae.es/dpdI/</a:t>
            </a:r>
            <a:r>
              <a:rPr lang="es-ES" sz="900" noProof="0" smtClean="0">
                <a:solidFill>
                  <a:schemeClr val="tx1"/>
                </a:solidFill>
              </a:rPr>
              <a:t> [Consultado el 22/09/2011]</a:t>
            </a:r>
            <a:endParaRPr lang="es-ES" sz="900" noProof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85900" y="1478840"/>
          <a:ext cx="3056468" cy="4247440"/>
        </p:xfrm>
        <a:graphic>
          <a:graphicData uri="http://schemas.openxmlformats.org/drawingml/2006/table">
            <a:tbl>
              <a:tblPr/>
              <a:tblGrid>
                <a:gridCol w="966035"/>
                <a:gridCol w="2090433"/>
              </a:tblGrid>
              <a:tr h="212372"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adj.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adjetivo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adv.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adverbio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Am.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América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anticuado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coloq.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coloquial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compl.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complemento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conjug.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conjugación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dim.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diminutivo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El Salv.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El Salvador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f.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femenino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interj.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interjección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intr.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verbo intransitivo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irreg.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irregular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italiano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lat.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latín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lat. cient.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latín científico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Lingüística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loc. verb.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locución verbal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nombre masculino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56467" y="1478840"/>
          <a:ext cx="2874821" cy="4247440"/>
        </p:xfrm>
        <a:graphic>
          <a:graphicData uri="http://schemas.openxmlformats.org/drawingml/2006/table">
            <a:tbl>
              <a:tblPr/>
              <a:tblGrid>
                <a:gridCol w="943056"/>
                <a:gridCol w="1931765"/>
              </a:tblGrid>
              <a:tr h="212372"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Mat.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Matemáticas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Méx.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México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Mús.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Música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p. us.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poco usado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part.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participio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p.ej.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por ejemplo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pers.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persona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plural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prep.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preposición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pret.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pretérito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prnl.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pronominal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pronombre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R. Dom.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República Dominicana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s. /sust.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sustantivo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singular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superl.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superlativo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tr.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verbo transitivo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usado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U.t.c.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usado también como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72">
                <a:tc>
                  <a:txBody>
                    <a:bodyPr/>
                    <a:lstStyle/>
                    <a:p>
                      <a:r>
                        <a:rPr lang="ca-ES" sz="1200">
                          <a:latin typeface="Times New Roman"/>
                          <a:ea typeface="Times New Roman"/>
                        </a:rPr>
                        <a:t>v.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a-ES" sz="1200" dirty="0">
                          <a:latin typeface="Times New Roman"/>
                          <a:ea typeface="Times New Roman"/>
                        </a:rPr>
                        <a:t>véase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ular Callout 11"/>
          <p:cNvSpPr/>
          <p:nvPr/>
        </p:nvSpPr>
        <p:spPr>
          <a:xfrm>
            <a:off x="225777" y="2032000"/>
            <a:ext cx="1079500" cy="553160"/>
          </a:xfrm>
          <a:prstGeom prst="wedgeRectCallout">
            <a:avLst>
              <a:gd name="adj1" fmla="val 59441"/>
              <a:gd name="adj2" fmla="val -12117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100" dirty="0" smtClean="0"/>
              <a:t>Categorías gramaticales</a:t>
            </a:r>
            <a:endParaRPr lang="ca-ES" sz="1100" dirty="0"/>
          </a:p>
        </p:txBody>
      </p:sp>
      <p:sp>
        <p:nvSpPr>
          <p:cNvPr id="13" name="Rectangular Callout 12"/>
          <p:cNvSpPr/>
          <p:nvPr/>
        </p:nvSpPr>
        <p:spPr>
          <a:xfrm>
            <a:off x="225777" y="3917240"/>
            <a:ext cx="1079500" cy="553160"/>
          </a:xfrm>
          <a:prstGeom prst="wedgeRectCallout">
            <a:avLst>
              <a:gd name="adj1" fmla="val 65323"/>
              <a:gd name="adj2" fmla="val -12117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100" dirty="0" smtClean="0"/>
              <a:t>Léxico específico de un país.</a:t>
            </a:r>
            <a:endParaRPr lang="ca-ES" sz="1100" dirty="0"/>
          </a:p>
        </p:txBody>
      </p:sp>
      <p:sp>
        <p:nvSpPr>
          <p:cNvPr id="16" name="Rectangular Callout 15"/>
          <p:cNvSpPr/>
          <p:nvPr/>
        </p:nvSpPr>
        <p:spPr>
          <a:xfrm>
            <a:off x="7929032" y="1478840"/>
            <a:ext cx="1079500" cy="553160"/>
          </a:xfrm>
          <a:prstGeom prst="wedgeRectCallout">
            <a:avLst>
              <a:gd name="adj1" fmla="val -159383"/>
              <a:gd name="adj2" fmla="val -2933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100" dirty="0" smtClean="0"/>
              <a:t>Temas generales.</a:t>
            </a:r>
            <a:endParaRPr lang="ca-ES" sz="1100" dirty="0"/>
          </a:p>
        </p:txBody>
      </p:sp>
      <p:sp>
        <p:nvSpPr>
          <p:cNvPr id="18" name="Rectangular Callout 17"/>
          <p:cNvSpPr/>
          <p:nvPr/>
        </p:nvSpPr>
        <p:spPr>
          <a:xfrm>
            <a:off x="7929032" y="4470400"/>
            <a:ext cx="1079500" cy="553160"/>
          </a:xfrm>
          <a:prstGeom prst="wedgeRectCallout">
            <a:avLst>
              <a:gd name="adj1" fmla="val -99383"/>
              <a:gd name="adj2" fmla="val 1153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100" dirty="0" smtClean="0"/>
              <a:t>Abreviaturas prácticas.</a:t>
            </a:r>
            <a:endParaRPr lang="ca-ES" sz="1100" dirty="0"/>
          </a:p>
        </p:txBody>
      </p:sp>
      <p:pic>
        <p:nvPicPr>
          <p:cNvPr id="14" name="Picture 1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14" y="135467"/>
            <a:ext cx="8308621" cy="1280583"/>
          </a:xfrm>
        </p:spPr>
        <p:txBody>
          <a:bodyPr>
            <a:noAutofit/>
          </a:bodyPr>
          <a:lstStyle/>
          <a:p>
            <a:r>
              <a:rPr lang="es-ES" sz="3200" noProof="0" smtClean="0"/>
              <a:t>Actividad 3:  ¿Cuál es la categoría gramatical de las siguientes palabras ?</a:t>
            </a:r>
            <a:endParaRPr lang="es-ES" sz="3200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0494107">
            <a:off x="5466487" y="2692400"/>
            <a:ext cx="3202165" cy="1346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s-ES" sz="1800" noProof="0" smtClean="0"/>
              <a:t>No dudes en usar el diccionario para las palabras que no sabes.</a:t>
            </a:r>
            <a:endParaRPr lang="es-ES" sz="1800" noProof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549" y="1854177"/>
            <a:ext cx="2510368" cy="3962423"/>
          </a:xfrm>
        </p:spPr>
        <p:txBody>
          <a:bodyPr>
            <a:normAutofit fontScale="92500" lnSpcReduction="10000"/>
          </a:bodyPr>
          <a:lstStyle/>
          <a:p>
            <a:pPr marL="566928" indent="-457200"/>
            <a:r>
              <a:rPr lang="es-ES" noProof="0" dirty="0" smtClean="0"/>
              <a:t>delgado</a:t>
            </a:r>
          </a:p>
          <a:p>
            <a:pPr marL="566928" indent="-457200"/>
            <a:r>
              <a:rPr lang="es-ES" noProof="0" dirty="0" smtClean="0"/>
              <a:t>enviar</a:t>
            </a:r>
          </a:p>
          <a:p>
            <a:pPr marL="566928" indent="-457200"/>
            <a:r>
              <a:rPr lang="es-ES" noProof="0" dirty="0" smtClean="0"/>
              <a:t>habla</a:t>
            </a:r>
          </a:p>
          <a:p>
            <a:pPr marL="566928" indent="-457200"/>
            <a:r>
              <a:rPr lang="es-ES" noProof="0" dirty="0" smtClean="0"/>
              <a:t>sobre</a:t>
            </a:r>
          </a:p>
          <a:p>
            <a:pPr marL="566928" indent="-457200"/>
            <a:r>
              <a:rPr lang="es-ES" noProof="0" dirty="0" smtClean="0"/>
              <a:t>ay</a:t>
            </a:r>
          </a:p>
          <a:p>
            <a:pPr marL="566928" indent="-457200"/>
            <a:r>
              <a:rPr lang="es-ES" noProof="0" dirty="0" smtClean="0"/>
              <a:t>a veces </a:t>
            </a:r>
          </a:p>
          <a:p>
            <a:pPr marL="566928" indent="-457200"/>
            <a:r>
              <a:rPr lang="es-ES" noProof="0" dirty="0" smtClean="0"/>
              <a:t>tristeza</a:t>
            </a:r>
          </a:p>
          <a:p>
            <a:pPr marL="566928" indent="-457200"/>
            <a:r>
              <a:rPr lang="es-ES" noProof="0" dirty="0" smtClean="0"/>
              <a:t>nos</a:t>
            </a:r>
          </a:p>
          <a:p>
            <a:pPr marL="566928" indent="-457200"/>
            <a:r>
              <a:rPr lang="es-ES" noProof="0" dirty="0" smtClean="0"/>
              <a:t>saludable</a:t>
            </a:r>
          </a:p>
          <a:p>
            <a:pPr marL="566928" indent="-457200"/>
            <a:r>
              <a:rPr lang="es-ES" noProof="0" dirty="0" smtClean="0"/>
              <a:t>roto</a:t>
            </a:r>
          </a:p>
          <a:p>
            <a:pPr marL="566928" indent="-457200"/>
            <a:r>
              <a:rPr lang="es-ES" noProof="0" dirty="0" smtClean="0"/>
              <a:t>felizmente</a:t>
            </a:r>
          </a:p>
          <a:p>
            <a:pPr marL="566928" indent="-457200"/>
            <a:r>
              <a:rPr lang="es-ES" noProof="0" dirty="0" smtClean="0"/>
              <a:t>entre</a:t>
            </a:r>
          </a:p>
          <a:p>
            <a:endParaRPr lang="es-ES" noProof="0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5286"/>
          </a:xfrm>
        </p:spPr>
        <p:txBody>
          <a:bodyPr>
            <a:noAutofit/>
          </a:bodyPr>
          <a:lstStyle/>
          <a:p>
            <a:r>
              <a:rPr lang="es-ES" sz="2400" noProof="0" smtClean="0"/>
              <a:t>Soluciones  3:  ¿Cuál es la categoría gramatical de las siguientes palabras ?</a:t>
            </a:r>
            <a:endParaRPr lang="es-ES" sz="2400" noProof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901701" y="821588"/>
          <a:ext cx="7246619" cy="582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192635"/>
                <a:gridCol w="1162365"/>
                <a:gridCol w="4891619"/>
              </a:tblGrid>
              <a:tr h="554812"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Palabra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abreviatura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600" dirty="0" smtClean="0"/>
                        <a:t>Categoría gramatical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delgado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adj.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adjetivo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enviar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tr.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verbo transitivo</a:t>
                      </a:r>
                      <a:endParaRPr lang="ca-E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habla</a:t>
                      </a:r>
                      <a:endParaRPr lang="ca-E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f.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nombre/sustantivo femenino. Significa:</a:t>
                      </a:r>
                      <a:r>
                        <a:rPr lang="ca-ES" sz="1600" baseline="0" dirty="0" smtClean="0"/>
                        <a:t> dialecto</a:t>
                      </a:r>
                    </a:p>
                    <a:p>
                      <a:r>
                        <a:rPr lang="ca-ES" sz="1600" baseline="0" dirty="0" smtClean="0"/>
                        <a:t>(hablar  es el verbo)</a:t>
                      </a:r>
                      <a:endParaRPr lang="ca-E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smtClean="0"/>
                        <a:t>sobre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m.</a:t>
                      </a:r>
                    </a:p>
                    <a:p>
                      <a:r>
                        <a:rPr lang="ca-ES" sz="1600" dirty="0" smtClean="0"/>
                        <a:t>prep.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Nombre/sustantivo masculino.</a:t>
                      </a:r>
                      <a:r>
                        <a:rPr lang="ca-ES" sz="1600" baseline="0" dirty="0" smtClean="0"/>
                        <a:t> Significa: envoltorio.</a:t>
                      </a:r>
                    </a:p>
                    <a:p>
                      <a:r>
                        <a:rPr lang="ca-ES" sz="1600" baseline="0" dirty="0" smtClean="0"/>
                        <a:t>Preposión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smtClean="0"/>
                        <a:t>ay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interj.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interjección</a:t>
                      </a:r>
                      <a:endParaRPr lang="ca-E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smtClean="0"/>
                        <a:t>a </a:t>
                      </a:r>
                      <a:r>
                        <a:rPr lang="fr-FR" sz="1600" dirty="0" err="1" smtClean="0"/>
                        <a:t>veces</a:t>
                      </a:r>
                      <a:r>
                        <a:rPr lang="fr-FR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loc. adv.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locución adverbial. Encuentra</a:t>
                      </a:r>
                      <a:r>
                        <a:rPr lang="ca-ES" sz="1600" baseline="0" dirty="0" smtClean="0"/>
                        <a:t> como acepción de la palabra vez.</a:t>
                      </a:r>
                      <a:endParaRPr lang="ca-ES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tristeza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f.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normbre/sustantivo femenio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smtClean="0"/>
                        <a:t>nos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prn.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pronombre personal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saludable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adj.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adjetivo</a:t>
                      </a:r>
                      <a:endParaRPr lang="ca-E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smtClean="0"/>
                        <a:t>roto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part.</a:t>
                      </a:r>
                    </a:p>
                    <a:p>
                      <a:r>
                        <a:rPr lang="ca-ES" sz="1600" dirty="0" smtClean="0"/>
                        <a:t>adj.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participio</a:t>
                      </a:r>
                      <a:r>
                        <a:rPr lang="ca-ES" sz="1600" baseline="0" dirty="0" smtClean="0"/>
                        <a:t> del verbo romper</a:t>
                      </a:r>
                    </a:p>
                    <a:p>
                      <a:r>
                        <a:rPr lang="ca-ES" sz="1600" baseline="0" dirty="0" smtClean="0"/>
                        <a:t>adjetivo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566928" indent="-457200">
                        <a:buFont typeface="+mj-lt"/>
                        <a:buNone/>
                      </a:pPr>
                      <a:r>
                        <a:rPr lang="fr-FR" sz="1600" dirty="0" err="1" smtClean="0"/>
                        <a:t>felizmente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adv.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adverbio</a:t>
                      </a:r>
                      <a:endParaRPr lang="ca-ES" sz="1600" dirty="0"/>
                    </a:p>
                  </a:txBody>
                  <a:tcPr/>
                </a:tc>
              </a:tr>
              <a:tr h="32120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FR" sz="1600" dirty="0" smtClean="0"/>
                        <a:t>  entre</a:t>
                      </a:r>
                      <a:endParaRPr lang="ca-E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prep.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preposición</a:t>
                      </a:r>
                      <a:endParaRPr lang="ca-E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Callout 17"/>
          <p:cNvSpPr/>
          <p:nvPr/>
        </p:nvSpPr>
        <p:spPr>
          <a:xfrm>
            <a:off x="5270500" y="596900"/>
            <a:ext cx="3873500" cy="1181100"/>
          </a:xfrm>
          <a:prstGeom prst="wedgeEllipseCallout">
            <a:avLst>
              <a:gd name="adj1" fmla="val -73876"/>
              <a:gd name="adj2" fmla="val 237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Recuerda que los </a:t>
            </a:r>
            <a:r>
              <a:rPr lang="ca-ES" sz="1400" b="1" dirty="0" smtClean="0"/>
              <a:t>adjetivos</a:t>
            </a:r>
            <a:r>
              <a:rPr lang="ca-ES" sz="1400" dirty="0" smtClean="0"/>
              <a:t> se buscan siempre en masculino y singular.</a:t>
            </a:r>
            <a:endParaRPr lang="ca-ES" sz="1400" dirty="0"/>
          </a:p>
        </p:txBody>
      </p:sp>
      <p:sp>
        <p:nvSpPr>
          <p:cNvPr id="19" name="Oval Callout 18"/>
          <p:cNvSpPr/>
          <p:nvPr/>
        </p:nvSpPr>
        <p:spPr>
          <a:xfrm>
            <a:off x="4102100" y="2298700"/>
            <a:ext cx="3873500" cy="1181100"/>
          </a:xfrm>
          <a:prstGeom prst="wedgeEllipseCallout">
            <a:avLst>
              <a:gd name="adj1" fmla="val -49286"/>
              <a:gd name="adj2" fmla="val -8911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dirty="0" smtClean="0"/>
              <a:t>Recuerda que los </a:t>
            </a:r>
            <a:r>
              <a:rPr lang="ca-ES" sz="1400" b="1" dirty="0" smtClean="0"/>
              <a:t>verbos</a:t>
            </a:r>
            <a:r>
              <a:rPr lang="ca-ES" sz="1400" dirty="0" smtClean="0"/>
              <a:t> se buscan siempre en infinitivo (terminados en -r).</a:t>
            </a:r>
            <a:endParaRPr lang="ca-ES" sz="1400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1388" y="563563"/>
            <a:ext cx="7566025" cy="511175"/>
          </a:xfrm>
        </p:spPr>
        <p:txBody>
          <a:bodyPr>
            <a:normAutofit fontScale="90000"/>
          </a:bodyPr>
          <a:lstStyle/>
          <a:p>
            <a:r>
              <a:rPr lang="es-ES" noProof="0" smtClean="0"/>
              <a:t>Actividad 4: La variedad geográfica del léxico. </a:t>
            </a:r>
            <a:endParaRPr lang="es-ES" noProof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9400" y="2108200"/>
            <a:ext cx="4584699" cy="137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noProof="0" dirty="0" smtClean="0"/>
              <a:t>En algunos países hispanohablantes este objeto se llama “</a:t>
            </a:r>
            <a:r>
              <a:rPr lang="es-ES" i="1" noProof="0" dirty="0" smtClean="0"/>
              <a:t>computadora</a:t>
            </a:r>
            <a:r>
              <a:rPr lang="es-ES" noProof="0" dirty="0" smtClean="0"/>
              <a:t>”, en otros, se llama “</a:t>
            </a:r>
            <a:r>
              <a:rPr lang="es-ES" i="1" noProof="0" dirty="0" smtClean="0"/>
              <a:t>ordenador</a:t>
            </a:r>
            <a:r>
              <a:rPr lang="es-ES" noProof="0" dirty="0" smtClean="0"/>
              <a:t>”.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7513" y="5384801"/>
            <a:ext cx="4916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a-ES" dirty="0" smtClean="0"/>
              <a:t>¿Dónde es más frecuente cada forma? </a:t>
            </a:r>
          </a:p>
          <a:p>
            <a:pPr>
              <a:buNone/>
            </a:pPr>
            <a:r>
              <a:rPr lang="ca-ES" dirty="0" smtClean="0"/>
              <a:t>Busca la respuesta en </a:t>
            </a:r>
            <a:r>
              <a:rPr lang="ca-ES" dirty="0" smtClean="0">
                <a:hlinkClick r:id="rId2"/>
              </a:rPr>
              <a:t>www.diccionarios.com</a:t>
            </a:r>
            <a:r>
              <a:rPr lang="ca-ES" dirty="0" smtClean="0"/>
              <a:t>. </a:t>
            </a:r>
          </a:p>
          <a:p>
            <a:endParaRPr lang="ca-ES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desilvac\Local Settings\Temporary Internet Files\Content.IE5\SVA014DN\MC90044133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1767" y="2430272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smtClean="0"/>
              <a:t>Solución 4: La variedad geográfica del léxico. </a:t>
            </a:r>
            <a:endParaRPr lang="es-ES" noProof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82801"/>
            <a:ext cx="52324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noProof="0" dirty="0" smtClean="0"/>
              <a:t>En América Latina, se llama “</a:t>
            </a:r>
            <a:r>
              <a:rPr lang="es-ES" i="1" noProof="0" dirty="0" smtClean="0"/>
              <a:t>computadora</a:t>
            </a:r>
            <a:r>
              <a:rPr lang="es-ES" noProof="0" dirty="0" smtClean="0"/>
              <a:t>”, y en España, “</a:t>
            </a:r>
            <a:r>
              <a:rPr lang="es-ES" i="1" noProof="0" dirty="0" smtClean="0"/>
              <a:t>ordenador</a:t>
            </a:r>
            <a:r>
              <a:rPr lang="es-ES" noProof="0" dirty="0" smtClean="0"/>
              <a:t>” es la forma más frecuente. 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desilvac\Local Settings\Temporary Internet Files\Content.IE5\FKAFCHFB\MC90044133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7008" y="3227832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1388" y="563563"/>
            <a:ext cx="7566025" cy="511175"/>
          </a:xfrm>
        </p:spPr>
        <p:txBody>
          <a:bodyPr>
            <a:normAutofit fontScale="90000"/>
          </a:bodyPr>
          <a:lstStyle/>
          <a:p>
            <a:r>
              <a:rPr lang="es-ES" noProof="0" smtClean="0"/>
              <a:t>Actividad 5: La variedad geográfica del léxico. </a:t>
            </a:r>
            <a:endParaRPr lang="es-ES" noProof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91888"/>
            <a:ext cx="5266566" cy="914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noProof="0" dirty="0" smtClean="0"/>
              <a:t>¿Qué significa la palabra “</a:t>
            </a:r>
            <a:r>
              <a:rPr lang="es-ES" i="1" u="sng" noProof="0" dirty="0" smtClean="0"/>
              <a:t>carro</a:t>
            </a:r>
            <a:r>
              <a:rPr lang="es-ES" noProof="0" dirty="0" smtClean="0"/>
              <a:t>” en México? </a:t>
            </a:r>
          </a:p>
          <a:p>
            <a:pPr>
              <a:buNone/>
            </a:pPr>
            <a:r>
              <a:rPr lang="es-ES" noProof="0" dirty="0" smtClean="0"/>
              <a:t>¿Y en España?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4750" y="5740400"/>
            <a:ext cx="532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a-ES" dirty="0" smtClean="0"/>
              <a:t>Busca la respuesta en </a:t>
            </a:r>
            <a:r>
              <a:rPr lang="ca-ES" dirty="0" smtClean="0">
                <a:hlinkClick r:id="rId2"/>
              </a:rPr>
              <a:t>www.diccionarios.com</a:t>
            </a:r>
            <a:r>
              <a:rPr lang="ca-ES" dirty="0" smtClean="0"/>
              <a:t>. </a:t>
            </a:r>
          </a:p>
          <a:p>
            <a:endParaRPr lang="ca-ES" dirty="0"/>
          </a:p>
        </p:txBody>
      </p:sp>
      <p:pic>
        <p:nvPicPr>
          <p:cNvPr id="9" name="Picture 8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desilvac\Local Settings\Temporary Internet Files\Content.IE5\0L7D340C\MP900438719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953007"/>
            <a:ext cx="2554224" cy="2554224"/>
          </a:xfrm>
          <a:prstGeom prst="rect">
            <a:avLst/>
          </a:prstGeom>
          <a:noFill/>
        </p:spPr>
      </p:pic>
      <p:pic>
        <p:nvPicPr>
          <p:cNvPr id="5123" name="Picture 3" descr="C:\Documents and Settings\desilvac\Local Settings\Temporary Internet Files\Content.IE5\SVA014DN\MP900385967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7766" y="3874374"/>
            <a:ext cx="2286000" cy="1632857"/>
          </a:xfrm>
          <a:prstGeom prst="rect">
            <a:avLst/>
          </a:prstGeom>
          <a:noFill/>
        </p:spPr>
      </p:pic>
      <p:pic>
        <p:nvPicPr>
          <p:cNvPr id="5125" name="Picture 5" descr="C:\Documents and Settings\desilvac\Local Settings\Temporary Internet Files\Content.IE5\YLKQFR4S\MC900229187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3766" y="2806699"/>
            <a:ext cx="2973578" cy="106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noProof="0" smtClean="0"/>
              <a:t>Solución 5: La variedad geográfica del léxico. </a:t>
            </a:r>
            <a:endParaRPr lang="es-ES" noProof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351494" y="1892299"/>
            <a:ext cx="3770410" cy="410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noProof="0" dirty="0" smtClean="0"/>
              <a:t>¿Qué significa la palabra “</a:t>
            </a:r>
            <a:r>
              <a:rPr lang="es-ES" i="1" u="sng" noProof="0" dirty="0" smtClean="0"/>
              <a:t>carro</a:t>
            </a:r>
            <a:r>
              <a:rPr lang="es-ES" noProof="0" dirty="0" smtClean="0"/>
              <a:t>”?</a:t>
            </a:r>
          </a:p>
        </p:txBody>
      </p:sp>
      <p:pic>
        <p:nvPicPr>
          <p:cNvPr id="29704" name="Picture 8" descr="http://www.mapsofworld.com/images/world-countries-flags/mexico-fla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67973"/>
            <a:ext cx="813924" cy="553051"/>
          </a:xfrm>
          <a:prstGeom prst="rect">
            <a:avLst/>
          </a:prstGeom>
          <a:noFill/>
        </p:spPr>
      </p:pic>
      <p:pic>
        <p:nvPicPr>
          <p:cNvPr id="29706" name="Picture 10" descr="http://www.alecoconsult.com/arnold/bandera-esp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1904" y="4599685"/>
            <a:ext cx="907545" cy="6050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flipV="1">
            <a:off x="6629400" y="3985997"/>
            <a:ext cx="0" cy="474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435698" y="4902200"/>
            <a:ext cx="5761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Documents and Settings\desilvac\Local Settings\Temporary Internet Files\Content.IE5\0L7D340C\MP900438719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128" y="3183356"/>
            <a:ext cx="2554224" cy="2554224"/>
          </a:xfrm>
          <a:prstGeom prst="rect">
            <a:avLst/>
          </a:prstGeom>
          <a:noFill/>
        </p:spPr>
      </p:pic>
      <p:pic>
        <p:nvPicPr>
          <p:cNvPr id="16" name="Picture 3" descr="C:\Documents and Settings\desilvac\Local Settings\Temporary Internet Files\Content.IE5\SVA014DN\MP900385967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9698" y="4104723"/>
            <a:ext cx="2286000" cy="1632857"/>
          </a:xfrm>
          <a:prstGeom prst="rect">
            <a:avLst/>
          </a:prstGeom>
          <a:noFill/>
        </p:spPr>
      </p:pic>
      <p:pic>
        <p:nvPicPr>
          <p:cNvPr id="17" name="Picture 5" descr="C:\Documents and Settings\desilvac\Local Settings\Temporary Internet Files\Content.IE5\YLKQFR4S\MC900229187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3766" y="2806699"/>
            <a:ext cx="2973578" cy="106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s-ES" noProof="0" smtClean="0"/>
              <a:t>Actividad 6: Sinónimos y antónimos</a:t>
            </a:r>
            <a:endParaRPr lang="es-ES" noProof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115300" cy="4813491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s-ES" sz="2000" noProof="0" dirty="0" smtClean="0"/>
              <a:t>Con la ayuda de </a:t>
            </a:r>
            <a:r>
              <a:rPr lang="es-ES" sz="2000" noProof="0" dirty="0" smtClean="0">
                <a:hlinkClick r:id="rId2"/>
              </a:rPr>
              <a:t>http://www.elmundo.es/diccionarios/</a:t>
            </a:r>
            <a:r>
              <a:rPr lang="es-ES" sz="2000" noProof="0" dirty="0" smtClean="0"/>
              <a:t> , encuentra sinónimos para la palabra « </a:t>
            </a:r>
            <a:r>
              <a:rPr lang="es-ES" sz="2000" b="1" i="1" noProof="0" dirty="0" smtClean="0"/>
              <a:t>correcto</a:t>
            </a:r>
            <a:r>
              <a:rPr lang="es-ES" sz="2000" noProof="0" dirty="0" smtClean="0"/>
              <a:t> ».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s-ES" sz="2000" noProof="0" dirty="0" smtClean="0"/>
          </a:p>
          <a:p>
            <a:r>
              <a:rPr lang="es-ES" sz="2000" noProof="0" dirty="0" smtClean="0"/>
              <a:t>¿Cuántos has encontrado? </a:t>
            </a:r>
          </a:p>
          <a:p>
            <a:pPr marL="0" indent="0">
              <a:buNone/>
            </a:pPr>
            <a:r>
              <a:rPr lang="es-ES" sz="2000" noProof="0" dirty="0" smtClean="0"/>
              <a:t>Correcto – acertado, cumplido, discreto, fino, cortés, educado, cabal, justo, delicado, adecuado, impecable, comedido, perfecto, exacto, preciso, presentable, disciplinado, apropiado</a:t>
            </a:r>
            <a:endParaRPr lang="es-ES" dirty="0" smtClean="0"/>
          </a:p>
          <a:p>
            <a:endParaRPr lang="es-ES" sz="2000" noProof="0" dirty="0" smtClean="0"/>
          </a:p>
          <a:p>
            <a:r>
              <a:rPr lang="es-ES" sz="2000" noProof="0" dirty="0" smtClean="0"/>
              <a:t>Seguro que ya sabías alguno. Intenta recordar alguno nuevo. ¿Se parecen al inglés?</a:t>
            </a:r>
          </a:p>
          <a:p>
            <a:endParaRPr lang="es-ES" sz="2000" noProof="0" dirty="0" smtClean="0"/>
          </a:p>
          <a:p>
            <a:r>
              <a:rPr lang="es-ES" sz="2000" noProof="0" dirty="0" smtClean="0"/>
              <a:t>Ahora, busca sus antónimos. ¿Qué observas?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6149009" y="4646551"/>
            <a:ext cx="2823747" cy="1518753"/>
          </a:xfrm>
          <a:prstGeom prst="wedgeEllipseCallout">
            <a:avLst>
              <a:gd name="adj1" fmla="val -67596"/>
              <a:gd name="adj2" fmla="val -2113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600" dirty="0" smtClean="0"/>
              <a:t>Muchos antónimos se construyen con prefijos como </a:t>
            </a:r>
          </a:p>
          <a:p>
            <a:pPr algn="ctr"/>
            <a:r>
              <a:rPr lang="ca-ES" sz="1600" i="1" dirty="0" smtClean="0"/>
              <a:t>im-, in- o des-.</a:t>
            </a:r>
            <a:endParaRPr lang="ca-ES" sz="1600" i="1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545</Words>
  <Application>Microsoft Office PowerPoint</Application>
  <PresentationFormat>On-screen Show (4:3)</PresentationFormat>
  <Paragraphs>178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blue</vt:lpstr>
      <vt:lpstr>El buen uso del diccionario Part 2  </vt:lpstr>
      <vt:lpstr>Lista de abreviaturas frecuentes  en los diccionarios</vt:lpstr>
      <vt:lpstr>Actividad 3:  ¿Cuál es la categoría gramatical de las siguientes palabras ?</vt:lpstr>
      <vt:lpstr>Soluciones  3:  ¿Cuál es la categoría gramatical de las siguientes palabras ?</vt:lpstr>
      <vt:lpstr>Actividad 4: La variedad geográfica del léxico. </vt:lpstr>
      <vt:lpstr>Solución 4: La variedad geográfica del léxico. </vt:lpstr>
      <vt:lpstr>Actividad 5: La variedad geográfica del léxico. </vt:lpstr>
      <vt:lpstr>Solución 5: La variedad geográfica del léxico. </vt:lpstr>
      <vt:lpstr>Actividad 6: Sinónimos y antónimos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desilvac</cp:lastModifiedBy>
  <cp:revision>84</cp:revision>
  <dcterms:created xsi:type="dcterms:W3CDTF">2011-08-16T14:23:36Z</dcterms:created>
  <dcterms:modified xsi:type="dcterms:W3CDTF">2012-01-03T16:37:57Z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-292474262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</Properties>
</file>