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6" r:id="rId2"/>
  </p:sldMasterIdLst>
  <p:notesMasterIdLst>
    <p:notesMasterId r:id="rId8"/>
  </p:notesMasterIdLst>
  <p:sldIdLst>
    <p:sldId id="257" r:id="rId3"/>
    <p:sldId id="258" r:id="rId4"/>
    <p:sldId id="259" r:id="rId5"/>
    <p:sldId id="263" r:id="rId6"/>
    <p:sldId id="264" r:id="rId7"/>
  </p:sldIdLst>
  <p:sldSz cx="9144000" cy="6858000" type="screen4x3"/>
  <p:notesSz cx="6858000" cy="9144000"/>
  <p:custDataLst>
    <p:tags r:id="rId9"/>
  </p:custDataLst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660E8-98F5-224F-A77B-13C27CA813D9}" type="datetimeFigureOut">
              <a:rPr lang="fr-FR" smtClean="0"/>
              <a:pPr/>
              <a:t>18/01/2012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155BA-5171-FA4B-978D-85BD5DB3E30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12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3E2A3-5FD3-4BEC-8989-FEF3D48589D8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B54CE-4A10-4D41-9B1D-20FCC8CFA713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9144000" y="4149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88" name="AutoShape 16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4D4F53"/>
              </a:solidFill>
            </a:endParaRPr>
          </a:p>
        </p:txBody>
      </p:sp>
      <p:pic>
        <p:nvPicPr>
          <p:cNvPr id="3091" name="Picture 19" descr="aston_uni_birm_p1655_CMYK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63563"/>
            <a:ext cx="78343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4676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A33F1F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4D4F5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7"/>
        </a:buBlip>
        <a:defRPr sz="2000">
          <a:solidFill>
            <a:srgbClr val="A33F1F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\\STAFF\DFS\SUSERS\desilvac\My%20Documents\LIS_citing_reference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b.com/title/tt0098238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evolution-francaise.net/2011/09/11/448-une-revolution-paysanne" TargetMode="External"/><Relationship Id="rId5" Type="http://schemas.openxmlformats.org/officeDocument/2006/relationships/hyperlink" Target="http://archives-fr.novopress.info/16319/radio-courtoisie-la-revolution-francaise-mythes-fondateurs-et-realites-historiques/" TargetMode="External"/><Relationship Id="rId4" Type="http://schemas.openxmlformats.org/officeDocument/2006/relationships/hyperlink" Target="http://www.ebook-en-poche.fr/media/gratuits/ebook_RevolutionFrancaise_OK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tve.es/alacarta/audios/hora-america/hora-america-la-amistad-entre-franco-y-fidel-castro-13-01-09/381254/" TargetMode="External"/><Relationship Id="rId2" Type="http://schemas.openxmlformats.org/officeDocument/2006/relationships/hyperlink" Target="http://revolution-francaise.net/2011/09/11/448-une-revolution-paysann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ebook-en-poche.fr/media/gratuits/ebook_RevolutionFrancaise_O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Élaborer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bibliographie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78358" y="4983913"/>
            <a:ext cx="7754455" cy="1285126"/>
          </a:xfrm>
        </p:spPr>
        <p:txBody>
          <a:bodyPr/>
          <a:lstStyle/>
          <a:p>
            <a:r>
              <a:rPr lang="en-US" dirty="0" smtClean="0"/>
              <a:t>Module 4 – </a:t>
            </a:r>
            <a:r>
              <a:rPr lang="en-US" dirty="0" err="1" smtClean="0"/>
              <a:t>Références</a:t>
            </a:r>
            <a:r>
              <a:rPr lang="en-US" dirty="0" smtClean="0"/>
              <a:t> et </a:t>
            </a:r>
            <a:r>
              <a:rPr lang="en-US" dirty="0" err="1" smtClean="0"/>
              <a:t>Plagiat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Developed by Céline Benoit</a:t>
            </a:r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0391" y="442452"/>
            <a:ext cx="7566025" cy="511175"/>
          </a:xfrm>
        </p:spPr>
        <p:txBody>
          <a:bodyPr/>
          <a:lstStyle/>
          <a:p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03482" y="1917290"/>
            <a:ext cx="7566025" cy="4024312"/>
          </a:xfrm>
        </p:spPr>
        <p:txBody>
          <a:bodyPr/>
          <a:lstStyle/>
          <a:p>
            <a:pPr>
              <a:buNone/>
            </a:pPr>
            <a:r>
              <a:rPr lang="ca-ES" dirty="0" smtClean="0"/>
              <a:t>	Imaginez que vous devez rédiger un devoir sur le thème de “</a:t>
            </a:r>
            <a:r>
              <a:rPr lang="ca-ES" b="1" i="1" dirty="0" smtClean="0"/>
              <a:t>La révolution française</a:t>
            </a:r>
            <a:r>
              <a:rPr lang="ca-ES" dirty="0" smtClean="0"/>
              <a:t>” pour votre cours de français. Vous allez découvrir quatre types de document que vous êtes censés citer dans votre travail, et bien sûr, dans votre bibliographie.</a:t>
            </a:r>
          </a:p>
          <a:p>
            <a:pPr>
              <a:buNone/>
            </a:pPr>
            <a:endParaRPr lang="ca-ES" dirty="0" smtClean="0"/>
          </a:p>
          <a:p>
            <a:pPr>
              <a:buNone/>
            </a:pPr>
            <a:r>
              <a:rPr lang="ca-ES" dirty="0" smtClean="0"/>
              <a:t>	Préparez des références complètes pour les quatre documents donnés. N’oubliez pas d’utiliser le système de références Harvard (</a:t>
            </a:r>
            <a:r>
              <a:rPr lang="de-DE" dirty="0" smtClean="0"/>
              <a:t>“</a:t>
            </a:r>
            <a:r>
              <a:rPr lang="de-DE" dirty="0" smtClean="0">
                <a:hlinkClick r:id="rId3" action="ppaction://hlinkfile"/>
              </a:rPr>
              <a:t>Citing References</a:t>
            </a:r>
            <a:r>
              <a:rPr lang="de-DE" dirty="0" smtClean="0"/>
              <a:t>”)</a:t>
            </a:r>
            <a:r>
              <a:rPr lang="ca-ES" dirty="0" smtClean="0"/>
              <a:t>. Souvenez-vous que chaque document sera référencé différement selon leur type.</a:t>
            </a:r>
            <a:endParaRPr lang="ca-E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817" y="442452"/>
            <a:ext cx="7834313" cy="511175"/>
          </a:xfrm>
        </p:spPr>
        <p:txBody>
          <a:bodyPr/>
          <a:lstStyle/>
          <a:p>
            <a:r>
              <a:rPr lang="ca-ES" dirty="0" smtClean="0"/>
              <a:t>Documents</a:t>
            </a:r>
            <a:endParaRPr lang="ca-E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3817" y="1612490"/>
            <a:ext cx="7566025" cy="4024312"/>
          </a:xfrm>
        </p:spPr>
        <p:txBody>
          <a:bodyPr/>
          <a:lstStyle/>
          <a:p>
            <a:pPr marL="0" indent="0"/>
            <a:r>
              <a:rPr lang="ca-ES" sz="1800" dirty="0" smtClean="0"/>
              <a:t>Un film sur la Révolution française </a:t>
            </a:r>
            <a:r>
              <a:rPr lang="en-GB" sz="1800" dirty="0" smtClean="0">
                <a:hlinkClick r:id="rId3"/>
              </a:rPr>
              <a:t>http://www.imdb.com/title/tt0098238/</a:t>
            </a:r>
            <a:endParaRPr lang="en-GB" sz="1800" dirty="0" smtClean="0"/>
          </a:p>
          <a:p>
            <a:pPr marL="0" indent="0"/>
            <a:endParaRPr lang="en-GB" sz="1800" dirty="0" smtClean="0"/>
          </a:p>
          <a:p>
            <a:pPr marL="0" indent="0"/>
            <a:r>
              <a:rPr lang="ca-ES" sz="1800" dirty="0" smtClean="0"/>
              <a:t>Un livre électronique sur la révolution française. Utilisez les deux pages pour rassembler les informations dont vous avez besoin. </a:t>
            </a:r>
            <a:r>
              <a:rPr lang="en-GB" sz="1800" dirty="0" smtClean="0">
                <a:hlinkClick r:id="rId4"/>
              </a:rPr>
              <a:t>http://www.ebook-en-poche.fr/media/gratuits/ebook_RevolutionFrancaise_OK.pdf</a:t>
            </a:r>
            <a:endParaRPr lang="en-GB" sz="1800" dirty="0" smtClean="0"/>
          </a:p>
          <a:p>
            <a:pPr marL="0" indent="0"/>
            <a:endParaRPr lang="en-GB" sz="1800" dirty="0" smtClean="0"/>
          </a:p>
          <a:p>
            <a:pPr marL="0" indent="0"/>
            <a:r>
              <a:rPr lang="ca-ES" sz="1800" dirty="0" smtClean="0"/>
              <a:t>Un programme radio sur la révolution française et la musique que vous pouvez écouter.</a:t>
            </a:r>
            <a:br>
              <a:rPr lang="ca-ES" sz="1800" dirty="0" smtClean="0"/>
            </a:br>
            <a:r>
              <a:rPr lang="en-US" sz="1800" dirty="0" smtClean="0">
                <a:hlinkClick r:id="rId5"/>
              </a:rPr>
              <a:t>http://archives-fr.novopress.info/16319/radio-courtoisie-la-revolution-francaise-mythes-fondateurs-et-realites-historiques/</a:t>
            </a:r>
            <a:endParaRPr lang="en-GB" sz="1800" dirty="0" smtClean="0"/>
          </a:p>
          <a:p>
            <a:pPr marL="0" indent="0"/>
            <a:endParaRPr lang="en-GB" sz="1800" dirty="0" smtClean="0"/>
          </a:p>
          <a:p>
            <a:pPr marL="0" indent="0"/>
            <a:r>
              <a:rPr lang="ca-ES" sz="1800" dirty="0" smtClean="0"/>
              <a:t>Un article en ligne sur les mouvements paysans lors de la révolution française. Vous pouvez le consulter.</a:t>
            </a:r>
            <a:br>
              <a:rPr lang="ca-ES" sz="1800" dirty="0" smtClean="0"/>
            </a:br>
            <a:r>
              <a:rPr lang="en-US" sz="1800" dirty="0" smtClean="0">
                <a:hlinkClick r:id="rId6"/>
              </a:rPr>
              <a:t>http://revolution-francaise.net/2011/09/11/448-une-revolution-paysanne</a:t>
            </a:r>
            <a:endParaRPr lang="en-GB" sz="1800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1362075"/>
          </a:xfrm>
        </p:spPr>
        <p:txBody>
          <a:bodyPr/>
          <a:lstStyle/>
          <a:p>
            <a:r>
              <a:rPr lang="ca-ES" dirty="0" smtClean="0"/>
              <a:t>Solutions </a:t>
            </a:r>
            <a:r>
              <a:rPr lang="ca-ES" dirty="0" smtClean="0">
                <a:sym typeface="Wingdings" pitchFamily="2" charset="2"/>
              </a:rPr>
              <a:t></a:t>
            </a:r>
            <a:endParaRPr lang="ca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b="1" dirty="0" smtClean="0"/>
              <a:t>Bibliographie</a:t>
            </a:r>
          </a:p>
          <a:p>
            <a:r>
              <a:rPr lang="ca-ES" dirty="0" smtClean="0"/>
              <a:t>(Comprendre comment rédiger une liste de références complète, reprenant les documents utilisés pour votre travail). </a:t>
            </a:r>
            <a:endParaRPr lang="ca-E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96755" y="393290"/>
            <a:ext cx="24016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3000" dirty="0" smtClean="0">
                <a:solidFill>
                  <a:schemeClr val="bg1"/>
                </a:solidFill>
                <a:latin typeface="+mj-lt"/>
              </a:rPr>
              <a:t>Bibliographie</a:t>
            </a:r>
            <a:endParaRPr lang="en-GB" sz="3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898374" y="2270795"/>
            <a:ext cx="4320480" cy="1440160"/>
          </a:xfrm>
          <a:prstGeom prst="wedgeEllipseCallout">
            <a:avLst>
              <a:gd name="adj1" fmla="val -56128"/>
              <a:gd name="adj2" fmla="val -37334"/>
            </a:avLst>
          </a:prstGeom>
          <a:solidFill>
            <a:srgbClr val="A33F1F"/>
          </a:solidFill>
          <a:ln>
            <a:solidFill>
              <a:srgbClr val="A33F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a-ES" dirty="0" smtClean="0">
                <a:solidFill>
                  <a:srgbClr val="FFFFFF"/>
                </a:solidFill>
              </a:rPr>
              <a:t>On se souvient qu’une bibliographie s’organise par ordre alphabétique</a:t>
            </a:r>
            <a:endParaRPr lang="ca-E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332656"/>
            <a:ext cx="7834313" cy="511175"/>
          </a:xfrm>
        </p:spPr>
        <p:txBody>
          <a:bodyPr/>
          <a:lstStyle/>
          <a:p>
            <a:r>
              <a:rPr lang="ca-ES" dirty="0" smtClean="0"/>
              <a:t>Bibliographie</a:t>
            </a:r>
            <a:endParaRPr lang="ca-E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1870" y="1844824"/>
            <a:ext cx="8640960" cy="5420565"/>
          </a:xfrm>
        </p:spPr>
        <p:txBody>
          <a:bodyPr/>
          <a:lstStyle/>
          <a:p>
            <a:pPr marL="0" indent="0"/>
            <a:r>
              <a:rPr lang="en-US" sz="1600" dirty="0" smtClean="0"/>
              <a:t>Gauthier, F., 2011. “</a:t>
            </a:r>
            <a:r>
              <a:rPr lang="en-US" sz="1600" dirty="0" err="1" smtClean="0"/>
              <a:t>Une</a:t>
            </a:r>
            <a:r>
              <a:rPr lang="en-US" sz="1600" dirty="0" smtClean="0"/>
              <a:t> </a:t>
            </a:r>
            <a:r>
              <a:rPr lang="en-US" sz="1600" dirty="0" err="1" smtClean="0"/>
              <a:t>révolution</a:t>
            </a:r>
            <a:r>
              <a:rPr lang="en-US" sz="1600" dirty="0" smtClean="0"/>
              <a:t> </a:t>
            </a:r>
            <a:r>
              <a:rPr lang="en-US" sz="1600" dirty="0" err="1" smtClean="0"/>
              <a:t>paysanne</a:t>
            </a:r>
            <a:r>
              <a:rPr lang="en-US" sz="1600" dirty="0" smtClean="0"/>
              <a:t> </a:t>
            </a:r>
            <a:r>
              <a:rPr lang="en-US" sz="1600" dirty="0" err="1" smtClean="0"/>
              <a:t>ou</a:t>
            </a:r>
            <a:r>
              <a:rPr lang="en-US" sz="1600" dirty="0" smtClean="0"/>
              <a:t> les </a:t>
            </a:r>
            <a:r>
              <a:rPr lang="en-US" sz="1600" dirty="0" err="1" smtClean="0"/>
              <a:t>caractères</a:t>
            </a:r>
            <a:r>
              <a:rPr lang="en-US" sz="1600" dirty="0" smtClean="0"/>
              <a:t> </a:t>
            </a:r>
            <a:r>
              <a:rPr lang="en-US" sz="1600" dirty="0" err="1" smtClean="0"/>
              <a:t>originaux</a:t>
            </a:r>
            <a:r>
              <a:rPr lang="en-US" sz="1600" dirty="0" smtClean="0"/>
              <a:t> de </a:t>
            </a:r>
            <a:r>
              <a:rPr lang="en-US" sz="1600" dirty="0" err="1" smtClean="0"/>
              <a:t>l’histoire</a:t>
            </a:r>
            <a:r>
              <a:rPr lang="en-US" sz="1600" dirty="0" smtClean="0"/>
              <a:t> </a:t>
            </a:r>
            <a:r>
              <a:rPr lang="en-US" sz="1600" dirty="0" err="1" smtClean="0"/>
              <a:t>rurale</a:t>
            </a:r>
            <a:r>
              <a:rPr lang="en-US" sz="1600" dirty="0" smtClean="0"/>
              <a:t> de la </a:t>
            </a:r>
            <a:r>
              <a:rPr lang="en-US" sz="1600" dirty="0" err="1" smtClean="0"/>
              <a:t>Révolution</a:t>
            </a:r>
            <a:r>
              <a:rPr lang="en-US" sz="1600" dirty="0" smtClean="0"/>
              <a:t> </a:t>
            </a:r>
            <a:r>
              <a:rPr lang="en-US" sz="1600" dirty="0" err="1" smtClean="0"/>
              <a:t>française</a:t>
            </a:r>
            <a:r>
              <a:rPr lang="en-US" sz="1600" dirty="0" smtClean="0"/>
              <a:t>”, </a:t>
            </a:r>
            <a:r>
              <a:rPr lang="en-US" sz="1600" i="1" dirty="0" err="1" smtClean="0"/>
              <a:t>Révolution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Française.net</a:t>
            </a:r>
            <a:r>
              <a:rPr lang="en-US" sz="1600" i="1" dirty="0" smtClean="0"/>
              <a:t>,</a:t>
            </a:r>
            <a:r>
              <a:rPr lang="en-US" sz="1600" dirty="0" smtClean="0"/>
              <a:t> [en </a:t>
            </a:r>
            <a:r>
              <a:rPr lang="en-US" sz="1600" dirty="0" err="1" smtClean="0"/>
              <a:t>ligne</a:t>
            </a:r>
            <a:r>
              <a:rPr lang="en-US" sz="1600" dirty="0" smtClean="0"/>
              <a:t>]. </a:t>
            </a:r>
            <a:r>
              <a:rPr lang="en-US" sz="1600" dirty="0" err="1" smtClean="0"/>
              <a:t>Disponible</a:t>
            </a:r>
            <a:r>
              <a:rPr lang="en-US" sz="1600" dirty="0" smtClean="0"/>
              <a:t> </a:t>
            </a:r>
            <a:r>
              <a:rPr lang="fr-FR" sz="1600" dirty="0" smtClean="0"/>
              <a:t>sur: </a:t>
            </a:r>
            <a:r>
              <a:rPr lang="en-US" sz="1600" dirty="0" smtClean="0">
                <a:hlinkClick r:id="rId2"/>
              </a:rPr>
              <a:t>http://revolution-francaise.net/2011/09/11/448-une-revolution-paysanne</a:t>
            </a:r>
            <a:r>
              <a:rPr lang="en-US" sz="1600" dirty="0" smtClean="0"/>
              <a:t> [</a:t>
            </a:r>
            <a:r>
              <a:rPr lang="en-US" sz="1600" dirty="0" err="1" smtClean="0"/>
              <a:t>Consulté</a:t>
            </a:r>
            <a:r>
              <a:rPr lang="en-US" sz="1600" dirty="0" smtClean="0"/>
              <a:t> le 06/09/2011].</a:t>
            </a:r>
          </a:p>
          <a:p>
            <a:pPr marL="0" indent="0"/>
            <a:endParaRPr lang="en-US" sz="1600" i="1" dirty="0" smtClean="0"/>
          </a:p>
          <a:p>
            <a:pPr marL="0" indent="0"/>
            <a:r>
              <a:rPr lang="en-US" sz="1600" i="1" dirty="0" smtClean="0"/>
              <a:t>La </a:t>
            </a:r>
            <a:r>
              <a:rPr lang="en-US" sz="1600" i="1" dirty="0" err="1" smtClean="0"/>
              <a:t>révolution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française</a:t>
            </a:r>
            <a:r>
              <a:rPr lang="en-US" sz="1600" i="1" dirty="0" smtClean="0"/>
              <a:t> – 2ème époque</a:t>
            </a:r>
            <a:r>
              <a:rPr lang="en-US" sz="1600" dirty="0" smtClean="0"/>
              <a:t>. 1989. [DVD-Film]</a:t>
            </a:r>
            <a:r>
              <a:rPr lang="ca-ES" sz="1600" dirty="0" smtClean="0"/>
              <a:t> Directed by Richard Heffron. France: Polydor. </a:t>
            </a:r>
          </a:p>
          <a:p>
            <a:pPr marL="0" indent="0">
              <a:buNone/>
            </a:pPr>
            <a:endParaRPr lang="ca-ES" sz="1600" dirty="0" smtClean="0"/>
          </a:p>
          <a:p>
            <a:pPr marL="0" indent="0"/>
            <a:r>
              <a:rPr lang="ca-ES" sz="1600" dirty="0" smtClean="0"/>
              <a:t>Radio Courtoisie, 2009. </a:t>
            </a:r>
            <a:r>
              <a:rPr lang="ca-ES" sz="1600" i="1" dirty="0" smtClean="0"/>
              <a:t>La révolution française, mythes fondateurs et réalités historiques.</a:t>
            </a:r>
            <a:r>
              <a:rPr lang="ca-ES" sz="1600" dirty="0" smtClean="0"/>
              <a:t>[Radio] 29 mars 2009. Disponible sur : </a:t>
            </a:r>
            <a:r>
              <a:rPr lang="en-US" sz="1600" dirty="0" smtClean="0">
                <a:hlinkClick r:id="rId3"/>
              </a:rPr>
              <a:t>http://archives-fr.novopress.info/16319/radio-courtoisie-la-revolution-francaise-mythes-fondateurs-et-realites-historiques/</a:t>
            </a:r>
            <a:r>
              <a:rPr lang="ca-ES" sz="1600" dirty="0" smtClean="0">
                <a:hlinkClick r:id="rId3"/>
              </a:rPr>
              <a:t>/</a:t>
            </a:r>
            <a:r>
              <a:rPr lang="ca-ES" sz="1600" dirty="0" smtClean="0"/>
              <a:t> [Consulté le 06/09/2011]</a:t>
            </a:r>
          </a:p>
          <a:p>
            <a:pPr marL="0" indent="0"/>
            <a:endParaRPr lang="ca-ES" sz="1600" dirty="0" smtClean="0"/>
          </a:p>
          <a:p>
            <a:pPr marL="0" indent="0"/>
            <a:r>
              <a:rPr lang="en-US" sz="1600" dirty="0" smtClean="0"/>
              <a:t>SMIRNOVA-LEGRAND, E. et LEGRAND, A</a:t>
            </a:r>
            <a:r>
              <a:rPr lang="ca-ES" sz="1600" dirty="0" smtClean="0"/>
              <a:t>., 2010. </a:t>
            </a:r>
            <a:r>
              <a:rPr lang="ca-ES" sz="1600" i="1" dirty="0" smtClean="0"/>
              <a:t>La révolution française</a:t>
            </a:r>
            <a:r>
              <a:rPr lang="ca-ES" sz="1600" dirty="0" smtClean="0"/>
              <a:t>. Haute-Savoie: Lathuile. Disponible sur : </a:t>
            </a:r>
            <a:r>
              <a:rPr lang="en-US" sz="1600" dirty="0" smtClean="0">
                <a:hlinkClick r:id="rId4"/>
              </a:rPr>
              <a:t>http://www.ebook-en-poche.fr/media/gratuits/ebook_RevolutionFrancaise_OK.pdf</a:t>
            </a:r>
            <a:r>
              <a:rPr lang="en-US" sz="1600" dirty="0" smtClean="0"/>
              <a:t>  [</a:t>
            </a:r>
            <a:r>
              <a:rPr lang="en-US" sz="1600" dirty="0" err="1" smtClean="0"/>
              <a:t>Consulté</a:t>
            </a:r>
            <a:r>
              <a:rPr lang="en-US" sz="1600" dirty="0" smtClean="0"/>
              <a:t> le 06/09/2011].</a:t>
            </a:r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Élaborer une bibliographie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Situation: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Document 1: Un film sur la Révolution française. Si vous avez des difficultés à voir l’image, cliquez sur ce lien p&quot;/&gt;&lt;property id=&quot;20307&quot; value=&quot;259&quot;/&gt;&lt;/object&gt;&lt;object type=&quot;3&quot; unique_id=&quot;10007&quot;&gt;&lt;property id=&quot;20148&quot; value=&quot;5&quot;/&gt;&lt;property id=&quot;20300&quot; value=&quot;Slide 4 - &amp;quot;Document 2: Un livre électronique sur la révolution française. Utilisez les deux pages pour rassembler les informat&quot;/&gt;&lt;property id=&quot;20307&quot; value=&quot;260&quot;/&gt;&lt;/object&gt;&lt;object type=&quot;3&quot; unique_id=&quot;10008&quot;&gt;&lt;property id=&quot;20148&quot; value=&quot;5&quot;/&gt;&lt;property id=&quot;20300&quot; value=&quot;Slide 5 - &amp;quot;Document 3: Un programme radio sur la révolution française et la musique que vous pouvez écouter ici.&amp;#x0D;&amp;#x0A;http://archiv&quot;/&gt;&lt;property id=&quot;20307&quot; value=&quot;261&quot;/&gt;&lt;/object&gt;&lt;object type=&quot;3&quot; unique_id=&quot;10009&quot;&gt;&lt;property id=&quot;20148&quot; value=&quot;5&quot;/&gt;&lt;property id=&quot;20300&quot; value=&quot;Slide 6 - &amp;quot;Document 4: Un article en ligne sur les mouvements paysans lors de la révolution française. Vous pouvez le consulte&quot;/&gt;&lt;property id=&quot;20307&quot; value=&quot;262&quot;/&gt;&lt;/object&gt;&lt;object type=&quot;3&quot; unique_id=&quot;10010&quot;&gt;&lt;property id=&quot;20148&quot; value=&quot;5&quot;/&gt;&lt;property id=&quot;20300&quot; value=&quot;Slide 7 - &amp;quot;Solutions 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BIBLIOGRAPHIE&amp;quot;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ark_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123</Words>
  <Application>Microsoft Office PowerPoint</Application>
  <PresentationFormat>On-screen Show (4:3)</PresentationFormat>
  <Paragraphs>32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dark_orange</vt:lpstr>
      <vt:lpstr>AstonPPTblue</vt:lpstr>
      <vt:lpstr>Élaborer une bibliographie</vt:lpstr>
      <vt:lpstr>Situation</vt:lpstr>
      <vt:lpstr>Documents</vt:lpstr>
      <vt:lpstr>Solutions </vt:lpstr>
      <vt:lpstr>Bibliographie</vt:lpstr>
    </vt:vector>
  </TitlesOfParts>
  <Company>University of Wolverhampton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Élaborer une bibliographie</dc:title>
  <dc:creator>Céline Benoit</dc:creator>
  <cp:lastModifiedBy>desilvac</cp:lastModifiedBy>
  <cp:revision>16</cp:revision>
  <dcterms:created xsi:type="dcterms:W3CDTF">2011-09-17T16:04:17Z</dcterms:created>
  <dcterms:modified xsi:type="dcterms:W3CDTF">2012-01-18T10:39:26Z</dcterms:modified>
</cp:coreProperties>
</file>