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62" r:id="rId4"/>
    <p:sldId id="260" r:id="rId5"/>
    <p:sldId id="258" r:id="rId6"/>
    <p:sldId id="259" r:id="rId7"/>
    <p:sldId id="261" r:id="rId8"/>
  </p:sldIdLst>
  <p:sldSz cx="9144000" cy="6858000" type="screen4x3"/>
  <p:notesSz cx="6781800" cy="9926638"/>
  <p:custDataLst>
    <p:tags r:id="rId10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B4F1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38463" cy="49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1" y="0"/>
            <a:ext cx="2938463" cy="49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4" y="4715471"/>
            <a:ext cx="5426075" cy="4466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354"/>
            <a:ext cx="2938463" cy="49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1" y="9429354"/>
            <a:ext cx="2938463" cy="49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B1CD93E-166C-8946-BE6D-2E12E1AEF0E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7005777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4CADD5-F226-3846-9016-A393DD434913}" type="slidenum">
              <a:rPr lang="en-GB"/>
              <a:pPr/>
              <a:t>1</a:t>
            </a:fld>
            <a:endParaRPr lang="en-GB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FB4F1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7225" y="2417763"/>
            <a:ext cx="7875588" cy="143986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57225" y="5908675"/>
            <a:ext cx="7875588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3084" name="Picture 12" descr="aston_uni_birm_p1655_RGB.bmp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125" y="252413"/>
            <a:ext cx="2162175" cy="88106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19200"/>
            <a:ext cx="1890713" cy="4899025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1219200"/>
            <a:ext cx="5522912" cy="4899025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5400000">
            <a:off x="8402637" y="6116638"/>
            <a:ext cx="720725" cy="762000"/>
          </a:xfrm>
          <a:prstGeom prst="rtTriangle">
            <a:avLst/>
          </a:prstGeom>
          <a:solidFill>
            <a:srgbClr val="FB4F1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1219200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1035" name="Picture 11" descr="aston_uni_birm_p1655_RGB.bmp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38125" y="252413"/>
            <a:ext cx="2162175" cy="8810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9pPr>
    </p:titleStyle>
    <p:bodyStyle>
      <a:lvl1pPr marL="342900" indent="-3429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+mn-lt"/>
          <a:ea typeface="ＭＳ Ｐゴシック" charset="-128"/>
        </a:defRPr>
      </a:lvl2pPr>
      <a:lvl3pPr marL="11430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+mn-lt"/>
          <a:ea typeface="ＭＳ Ｐゴシック" charset="-128"/>
        </a:defRPr>
      </a:lvl3pPr>
      <a:lvl4pPr marL="16002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+mn-lt"/>
          <a:ea typeface="ＭＳ Ｐゴシック" charset="-128"/>
        </a:defRPr>
      </a:lvl4pPr>
      <a:lvl5pPr marL="20574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+mn-lt"/>
          <a:ea typeface="ＭＳ Ｐゴシック" charset="-128"/>
        </a:defRPr>
      </a:lvl5pPr>
      <a:lvl6pPr marL="25146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+mn-lt"/>
          <a:ea typeface="ＭＳ Ｐゴシック" charset="-128"/>
        </a:defRPr>
      </a:lvl6pPr>
      <a:lvl7pPr marL="29718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+mn-lt"/>
          <a:ea typeface="ＭＳ Ｐゴシック" charset="-128"/>
        </a:defRPr>
      </a:lvl7pPr>
      <a:lvl8pPr marL="34290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+mn-lt"/>
          <a:ea typeface="ＭＳ Ｐゴシック" charset="-128"/>
        </a:defRPr>
      </a:lvl8pPr>
      <a:lvl9pPr marL="38862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blettres.net/framanet/cours/consignes/seance2/utiliser/page3.htm" TargetMode="External"/><Relationship Id="rId2" Type="http://schemas.openxmlformats.org/officeDocument/2006/relationships/hyperlink" Target="http://lettres.ac-creteil.fr/cms/scripts/evaluations/2002/?value=0" TargetMode="Externa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te-magister.com/connections2.htm" TargetMode="External"/><Relationship Id="rId2" Type="http://schemas.openxmlformats.org/officeDocument/2006/relationships/hyperlink" Target="http://www.asahi-net.or.jp/~ik2r-myr/english/reframe3x6.htm" TargetMode="Externa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site-magister.com/lecmeth.htm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hyperlink" Target="http://www.didieraccord.com/exercices/index.php?ex=2.3.3.6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njourdefrance.com/index/indexapp.htm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://abu.cnam.fr/BIB/index.html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clicnet.swarthmore.edu/litterature/litterature.html" TargetMode="External"/><Relationship Id="rId5" Type="http://schemas.openxmlformats.org/officeDocument/2006/relationships/hyperlink" Target="http://www.tolearnfrench.com/cgi2/myexam/index.php?go2=x&amp;gototal=5175&amp;niveau=3" TargetMode="External"/><Relationship Id="rId4" Type="http://schemas.openxmlformats.org/officeDocument/2006/relationships/hyperlink" Target="http://platea.pntic.mec.es/cvera/ressources/comprecrit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3568" y="2420888"/>
            <a:ext cx="7585075" cy="1439862"/>
          </a:xfrm>
        </p:spPr>
        <p:txBody>
          <a:bodyPr/>
          <a:lstStyle/>
          <a:p>
            <a:r>
              <a:rPr lang="en-US" dirty="0" smtClean="0"/>
              <a:t>Lire à l’université</a:t>
            </a:r>
            <a:br>
              <a:rPr lang="en-US" dirty="0" smtClean="0"/>
            </a:br>
            <a:r>
              <a:rPr lang="en-US" dirty="0" smtClean="0"/>
              <a:t>La lecture analytique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Part 1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827584" y="5445224"/>
            <a:ext cx="7875588" cy="360363"/>
          </a:xfrm>
        </p:spPr>
        <p:txBody>
          <a:bodyPr/>
          <a:lstStyle/>
          <a:p>
            <a:r>
              <a:rPr lang="en-US" dirty="0" smtClean="0"/>
              <a:t>Module 3</a:t>
            </a:r>
          </a:p>
          <a:p>
            <a:r>
              <a:rPr lang="en-US" dirty="0" smtClean="0"/>
              <a:t>Developed by Céline Benoit</a:t>
            </a:r>
          </a:p>
          <a:p>
            <a:r>
              <a:rPr lang="en-US" dirty="0" smtClean="0"/>
              <a:t>Aston University</a:t>
            </a:r>
            <a:endParaRPr lang="en-US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260648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566025" cy="511175"/>
          </a:xfrm>
        </p:spPr>
        <p:txBody>
          <a:bodyPr/>
          <a:lstStyle/>
          <a:p>
            <a:r>
              <a:rPr lang="en-GB" dirty="0" err="1" smtClean="0"/>
              <a:t>Exercices</a:t>
            </a:r>
            <a:r>
              <a:rPr lang="en-GB" dirty="0" smtClean="0"/>
              <a:t> de lecture et de </a:t>
            </a:r>
            <a:r>
              <a:rPr lang="en-GB" dirty="0" err="1" smtClean="0"/>
              <a:t>compr</a:t>
            </a:r>
            <a:r>
              <a:rPr lang="en-GB" sz="3200" dirty="0" err="1" smtClean="0"/>
              <a:t>éhension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2093913"/>
            <a:ext cx="8208912" cy="4024312"/>
          </a:xfrm>
        </p:spPr>
        <p:txBody>
          <a:bodyPr/>
          <a:lstStyle/>
          <a:p>
            <a:pPr marL="0" indent="0"/>
            <a:r>
              <a:rPr lang="en-GB" sz="2000" dirty="0" err="1" smtClean="0"/>
              <a:t>Exercices</a:t>
            </a:r>
            <a:r>
              <a:rPr lang="en-GB" sz="2000" dirty="0" smtClean="0"/>
              <a:t> de lecture et de </a:t>
            </a:r>
            <a:r>
              <a:rPr lang="en-GB" sz="2000" dirty="0" err="1" smtClean="0"/>
              <a:t>compréhension</a:t>
            </a:r>
            <a:endParaRPr lang="en-GB" sz="2000" dirty="0" smtClean="0">
              <a:hlinkClick r:id="rId2"/>
            </a:endParaRPr>
          </a:p>
          <a:p>
            <a:pPr marL="0" indent="0"/>
            <a:r>
              <a:rPr lang="en-GB" sz="2000" dirty="0" smtClean="0">
                <a:hlinkClick r:id="rId2"/>
              </a:rPr>
              <a:t>http://fran-lang.vaniercollege.qc.ca/prep/default.htm</a:t>
            </a:r>
          </a:p>
          <a:p>
            <a:pPr marL="0" indent="0"/>
            <a:endParaRPr lang="en-GB" sz="2000" dirty="0" smtClean="0">
              <a:solidFill>
                <a:srgbClr val="000000"/>
              </a:solidFill>
            </a:endParaRPr>
          </a:p>
          <a:p>
            <a:pPr marL="0" indent="0"/>
            <a:r>
              <a:rPr lang="en-GB" sz="2000" dirty="0" err="1" smtClean="0">
                <a:solidFill>
                  <a:srgbClr val="000000"/>
                </a:solidFill>
              </a:rPr>
              <a:t>Reconnaitre</a:t>
            </a:r>
            <a:r>
              <a:rPr lang="en-GB" sz="2000" dirty="0" smtClean="0">
                <a:solidFill>
                  <a:srgbClr val="000000"/>
                </a:solidFill>
              </a:rPr>
              <a:t> un le style d’un </a:t>
            </a:r>
            <a:r>
              <a:rPr lang="en-GB" sz="2000" dirty="0" err="1" smtClean="0">
                <a:solidFill>
                  <a:srgbClr val="000000"/>
                </a:solidFill>
              </a:rPr>
              <a:t>texte</a:t>
            </a:r>
            <a:endParaRPr lang="en-GB" sz="2000" dirty="0" smtClean="0">
              <a:solidFill>
                <a:srgbClr val="000000"/>
              </a:solidFill>
            </a:endParaRPr>
          </a:p>
          <a:p>
            <a:pPr marL="0" indent="0"/>
            <a:r>
              <a:rPr lang="en-GB" sz="2000" dirty="0" smtClean="0">
                <a:hlinkClick r:id="rId3"/>
              </a:rPr>
              <a:t>http://lettres.ac-creteil.fr/cms/scripts/evaluations/2002/?value=0</a:t>
            </a:r>
          </a:p>
          <a:p>
            <a:r>
              <a:rPr lang="en-GB" sz="2000" dirty="0" smtClean="0"/>
              <a:t>Identifier le style d’un </a:t>
            </a:r>
            <a:r>
              <a:rPr lang="en-GB" sz="2000" dirty="0" err="1" smtClean="0"/>
              <a:t>texte</a:t>
            </a:r>
            <a:endParaRPr lang="en-GB" sz="2000" dirty="0" smtClean="0"/>
          </a:p>
          <a:p>
            <a:r>
              <a:rPr lang="en-GB" sz="2000" dirty="0" smtClean="0">
                <a:hlinkClick r:id="rId3"/>
              </a:rPr>
              <a:t>http://www.weblettres.net/framanet/cours/consignes/seance2/utiliser/page3.htm</a:t>
            </a:r>
            <a:endParaRPr lang="en-GB" sz="20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5400600" cy="799207"/>
          </a:xfrm>
        </p:spPr>
        <p:txBody>
          <a:bodyPr/>
          <a:lstStyle/>
          <a:p>
            <a:r>
              <a:rPr lang="en-GB" dirty="0" err="1" smtClean="0"/>
              <a:t>Comprendre</a:t>
            </a:r>
            <a:r>
              <a:rPr lang="en-GB" dirty="0" smtClean="0"/>
              <a:t> un </a:t>
            </a:r>
            <a:r>
              <a:rPr lang="en-GB" dirty="0" err="1" smtClean="0"/>
              <a:t>texte</a:t>
            </a:r>
            <a:r>
              <a:rPr lang="en-GB" dirty="0" smtClean="0"/>
              <a:t> : </a:t>
            </a:r>
            <a:br>
              <a:rPr lang="en-GB" dirty="0" smtClean="0"/>
            </a:br>
            <a:r>
              <a:rPr lang="en-GB" dirty="0" err="1" smtClean="0"/>
              <a:t>remettez</a:t>
            </a:r>
            <a:r>
              <a:rPr lang="en-GB" dirty="0" smtClean="0"/>
              <a:t>-les </a:t>
            </a:r>
            <a:r>
              <a:rPr lang="en-GB" dirty="0" err="1" smtClean="0"/>
              <a:t>dans</a:t>
            </a:r>
            <a:r>
              <a:rPr lang="en-GB" dirty="0" smtClean="0"/>
              <a:t> </a:t>
            </a:r>
            <a:r>
              <a:rPr lang="en-GB" dirty="0" err="1" smtClean="0"/>
              <a:t>l’ordre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1560" y="1772816"/>
            <a:ext cx="7908553" cy="4201393"/>
          </a:xfrm>
        </p:spPr>
        <p:txBody>
          <a:bodyPr/>
          <a:lstStyle/>
          <a:p>
            <a:r>
              <a:rPr lang="en-GB" sz="2000" dirty="0" err="1" smtClean="0"/>
              <a:t>Cliquez</a:t>
            </a:r>
            <a:r>
              <a:rPr lang="en-GB" sz="2000" dirty="0" smtClean="0"/>
              <a:t> </a:t>
            </a:r>
            <a:r>
              <a:rPr lang="en-GB" sz="2000" dirty="0" err="1" smtClean="0"/>
              <a:t>sur</a:t>
            </a:r>
            <a:r>
              <a:rPr lang="en-GB" sz="2000" dirty="0" smtClean="0"/>
              <a:t> les images </a:t>
            </a:r>
            <a:r>
              <a:rPr lang="en-GB" sz="2000" dirty="0" err="1" smtClean="0"/>
              <a:t>ou</a:t>
            </a:r>
            <a:r>
              <a:rPr lang="en-GB" sz="2000" dirty="0" smtClean="0"/>
              <a:t> </a:t>
            </a:r>
            <a:r>
              <a:rPr lang="en-GB" sz="2000" dirty="0" err="1" smtClean="0"/>
              <a:t>sur</a:t>
            </a:r>
            <a:r>
              <a:rPr lang="en-GB" sz="2000" dirty="0" smtClean="0"/>
              <a:t> les liens</a:t>
            </a:r>
          </a:p>
          <a:p>
            <a:endParaRPr lang="en-GB" sz="2000" dirty="0" smtClean="0"/>
          </a:p>
          <a:p>
            <a:r>
              <a:rPr lang="en-GB" sz="2000" dirty="0" smtClean="0">
                <a:hlinkClick r:id="rId2"/>
              </a:rPr>
              <a:t>La critique de </a:t>
            </a:r>
            <a:r>
              <a:rPr lang="en-GB" sz="2000" dirty="0" err="1" smtClean="0">
                <a:hlinkClick r:id="rId2"/>
              </a:rPr>
              <a:t>cinéma</a:t>
            </a:r>
            <a:r>
              <a:rPr lang="en-GB" sz="2000" dirty="0" smtClean="0"/>
              <a:t> </a:t>
            </a:r>
            <a:endParaRPr lang="en-GB" sz="2000" dirty="0" smtClean="0"/>
          </a:p>
          <a:p>
            <a:r>
              <a:rPr lang="en-GB" sz="2000" dirty="0" smtClean="0">
                <a:hlinkClick r:id="rId2"/>
              </a:rPr>
              <a:t>http</a:t>
            </a:r>
            <a:r>
              <a:rPr lang="en-GB" sz="2000" dirty="0" smtClean="0">
                <a:hlinkClick r:id="rId2"/>
              </a:rPr>
              <a:t>://www.asahi-net.or.jp/~</a:t>
            </a:r>
            <a:r>
              <a:rPr lang="en-GB" sz="2000" dirty="0" smtClean="0">
                <a:hlinkClick r:id="rId2"/>
              </a:rPr>
              <a:t>ik2r</a:t>
            </a:r>
          </a:p>
          <a:p>
            <a:r>
              <a:rPr lang="en-GB" sz="2000" dirty="0" err="1" smtClean="0">
                <a:hlinkClick r:id="rId2"/>
              </a:rPr>
              <a:t>myr</a:t>
            </a:r>
            <a:r>
              <a:rPr lang="en-GB" sz="2000" dirty="0" smtClean="0">
                <a:hlinkClick r:id="rId2"/>
              </a:rPr>
              <a:t>/</a:t>
            </a:r>
            <a:r>
              <a:rPr lang="en-GB" sz="2000" dirty="0" err="1" smtClean="0">
                <a:hlinkClick r:id="rId2"/>
              </a:rPr>
              <a:t>english</a:t>
            </a:r>
            <a:r>
              <a:rPr lang="en-GB" sz="2000" dirty="0" smtClean="0">
                <a:hlinkClick r:id="rId2"/>
              </a:rPr>
              <a:t>/reframe3x6.htm</a:t>
            </a:r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smtClean="0">
                <a:hlinkClick r:id="rId3"/>
              </a:rPr>
              <a:t>Maupassant</a:t>
            </a:r>
            <a:r>
              <a:rPr lang="en-GB" sz="2000" dirty="0" smtClean="0"/>
              <a:t> </a:t>
            </a:r>
            <a:endParaRPr lang="en-GB" sz="2000" dirty="0" smtClean="0"/>
          </a:p>
          <a:p>
            <a:r>
              <a:rPr lang="en-GB" sz="2000" dirty="0" smtClean="0">
                <a:hlinkClick r:id="rId3"/>
              </a:rPr>
              <a:t>http</a:t>
            </a:r>
            <a:r>
              <a:rPr lang="en-GB" sz="2000" dirty="0" smtClean="0">
                <a:hlinkClick r:id="rId3"/>
              </a:rPr>
              <a:t>://</a:t>
            </a:r>
            <a:r>
              <a:rPr lang="en-GB" sz="2000" dirty="0" smtClean="0">
                <a:hlinkClick r:id="rId3"/>
              </a:rPr>
              <a:t>www.site-magister.com/connections2.htm</a:t>
            </a:r>
            <a:endParaRPr lang="en-GB" sz="2000" dirty="0" smtClean="0"/>
          </a:p>
          <a:p>
            <a:endParaRPr lang="en-GB" sz="2000" dirty="0"/>
          </a:p>
        </p:txBody>
      </p:sp>
      <p:pic>
        <p:nvPicPr>
          <p:cNvPr id="7" name="Picture 6" descr="routes_into_languages_cmy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desilvac\Local Settings\Temporary Internet Files\Content.IE5\V0M61OZ5\MP900309262[1]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75856" y="4725144"/>
            <a:ext cx="2736304" cy="17922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6882457" cy="511175"/>
          </a:xfrm>
        </p:spPr>
        <p:txBody>
          <a:bodyPr/>
          <a:lstStyle/>
          <a:p>
            <a:r>
              <a:rPr lang="en-GB" dirty="0" err="1" smtClean="0"/>
              <a:t>Exercices</a:t>
            </a:r>
            <a:r>
              <a:rPr lang="en-GB" dirty="0" smtClean="0"/>
              <a:t> de </a:t>
            </a:r>
            <a:r>
              <a:rPr lang="en-GB" dirty="0" err="1" smtClean="0"/>
              <a:t>compréhensions</a:t>
            </a:r>
            <a:r>
              <a:rPr lang="en-GB" dirty="0" smtClean="0"/>
              <a:t> de lecture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7476505" cy="4273400"/>
          </a:xfrm>
        </p:spPr>
        <p:txBody>
          <a:bodyPr/>
          <a:lstStyle/>
          <a:p>
            <a:pPr marL="0" indent="0"/>
            <a:r>
              <a:rPr lang="en-US" dirty="0" smtClean="0"/>
              <a:t>Les types de </a:t>
            </a:r>
            <a:r>
              <a:rPr lang="en-US" dirty="0" err="1" smtClean="0"/>
              <a:t>discours</a:t>
            </a:r>
            <a:r>
              <a:rPr lang="en-US" dirty="0" smtClean="0"/>
              <a:t> </a:t>
            </a:r>
            <a:r>
              <a:rPr lang="en-US" dirty="0" err="1" smtClean="0"/>
              <a:t>être</a:t>
            </a:r>
            <a:r>
              <a:rPr lang="en-US" dirty="0" smtClean="0"/>
              <a:t> </a:t>
            </a:r>
            <a:r>
              <a:rPr lang="en-US" dirty="0" err="1" smtClean="0"/>
              <a:t>classés</a:t>
            </a:r>
            <a:r>
              <a:rPr lang="en-US" dirty="0" smtClean="0"/>
              <a:t> </a:t>
            </a:r>
            <a:r>
              <a:rPr lang="en-US" dirty="0" err="1" smtClean="0"/>
              <a:t>selon</a:t>
            </a:r>
            <a:r>
              <a:rPr lang="en-US" dirty="0" smtClean="0"/>
              <a:t> </a:t>
            </a:r>
            <a:r>
              <a:rPr lang="en-US" dirty="0" err="1" smtClean="0"/>
              <a:t>l’intention</a:t>
            </a:r>
            <a:r>
              <a:rPr lang="en-US" dirty="0" smtClean="0"/>
              <a:t> de </a:t>
            </a:r>
            <a:r>
              <a:rPr lang="en-US" dirty="0" err="1" smtClean="0"/>
              <a:t>l’auteur</a:t>
            </a:r>
            <a:r>
              <a:rPr lang="en-US" dirty="0" smtClean="0"/>
              <a:t>.</a:t>
            </a:r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Il </a:t>
            </a:r>
            <a:r>
              <a:rPr lang="en-US" dirty="0" err="1" smtClean="0"/>
              <a:t>existe</a:t>
            </a:r>
            <a:r>
              <a:rPr lang="en-US" dirty="0" smtClean="0"/>
              <a:t> le </a:t>
            </a:r>
            <a:r>
              <a:rPr lang="en-US" dirty="0" err="1" smtClean="0"/>
              <a:t>texte</a:t>
            </a:r>
            <a:r>
              <a:rPr lang="en-US" dirty="0" smtClean="0"/>
              <a:t> </a:t>
            </a:r>
            <a:r>
              <a:rPr lang="en-US" dirty="0" err="1" smtClean="0"/>
              <a:t>narratif</a:t>
            </a:r>
            <a:r>
              <a:rPr lang="en-US" dirty="0" smtClean="0"/>
              <a:t>, le </a:t>
            </a:r>
            <a:r>
              <a:rPr lang="en-US" dirty="0" err="1" smtClean="0"/>
              <a:t>texte</a:t>
            </a:r>
            <a:r>
              <a:rPr lang="en-US" dirty="0" smtClean="0"/>
              <a:t> </a:t>
            </a:r>
            <a:r>
              <a:rPr lang="en-US" dirty="0" err="1" smtClean="0"/>
              <a:t>descriptif</a:t>
            </a:r>
            <a:r>
              <a:rPr lang="en-US" dirty="0" smtClean="0"/>
              <a:t>, le </a:t>
            </a:r>
            <a:r>
              <a:rPr lang="en-US" dirty="0" err="1" smtClean="0"/>
              <a:t>texte</a:t>
            </a:r>
            <a:r>
              <a:rPr lang="en-US" dirty="0" smtClean="0"/>
              <a:t> </a:t>
            </a:r>
            <a:r>
              <a:rPr lang="en-US" dirty="0" err="1" smtClean="0"/>
              <a:t>explicatif</a:t>
            </a:r>
            <a:r>
              <a:rPr lang="en-US" dirty="0" smtClean="0"/>
              <a:t>, et le </a:t>
            </a:r>
            <a:r>
              <a:rPr lang="en-US" dirty="0" err="1" smtClean="0"/>
              <a:t>texte</a:t>
            </a:r>
            <a:r>
              <a:rPr lang="en-US" dirty="0" smtClean="0"/>
              <a:t> </a:t>
            </a:r>
            <a:r>
              <a:rPr lang="en-US" dirty="0" err="1" smtClean="0"/>
              <a:t>argumentatif</a:t>
            </a:r>
            <a:r>
              <a:rPr lang="en-US" dirty="0" smtClean="0"/>
              <a:t>. </a:t>
            </a:r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Le </a:t>
            </a:r>
            <a:r>
              <a:rPr lang="en-US" dirty="0" err="1" smtClean="0"/>
              <a:t>texte</a:t>
            </a:r>
            <a:r>
              <a:rPr lang="en-US" dirty="0" smtClean="0"/>
              <a:t> </a:t>
            </a:r>
            <a:r>
              <a:rPr lang="en-US" dirty="0" err="1" smtClean="0"/>
              <a:t>argumentatif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probablement</a:t>
            </a:r>
            <a:r>
              <a:rPr lang="en-US" dirty="0" smtClean="0"/>
              <a:t> plus </a:t>
            </a:r>
            <a:r>
              <a:rPr lang="en-US" dirty="0" err="1" smtClean="0"/>
              <a:t>proche</a:t>
            </a:r>
            <a:r>
              <a:rPr lang="en-US" dirty="0" smtClean="0"/>
              <a:t> de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dirty="0" err="1" smtClean="0"/>
              <a:t>allez</a:t>
            </a:r>
            <a:r>
              <a:rPr lang="en-US" dirty="0" smtClean="0"/>
              <a:t> lire à </a:t>
            </a:r>
            <a:r>
              <a:rPr lang="en-US" dirty="0" err="1" smtClean="0"/>
              <a:t>l’université</a:t>
            </a:r>
            <a:r>
              <a:rPr lang="en-US" dirty="0" smtClean="0"/>
              <a:t>.</a:t>
            </a:r>
          </a:p>
          <a:p>
            <a:pPr marL="0" indent="0"/>
            <a:r>
              <a:rPr lang="en-US" dirty="0" smtClean="0"/>
              <a:t>	</a:t>
            </a:r>
          </a:p>
          <a:p>
            <a:pPr marL="0" indent="0"/>
            <a:r>
              <a:rPr lang="en-US" dirty="0" smtClean="0"/>
              <a:t>Si </a:t>
            </a:r>
            <a:r>
              <a:rPr lang="en-US" dirty="0" err="1" smtClean="0"/>
              <a:t>vous</a:t>
            </a:r>
            <a:r>
              <a:rPr lang="en-US" dirty="0" smtClean="0"/>
              <a:t> le </a:t>
            </a:r>
            <a:r>
              <a:rPr lang="en-US" dirty="0" err="1" smtClean="0"/>
              <a:t>souhaitez</a:t>
            </a:r>
            <a:r>
              <a:rPr lang="en-US" dirty="0" smtClean="0"/>
              <a:t>, </a:t>
            </a:r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dirty="0" err="1" smtClean="0"/>
              <a:t>pouvez</a:t>
            </a:r>
            <a:r>
              <a:rPr lang="en-US" dirty="0" smtClean="0"/>
              <a:t> essayer de </a:t>
            </a:r>
            <a:r>
              <a:rPr lang="en-US" dirty="0" err="1" smtClean="0"/>
              <a:t>compléter</a:t>
            </a:r>
            <a:r>
              <a:rPr lang="en-US" dirty="0" smtClean="0"/>
              <a:t> </a:t>
            </a:r>
            <a:r>
              <a:rPr lang="en-US" dirty="0" err="1" smtClean="0"/>
              <a:t>cet</a:t>
            </a:r>
            <a:r>
              <a:rPr lang="en-US" dirty="0" smtClean="0"/>
              <a:t> </a:t>
            </a:r>
            <a:r>
              <a:rPr lang="en-US" dirty="0" err="1" smtClean="0"/>
              <a:t>exercice</a:t>
            </a:r>
            <a:r>
              <a:rPr lang="en-US" dirty="0" smtClean="0"/>
              <a:t> (</a:t>
            </a:r>
            <a:r>
              <a:rPr lang="en-US" dirty="0" err="1" smtClean="0"/>
              <a:t>niveau</a:t>
            </a:r>
            <a:r>
              <a:rPr lang="en-US" dirty="0" smtClean="0"/>
              <a:t> </a:t>
            </a:r>
            <a:r>
              <a:rPr lang="en-US" dirty="0" err="1" smtClean="0"/>
              <a:t>difficile</a:t>
            </a:r>
            <a:r>
              <a:rPr lang="en-US" dirty="0" smtClean="0"/>
              <a:t>).</a:t>
            </a:r>
            <a:endParaRPr lang="en-GB" dirty="0" smtClean="0"/>
          </a:p>
          <a:p>
            <a:pPr marL="0" indent="0"/>
            <a:endParaRPr lang="en-GB" dirty="0" smtClean="0">
              <a:hlinkClick r:id="rId2"/>
            </a:endParaRPr>
          </a:p>
          <a:p>
            <a:pPr marL="0" indent="0"/>
            <a:r>
              <a:rPr lang="en-GB" dirty="0" smtClean="0"/>
              <a:t>Identifier le type du </a:t>
            </a:r>
            <a:r>
              <a:rPr lang="en-GB" dirty="0" err="1" smtClean="0"/>
              <a:t>discours</a:t>
            </a:r>
            <a:endParaRPr lang="en-GB" dirty="0" smtClean="0"/>
          </a:p>
          <a:p>
            <a:pPr marL="0" indent="0"/>
            <a:r>
              <a:rPr lang="en-GB" dirty="0" smtClean="0"/>
              <a:t>La </a:t>
            </a:r>
            <a:r>
              <a:rPr lang="en-GB" dirty="0" err="1" smtClean="0"/>
              <a:t>fonction</a:t>
            </a:r>
            <a:r>
              <a:rPr lang="en-GB" dirty="0" smtClean="0"/>
              <a:t> du </a:t>
            </a:r>
            <a:r>
              <a:rPr lang="en-GB" dirty="0" err="1" smtClean="0"/>
              <a:t>langage</a:t>
            </a:r>
            <a:endParaRPr lang="en-GB" dirty="0" smtClean="0"/>
          </a:p>
          <a:p>
            <a:pPr marL="0" indent="0"/>
            <a:r>
              <a:rPr lang="en-GB" dirty="0" err="1" smtClean="0"/>
              <a:t>Reconnaître</a:t>
            </a:r>
            <a:r>
              <a:rPr lang="en-GB" dirty="0" smtClean="0"/>
              <a:t> et </a:t>
            </a:r>
            <a:r>
              <a:rPr lang="en-GB" dirty="0" err="1" smtClean="0"/>
              <a:t>interpréter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Horizontal Scroll 5"/>
          <p:cNvSpPr/>
          <p:nvPr/>
        </p:nvSpPr>
        <p:spPr>
          <a:xfrm>
            <a:off x="1979712" y="2492896"/>
            <a:ext cx="5472608" cy="3312368"/>
          </a:xfrm>
          <a:prstGeom prst="horizontalScrol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N’oubliez</a:t>
            </a:r>
            <a:r>
              <a:rPr lang="en-US" dirty="0" smtClean="0"/>
              <a:t> pas </a:t>
            </a:r>
            <a:r>
              <a:rPr lang="en-US" dirty="0" err="1" smtClean="0"/>
              <a:t>qu’à</a:t>
            </a:r>
            <a:r>
              <a:rPr lang="en-US" dirty="0" smtClean="0"/>
              <a:t> </a:t>
            </a:r>
            <a:r>
              <a:rPr lang="en-US" dirty="0" err="1" smtClean="0"/>
              <a:t>l’université</a:t>
            </a:r>
            <a:r>
              <a:rPr lang="en-US" dirty="0" smtClean="0"/>
              <a:t> </a:t>
            </a:r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dirty="0" err="1" smtClean="0"/>
              <a:t>serez</a:t>
            </a:r>
            <a:r>
              <a:rPr lang="en-US" dirty="0" smtClean="0"/>
              <a:t> </a:t>
            </a:r>
            <a:r>
              <a:rPr lang="en-US" dirty="0" err="1" smtClean="0"/>
              <a:t>encadrés</a:t>
            </a:r>
            <a:r>
              <a:rPr lang="en-US" dirty="0" smtClean="0"/>
              <a:t> et </a:t>
            </a:r>
            <a:r>
              <a:rPr lang="en-US" dirty="0" err="1" smtClean="0"/>
              <a:t>votre</a:t>
            </a:r>
            <a:r>
              <a:rPr lang="en-US" dirty="0" smtClean="0"/>
              <a:t> </a:t>
            </a:r>
            <a:r>
              <a:rPr lang="en-US" dirty="0" err="1" smtClean="0"/>
              <a:t>professeur</a:t>
            </a:r>
            <a:r>
              <a:rPr lang="en-US" dirty="0" smtClean="0"/>
              <a:t> sera </a:t>
            </a:r>
            <a:r>
              <a:rPr lang="en-US" dirty="0" err="1" smtClean="0"/>
              <a:t>là</a:t>
            </a:r>
            <a:r>
              <a:rPr lang="en-US" dirty="0" smtClean="0"/>
              <a:t> pour </a:t>
            </a:r>
            <a:r>
              <a:rPr lang="en-US" dirty="0" err="1" smtClean="0"/>
              <a:t>vous</a:t>
            </a:r>
            <a:r>
              <a:rPr lang="en-US" dirty="0" smtClean="0"/>
              <a:t> aider et </a:t>
            </a:r>
            <a:r>
              <a:rPr lang="en-US" dirty="0" err="1" smtClean="0"/>
              <a:t>vous</a:t>
            </a:r>
            <a:r>
              <a:rPr lang="en-US" dirty="0" smtClean="0"/>
              <a:t> guider </a:t>
            </a:r>
            <a:r>
              <a:rPr lang="en-US" dirty="0" err="1" smtClean="0"/>
              <a:t>dans</a:t>
            </a:r>
            <a:r>
              <a:rPr lang="en-US" dirty="0" smtClean="0"/>
              <a:t> </a:t>
            </a:r>
            <a:r>
              <a:rPr lang="en-US" dirty="0" err="1" smtClean="0"/>
              <a:t>votre</a:t>
            </a:r>
            <a:r>
              <a:rPr lang="en-US" dirty="0" smtClean="0"/>
              <a:t> </a:t>
            </a:r>
            <a:r>
              <a:rPr lang="en-US" dirty="0" err="1" smtClean="0"/>
              <a:t>apprentissage</a:t>
            </a:r>
            <a:r>
              <a:rPr lang="en-US" dirty="0" smtClean="0"/>
              <a:t> !</a:t>
            </a:r>
            <a:endParaRPr lang="en-GB" dirty="0"/>
          </a:p>
        </p:txBody>
      </p:sp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L’article</a:t>
            </a:r>
            <a:r>
              <a:rPr lang="en-GB" dirty="0" smtClean="0"/>
              <a:t> de </a:t>
            </a:r>
            <a:r>
              <a:rPr lang="en-GB" dirty="0" err="1" smtClean="0"/>
              <a:t>presse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9552" y="1628800"/>
            <a:ext cx="7566025" cy="4024312"/>
          </a:xfrm>
        </p:spPr>
        <p:txBody>
          <a:bodyPr/>
          <a:lstStyle/>
          <a:p>
            <a:r>
              <a:rPr lang="en-GB" dirty="0" smtClean="0"/>
              <a:t>	</a:t>
            </a:r>
            <a:r>
              <a:rPr lang="en-GB" dirty="0" err="1" smtClean="0"/>
              <a:t>L’article</a:t>
            </a:r>
            <a:r>
              <a:rPr lang="en-GB" dirty="0" smtClean="0"/>
              <a:t> de </a:t>
            </a:r>
            <a:r>
              <a:rPr lang="en-GB" dirty="0" err="1" smtClean="0"/>
              <a:t>presse</a:t>
            </a:r>
            <a:r>
              <a:rPr lang="en-GB" dirty="0" smtClean="0"/>
              <a:t> </a:t>
            </a:r>
            <a:r>
              <a:rPr lang="en-GB" dirty="0" err="1" smtClean="0"/>
              <a:t>n’est</a:t>
            </a:r>
            <a:r>
              <a:rPr lang="en-GB" dirty="0" smtClean="0"/>
              <a:t> pas </a:t>
            </a:r>
            <a:r>
              <a:rPr lang="en-GB" dirty="0" err="1" smtClean="0"/>
              <a:t>considéré</a:t>
            </a:r>
            <a:r>
              <a:rPr lang="en-GB" dirty="0" smtClean="0"/>
              <a:t> </a:t>
            </a:r>
            <a:r>
              <a:rPr lang="en-GB" dirty="0" err="1" smtClean="0"/>
              <a:t>comme</a:t>
            </a:r>
            <a:r>
              <a:rPr lang="en-GB" dirty="0" smtClean="0"/>
              <a:t> un </a:t>
            </a:r>
            <a:r>
              <a:rPr lang="en-GB" dirty="0" err="1" smtClean="0"/>
              <a:t>écrit</a:t>
            </a:r>
            <a:r>
              <a:rPr lang="en-GB" dirty="0" smtClean="0"/>
              <a:t> </a:t>
            </a:r>
            <a:r>
              <a:rPr lang="en-GB" dirty="0" err="1" smtClean="0"/>
              <a:t>académique</a:t>
            </a:r>
            <a:r>
              <a:rPr lang="en-GB" dirty="0" smtClean="0"/>
              <a:t> </a:t>
            </a:r>
            <a:r>
              <a:rPr lang="en-GB" dirty="0" err="1" smtClean="0"/>
              <a:t>mais</a:t>
            </a:r>
            <a:r>
              <a:rPr lang="en-GB" dirty="0" smtClean="0"/>
              <a:t> </a:t>
            </a:r>
            <a:r>
              <a:rPr lang="en-GB" dirty="0" err="1" smtClean="0"/>
              <a:t>parce</a:t>
            </a:r>
            <a:r>
              <a:rPr lang="en-GB" dirty="0" smtClean="0"/>
              <a:t> </a:t>
            </a:r>
            <a:r>
              <a:rPr lang="en-GB" dirty="0" err="1" smtClean="0"/>
              <a:t>que</a:t>
            </a:r>
            <a:r>
              <a:rPr lang="en-GB" dirty="0" smtClean="0"/>
              <a:t> </a:t>
            </a:r>
            <a:r>
              <a:rPr lang="en-GB" dirty="0" err="1" smtClean="0"/>
              <a:t>vous</a:t>
            </a:r>
            <a:r>
              <a:rPr lang="en-GB" dirty="0" smtClean="0"/>
              <a:t> </a:t>
            </a:r>
            <a:r>
              <a:rPr lang="en-GB" dirty="0" err="1" smtClean="0"/>
              <a:t>devrez</a:t>
            </a:r>
            <a:r>
              <a:rPr lang="en-GB" dirty="0" smtClean="0"/>
              <a:t> en lire </a:t>
            </a:r>
            <a:r>
              <a:rPr lang="en-GB" dirty="0" err="1" smtClean="0"/>
              <a:t>plusieurs</a:t>
            </a:r>
            <a:r>
              <a:rPr lang="en-GB" dirty="0" smtClean="0"/>
              <a:t> et </a:t>
            </a:r>
            <a:r>
              <a:rPr lang="en-GB" dirty="0" err="1" smtClean="0"/>
              <a:t>parfois</a:t>
            </a:r>
            <a:r>
              <a:rPr lang="en-GB" dirty="0" smtClean="0"/>
              <a:t> </a:t>
            </a:r>
            <a:r>
              <a:rPr lang="en-GB" dirty="0" err="1" smtClean="0"/>
              <a:t>même</a:t>
            </a:r>
            <a:r>
              <a:rPr lang="en-GB" dirty="0" smtClean="0"/>
              <a:t> en faire </a:t>
            </a:r>
            <a:r>
              <a:rPr lang="en-GB" dirty="0" err="1" smtClean="0"/>
              <a:t>une</a:t>
            </a:r>
            <a:r>
              <a:rPr lang="en-GB" dirty="0" smtClean="0"/>
              <a:t> critique, </a:t>
            </a:r>
            <a:r>
              <a:rPr lang="en-GB" dirty="0" err="1" smtClean="0"/>
              <a:t>c’est</a:t>
            </a:r>
            <a:r>
              <a:rPr lang="en-GB" dirty="0" smtClean="0"/>
              <a:t> </a:t>
            </a:r>
            <a:r>
              <a:rPr lang="en-GB" dirty="0" err="1" smtClean="0"/>
              <a:t>une</a:t>
            </a:r>
            <a:r>
              <a:rPr lang="en-GB" dirty="0" smtClean="0"/>
              <a:t> </a:t>
            </a:r>
            <a:r>
              <a:rPr lang="en-GB" dirty="0" err="1" smtClean="0"/>
              <a:t>bonne</a:t>
            </a:r>
            <a:r>
              <a:rPr lang="en-GB" dirty="0" smtClean="0"/>
              <a:t> idée de les </a:t>
            </a:r>
            <a:r>
              <a:rPr lang="en-GB" dirty="0" err="1" smtClean="0"/>
              <a:t>comprendre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	Pour </a:t>
            </a:r>
            <a:r>
              <a:rPr lang="en-GB" dirty="0" err="1" smtClean="0"/>
              <a:t>avoir</a:t>
            </a:r>
            <a:r>
              <a:rPr lang="en-GB" dirty="0" smtClean="0"/>
              <a:t> </a:t>
            </a:r>
            <a:r>
              <a:rPr lang="en-GB" dirty="0" err="1" smtClean="0"/>
              <a:t>une</a:t>
            </a:r>
            <a:r>
              <a:rPr lang="en-GB" dirty="0" smtClean="0"/>
              <a:t> idée de la </a:t>
            </a:r>
            <a:r>
              <a:rPr lang="en-GB" dirty="0" err="1" smtClean="0"/>
              <a:t>presse</a:t>
            </a:r>
            <a:r>
              <a:rPr lang="en-GB" dirty="0" smtClean="0"/>
              <a:t> </a:t>
            </a:r>
            <a:r>
              <a:rPr lang="en-GB" dirty="0" err="1" smtClean="0"/>
              <a:t>française</a:t>
            </a:r>
            <a:r>
              <a:rPr lang="en-GB" dirty="0" smtClean="0"/>
              <a:t>, </a:t>
            </a:r>
            <a:r>
              <a:rPr lang="en-GB" dirty="0" err="1" smtClean="0"/>
              <a:t>rendez-vous</a:t>
            </a:r>
            <a:r>
              <a:rPr lang="en-GB" dirty="0" smtClean="0"/>
              <a:t> au module 2, </a:t>
            </a:r>
            <a:r>
              <a:rPr lang="en-GB" i="1" dirty="0" smtClean="0"/>
              <a:t>Research and Library Skills, module en </a:t>
            </a:r>
            <a:r>
              <a:rPr lang="en-GB" i="1" dirty="0" err="1" smtClean="0"/>
              <a:t>français</a:t>
            </a:r>
            <a:r>
              <a:rPr lang="en-GB" i="1" dirty="0" smtClean="0"/>
              <a:t>.</a:t>
            </a:r>
          </a:p>
          <a:p>
            <a:endParaRPr lang="en-GB" i="1" dirty="0" smtClean="0"/>
          </a:p>
          <a:p>
            <a:r>
              <a:rPr lang="en-GB" i="1" dirty="0" smtClean="0"/>
              <a:t>	</a:t>
            </a:r>
            <a:r>
              <a:rPr lang="en-GB" dirty="0" err="1" smtClean="0">
                <a:hlinkClick r:id="rId2"/>
              </a:rPr>
              <a:t>Résumez</a:t>
            </a:r>
            <a:r>
              <a:rPr lang="en-GB" dirty="0" smtClean="0">
                <a:hlinkClick r:id="rId2"/>
              </a:rPr>
              <a:t> un article de </a:t>
            </a:r>
            <a:r>
              <a:rPr lang="en-GB" dirty="0" err="1" smtClean="0">
                <a:hlinkClick r:id="rId2"/>
              </a:rPr>
              <a:t>presse</a:t>
            </a:r>
            <a:r>
              <a:rPr lang="en-GB" dirty="0" smtClean="0"/>
              <a:t> </a:t>
            </a:r>
            <a:r>
              <a:rPr lang="en-GB" dirty="0" smtClean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www.didieraccord.com/exercices/index.php?ex=2.3.3.6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	</a:t>
            </a:r>
            <a:r>
              <a:rPr lang="en-GB" dirty="0" err="1" smtClean="0"/>
              <a:t>Vous</a:t>
            </a:r>
            <a:r>
              <a:rPr lang="en-GB" dirty="0" smtClean="0"/>
              <a:t> </a:t>
            </a:r>
            <a:r>
              <a:rPr lang="en-GB" dirty="0" err="1" smtClean="0"/>
              <a:t>trouverez</a:t>
            </a:r>
            <a:r>
              <a:rPr lang="en-GB" dirty="0" smtClean="0"/>
              <a:t> </a:t>
            </a:r>
            <a:r>
              <a:rPr lang="en-GB" dirty="0" err="1" smtClean="0"/>
              <a:t>ici</a:t>
            </a:r>
            <a:r>
              <a:rPr lang="en-GB" dirty="0" smtClean="0"/>
              <a:t> </a:t>
            </a:r>
            <a:r>
              <a:rPr lang="en-GB" dirty="0" smtClean="0"/>
              <a:t>des </a:t>
            </a:r>
            <a:r>
              <a:rPr lang="en-GB" dirty="0" err="1" smtClean="0"/>
              <a:t>textes</a:t>
            </a:r>
            <a:r>
              <a:rPr lang="en-GB" dirty="0" smtClean="0"/>
              <a:t> </a:t>
            </a:r>
            <a:r>
              <a:rPr lang="en-GB" dirty="0" err="1" smtClean="0"/>
              <a:t>d’actualité</a:t>
            </a:r>
            <a:r>
              <a:rPr lang="en-GB" dirty="0" smtClean="0"/>
              <a:t> </a:t>
            </a:r>
          </a:p>
          <a:p>
            <a:r>
              <a:rPr lang="en-GB" dirty="0" smtClean="0"/>
              <a:t>	avec support </a:t>
            </a:r>
            <a:r>
              <a:rPr lang="en-GB" dirty="0" smtClean="0"/>
              <a:t>audio </a:t>
            </a:r>
            <a:r>
              <a:rPr lang="en-GB" dirty="0" smtClean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www.didieraccord.com/exercices/index.php?ex=2.3.3.6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2050" name="Picture 2" descr="C:\Documents and Settings\benoitc\Local Settings\Temporary Internet Files\Content.IE5\7JUTPWRV\MC900238192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65094">
            <a:off x="7717447" y="3059530"/>
            <a:ext cx="974282" cy="1493492"/>
          </a:xfrm>
          <a:prstGeom prst="rect">
            <a:avLst/>
          </a:prstGeom>
          <a:noFill/>
        </p:spPr>
      </p:pic>
      <p:pic>
        <p:nvPicPr>
          <p:cNvPr id="7" name="Picture 6" descr="routes_into_languages_cmy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11560" y="548680"/>
            <a:ext cx="7566025" cy="511175"/>
          </a:xfrm>
        </p:spPr>
        <p:txBody>
          <a:bodyPr/>
          <a:lstStyle/>
          <a:p>
            <a:r>
              <a:rPr lang="en-GB" dirty="0" smtClean="0"/>
              <a:t>Liens </a:t>
            </a:r>
            <a:r>
              <a:rPr lang="en-GB" dirty="0" err="1" smtClean="0"/>
              <a:t>utiles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11560" y="1556792"/>
            <a:ext cx="8052569" cy="4201393"/>
          </a:xfrm>
        </p:spPr>
        <p:txBody>
          <a:bodyPr/>
          <a:lstStyle/>
          <a:p>
            <a:pPr marL="0" indent="0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Catalogue des </a:t>
            </a:r>
            <a:r>
              <a:rPr lang="en-GB" dirty="0" err="1" smtClean="0"/>
              <a:t>textes</a:t>
            </a:r>
            <a:r>
              <a:rPr lang="en-GB" dirty="0" smtClean="0"/>
              <a:t> : </a:t>
            </a:r>
          </a:p>
          <a:p>
            <a:pPr marL="0" indent="0"/>
            <a:r>
              <a:rPr lang="en-GB" dirty="0" smtClean="0">
                <a:hlinkClick r:id="rId2"/>
              </a:rPr>
              <a:t>http://abu.cnam.fr/BIB/index.html</a:t>
            </a:r>
            <a:endParaRPr lang="en-GB" dirty="0" smtClean="0"/>
          </a:p>
          <a:p>
            <a:pPr marL="0" indent="0"/>
            <a:endParaRPr lang="en-GB" dirty="0" smtClean="0"/>
          </a:p>
          <a:p>
            <a:pPr marL="0" indent="0"/>
            <a:r>
              <a:rPr lang="en-GB" dirty="0" err="1" smtClean="0"/>
              <a:t>Compréhensions</a:t>
            </a:r>
            <a:r>
              <a:rPr lang="en-GB" dirty="0" smtClean="0"/>
              <a:t> </a:t>
            </a:r>
            <a:r>
              <a:rPr lang="en-GB" dirty="0" err="1" smtClean="0"/>
              <a:t>écrites</a:t>
            </a:r>
            <a:r>
              <a:rPr lang="en-GB" dirty="0" smtClean="0"/>
              <a:t> (par </a:t>
            </a:r>
            <a:r>
              <a:rPr lang="en-GB" dirty="0" err="1" smtClean="0"/>
              <a:t>niveau</a:t>
            </a:r>
            <a:r>
              <a:rPr lang="en-GB" dirty="0" smtClean="0"/>
              <a:t>) :</a:t>
            </a:r>
          </a:p>
          <a:p>
            <a:pPr marL="0" indent="0"/>
            <a:r>
              <a:rPr lang="en-GB" dirty="0" smtClean="0">
                <a:hlinkClick r:id="rId3"/>
              </a:rPr>
              <a:t>http://www.bonjourdefrance.com/index/indexapp.htm</a:t>
            </a:r>
            <a:endParaRPr lang="en-GB" dirty="0" smtClean="0"/>
          </a:p>
          <a:p>
            <a:pPr marL="0" indent="0"/>
            <a:r>
              <a:rPr lang="en-GB" dirty="0" smtClean="0">
                <a:hlinkClick r:id="rId4"/>
              </a:rPr>
              <a:t>http://platea.pntic.mec.es/cvera/ressources/comprecrite.html</a:t>
            </a:r>
            <a:endParaRPr lang="en-GB" dirty="0" smtClean="0"/>
          </a:p>
          <a:p>
            <a:pPr marL="0" indent="0"/>
            <a:endParaRPr lang="en-GB" dirty="0" smtClean="0"/>
          </a:p>
          <a:p>
            <a:pPr marL="0" indent="0"/>
            <a:r>
              <a:rPr lang="en-GB" dirty="0" err="1" smtClean="0"/>
              <a:t>Exercices</a:t>
            </a:r>
            <a:r>
              <a:rPr lang="en-GB" dirty="0" smtClean="0"/>
              <a:t> et </a:t>
            </a:r>
            <a:r>
              <a:rPr lang="en-GB" dirty="0" err="1" smtClean="0"/>
              <a:t>leçons</a:t>
            </a:r>
            <a:r>
              <a:rPr lang="en-GB" dirty="0" smtClean="0"/>
              <a:t> (</a:t>
            </a:r>
            <a:r>
              <a:rPr lang="en-GB" dirty="0" err="1" smtClean="0"/>
              <a:t>choisissez</a:t>
            </a:r>
            <a:r>
              <a:rPr lang="en-GB" dirty="0" smtClean="0"/>
              <a:t> </a:t>
            </a:r>
            <a:r>
              <a:rPr lang="en-GB" dirty="0" err="1" smtClean="0"/>
              <a:t>votre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r>
              <a:rPr lang="en-GB" dirty="0" smtClean="0"/>
              <a:t>) :</a:t>
            </a:r>
          </a:p>
          <a:p>
            <a:pPr marL="0" indent="0"/>
            <a:r>
              <a:rPr lang="en-GB" dirty="0" smtClean="0">
                <a:hlinkClick r:id="rId5"/>
              </a:rPr>
              <a:t>http://www.tolearnfrench.com/cgi2/myexam/index.php?go2=x&amp;gototal=5175&amp;niveau=3</a:t>
            </a:r>
            <a:endParaRPr lang="en-GB" dirty="0" smtClean="0"/>
          </a:p>
          <a:p>
            <a:pPr marL="0" indent="0"/>
            <a:endParaRPr lang="en-GB" dirty="0" smtClean="0"/>
          </a:p>
          <a:p>
            <a:pPr marL="0" indent="0"/>
            <a:r>
              <a:rPr lang="en-GB" dirty="0" err="1" smtClean="0"/>
              <a:t>Littérature</a:t>
            </a:r>
            <a:r>
              <a:rPr lang="en-GB" dirty="0" smtClean="0"/>
              <a:t> francophone </a:t>
            </a:r>
            <a:r>
              <a:rPr lang="en-GB" dirty="0" err="1" smtClean="0"/>
              <a:t>virtuelle</a:t>
            </a:r>
            <a:r>
              <a:rPr lang="en-GB" dirty="0" smtClean="0"/>
              <a:t> : </a:t>
            </a:r>
          </a:p>
          <a:p>
            <a:pPr marL="0" indent="0"/>
            <a:r>
              <a:rPr lang="en-GB" dirty="0" smtClean="0">
                <a:hlinkClick r:id="rId6"/>
              </a:rPr>
              <a:t>http://clicnet.swarthmore.edu/litterature/litterature.html</a:t>
            </a:r>
            <a:endParaRPr lang="en-GB" dirty="0" smtClean="0"/>
          </a:p>
          <a:p>
            <a:endParaRPr lang="en-GB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44408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&amp;amp;#x09;Lire à l’université&amp;#x0D;&amp;#x0A;&amp;#x0D;&amp;#x0A;&amp;amp;#x09;La lecture analytique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Méthodologie et discours&amp;quot;&quot;/&gt;&lt;property id=&quot;20307&quot; value=&quot;257&quot;/&gt;&lt;/object&gt;&lt;object type=&quot;3&quot; unique_id=&quot;10050&quot;&gt;&lt;property id=&quot;20148&quot; value=&quot;5&quot;/&gt;&lt;property id=&quot;20300&quot; value=&quot;Slide 4 - &amp;quot;Exercices de compréhensions de lecture&amp;quot;&quot;/&gt;&lt;property id=&quot;20307&quot; value=&quot;258&quot;/&gt;&lt;/object&gt;&lt;object type=&quot;3&quot; unique_id=&quot;10051&quot;&gt;&lt;property id=&quot;20148&quot; value=&quot;5&quot;/&gt;&lt;property id=&quot;20300&quot; value=&quot;Slide 5 - &amp;quot;L’article de presse&amp;quot;&quot;/&gt;&lt;property id=&quot;20307&quot; value=&quot;259&quot;/&gt;&lt;/object&gt;&lt;object type=&quot;3&quot; unique_id=&quot;10052&quot;&gt;&lt;property id=&quot;20148&quot; value=&quot;5&quot;/&gt;&lt;property id=&quot;20300&quot; value=&quot;Slide 3 - &amp;quot;Comprendre un texte : &amp;#x0D;&amp;#x0A;remettez-les dans l’ordre&amp;quot;&quot;/&gt;&lt;property id=&quot;20307&quot; value=&quot;260&quot;/&gt;&lt;/object&gt;&lt;object type=&quot;3&quot; unique_id=&quot;10089&quot;&gt;&lt;property id=&quot;20148&quot; value=&quot;5&quot;/&gt;&lt;property id=&quot;20300&quot; value=&quot;Slide 6 - &amp;quot;Liens utiles&amp;quot;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Aston PPTorange">
  <a:themeElements>
    <a:clrScheme name="Office Them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Aston PPTorange.pot</Template>
  <TotalTime>3077</TotalTime>
  <Words>150</Words>
  <Application>Microsoft Office PowerPoint</Application>
  <PresentationFormat>On-screen Show (4:3)</PresentationFormat>
  <Paragraphs>57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Aston PPTorange</vt:lpstr>
      <vt:lpstr>AstonPPTblue</vt:lpstr>
      <vt:lpstr>Lire à l’université La lecture analytique   Part 1</vt:lpstr>
      <vt:lpstr>Exercices de lecture et de compréhension</vt:lpstr>
      <vt:lpstr>Comprendre un texte :  remettez-les dans l’ordre</vt:lpstr>
      <vt:lpstr>Exercices de compréhensions de lecture</vt:lpstr>
      <vt:lpstr>L’article de presse</vt:lpstr>
      <vt:lpstr>Liens utiles</vt:lpstr>
    </vt:vector>
  </TitlesOfParts>
  <Company>University of Wolverhampton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Lire à l’université   La lecture analytique</dc:title>
  <dc:creator>Céline Benoit</dc:creator>
  <cp:lastModifiedBy>desilvac</cp:lastModifiedBy>
  <cp:revision>28</cp:revision>
  <dcterms:created xsi:type="dcterms:W3CDTF">2011-09-25T18:43:47Z</dcterms:created>
  <dcterms:modified xsi:type="dcterms:W3CDTF">2012-01-10T15:02:29Z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-36598776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C.DE-SILVA@aston.ac.uk</vt:lpwstr>
  </property>
  <property fmtid="{D5CDD505-2E9C-101B-9397-08002B2CF9AE}" pid="6" name="_AuthorEmailDisplayName">
    <vt:lpwstr>De-Silva, Chantal</vt:lpwstr>
  </property>
  <property fmtid="{D5CDD505-2E9C-101B-9397-08002B2CF9AE}" pid="7" name="_PreviousAdHocReviewCycleID">
    <vt:i4>-1227094271</vt:i4>
  </property>
</Properties>
</file>