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2" r:id="rId4"/>
    <p:sldId id="260" r:id="rId5"/>
    <p:sldId id="258" r:id="rId6"/>
    <p:sldId id="259" r:id="rId7"/>
    <p:sldId id="261" r:id="rId8"/>
  </p:sldIdLst>
  <p:sldSz cx="9144000" cy="6858000" type="screen4x3"/>
  <p:notesSz cx="6781800" cy="9926638"/>
  <p:custDataLst>
    <p:tags r:id="rId10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4F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8463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1" y="0"/>
            <a:ext cx="2938463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4" y="4715471"/>
            <a:ext cx="5426075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54"/>
            <a:ext cx="2938463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1" y="9429354"/>
            <a:ext cx="2938463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1CD93E-166C-8946-BE6D-2E12E1AEF0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0057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CADD5-F226-3846-9016-A393DD434913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1890713" cy="48990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0"/>
            <a:ext cx="5522912" cy="48990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7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1219200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8125" y="252413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lettres.net/framanet/cours/consignes/seance2/utiliser/page3.htm" TargetMode="External"/><Relationship Id="rId2" Type="http://schemas.openxmlformats.org/officeDocument/2006/relationships/hyperlink" Target="http://lettres.ac-creteil.fr/cms/scripts/evaluations/2002/?value=0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te-magister.com/connections2.htm" TargetMode="External"/><Relationship Id="rId2" Type="http://schemas.openxmlformats.org/officeDocument/2006/relationships/hyperlink" Target="http://www.asahi-net.or.jp/~ik2r-myr/english/reframe3x6.htm" TargetMode="Externa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ite-magister.com/lecmeth.htm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hyperlink" Target="http://www.didieraccord.com/exercices/index.php?ex=2.3.3.6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njourdefrance.com/index/indexapp.htm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abu.cnam.fr/BIB/index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clicnet.swarthmore.edu/litterature/litterature.html" TargetMode="External"/><Relationship Id="rId5" Type="http://schemas.openxmlformats.org/officeDocument/2006/relationships/hyperlink" Target="http://www.tolearnfrench.com/cgi2/myexam/index.php?go2=x&amp;gototal=5175&amp;niveau=3" TargetMode="External"/><Relationship Id="rId4" Type="http://schemas.openxmlformats.org/officeDocument/2006/relationships/hyperlink" Target="http://platea.pntic.mec.es/cvera/ressources/comprecrit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3568" y="2420888"/>
            <a:ext cx="7585075" cy="1439862"/>
          </a:xfrm>
        </p:spPr>
        <p:txBody>
          <a:bodyPr/>
          <a:lstStyle/>
          <a:p>
            <a:r>
              <a:rPr lang="en-US" dirty="0" smtClean="0"/>
              <a:t>Lire à l’université</a:t>
            </a:r>
            <a:br>
              <a:rPr lang="en-US" dirty="0" smtClean="0"/>
            </a:br>
            <a:r>
              <a:rPr lang="en-US" dirty="0" smtClean="0"/>
              <a:t>La lecture analytique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27584" y="5445224"/>
            <a:ext cx="7875588" cy="360363"/>
          </a:xfrm>
        </p:spPr>
        <p:txBody>
          <a:bodyPr/>
          <a:lstStyle/>
          <a:p>
            <a:r>
              <a:rPr lang="en-US" dirty="0" smtClean="0"/>
              <a:t>Module 3</a:t>
            </a:r>
          </a:p>
          <a:p>
            <a:r>
              <a:rPr lang="en-US" dirty="0" smtClean="0"/>
              <a:t>Developed by Céline Benoit</a:t>
            </a:r>
          </a:p>
          <a:p>
            <a:r>
              <a:rPr lang="en-US" dirty="0" smtClean="0"/>
              <a:t>Aston University</a:t>
            </a:r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566025" cy="511175"/>
          </a:xfrm>
        </p:spPr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de lecture et de </a:t>
            </a:r>
            <a:r>
              <a:rPr lang="en-GB" dirty="0" err="1" smtClean="0"/>
              <a:t>compr</a:t>
            </a:r>
            <a:r>
              <a:rPr lang="en-GB" sz="3200" dirty="0" err="1" smtClean="0"/>
              <a:t>éhension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093913"/>
            <a:ext cx="8208912" cy="4024312"/>
          </a:xfrm>
        </p:spPr>
        <p:txBody>
          <a:bodyPr/>
          <a:lstStyle/>
          <a:p>
            <a:pPr marL="0" indent="0"/>
            <a:r>
              <a:rPr lang="en-GB" sz="2000" dirty="0" err="1" smtClean="0"/>
              <a:t>Exercices</a:t>
            </a:r>
            <a:r>
              <a:rPr lang="en-GB" sz="2000" dirty="0" smtClean="0"/>
              <a:t> de lecture et de </a:t>
            </a:r>
            <a:r>
              <a:rPr lang="en-GB" sz="2000" dirty="0" err="1" smtClean="0"/>
              <a:t>compréhension</a:t>
            </a:r>
            <a:endParaRPr lang="en-GB" sz="2000" dirty="0" smtClean="0">
              <a:hlinkClick r:id="rId2"/>
            </a:endParaRPr>
          </a:p>
          <a:p>
            <a:pPr marL="0" indent="0"/>
            <a:r>
              <a:rPr lang="en-GB" sz="2000" dirty="0" smtClean="0">
                <a:hlinkClick r:id="rId2"/>
              </a:rPr>
              <a:t>http://fran-lang.vaniercollege.qc.ca/prep/default.htm</a:t>
            </a:r>
          </a:p>
          <a:p>
            <a:pPr marL="0" indent="0"/>
            <a:endParaRPr lang="en-GB" sz="2000" dirty="0" smtClean="0">
              <a:solidFill>
                <a:srgbClr val="000000"/>
              </a:solidFill>
            </a:endParaRPr>
          </a:p>
          <a:p>
            <a:pPr marL="0" indent="0"/>
            <a:r>
              <a:rPr lang="en-GB" sz="2000" dirty="0" err="1" smtClean="0">
                <a:solidFill>
                  <a:srgbClr val="000000"/>
                </a:solidFill>
              </a:rPr>
              <a:t>Reconnaitre</a:t>
            </a:r>
            <a:r>
              <a:rPr lang="en-GB" sz="2000" dirty="0" smtClean="0">
                <a:solidFill>
                  <a:srgbClr val="000000"/>
                </a:solidFill>
              </a:rPr>
              <a:t> un le style d’un </a:t>
            </a:r>
            <a:r>
              <a:rPr lang="en-GB" sz="2000" dirty="0" err="1" smtClean="0">
                <a:solidFill>
                  <a:srgbClr val="000000"/>
                </a:solidFill>
              </a:rPr>
              <a:t>texte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0" indent="0"/>
            <a:r>
              <a:rPr lang="en-GB" sz="2000" dirty="0" smtClean="0">
                <a:hlinkClick r:id="rId3"/>
              </a:rPr>
              <a:t>http://lettres.ac-creteil.fr/cms/scripts/evaluations/2002/?value=0</a:t>
            </a:r>
          </a:p>
          <a:p>
            <a:r>
              <a:rPr lang="en-GB" sz="2000" dirty="0" smtClean="0"/>
              <a:t>Identifier le style d’un </a:t>
            </a:r>
            <a:r>
              <a:rPr lang="en-GB" sz="2000" dirty="0" err="1" smtClean="0"/>
              <a:t>texte</a:t>
            </a:r>
            <a:endParaRPr lang="en-GB" sz="2000" dirty="0" smtClean="0"/>
          </a:p>
          <a:p>
            <a:r>
              <a:rPr lang="en-GB" sz="2000" dirty="0" smtClean="0">
                <a:hlinkClick r:id="rId3"/>
              </a:rPr>
              <a:t>http://www.weblettres.net/framanet/cours/consignes/seance2/utiliser/page3.htm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5400600" cy="799207"/>
          </a:xfrm>
        </p:spPr>
        <p:txBody>
          <a:bodyPr/>
          <a:lstStyle/>
          <a:p>
            <a:r>
              <a:rPr lang="en-GB" dirty="0" err="1" smtClean="0"/>
              <a:t>Comprendre</a:t>
            </a:r>
            <a:r>
              <a:rPr lang="en-GB" dirty="0" smtClean="0"/>
              <a:t> un </a:t>
            </a:r>
            <a:r>
              <a:rPr lang="en-GB" dirty="0" err="1" smtClean="0"/>
              <a:t>texte</a:t>
            </a:r>
            <a:r>
              <a:rPr lang="en-GB" dirty="0" smtClean="0"/>
              <a:t> : </a:t>
            </a:r>
            <a:br>
              <a:rPr lang="en-GB" dirty="0" smtClean="0"/>
            </a:br>
            <a:r>
              <a:rPr lang="en-GB" dirty="0" err="1" smtClean="0"/>
              <a:t>remettez</a:t>
            </a:r>
            <a:r>
              <a:rPr lang="en-GB" dirty="0" smtClean="0"/>
              <a:t>-les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l’ordre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1560" y="1772816"/>
            <a:ext cx="7908553" cy="4201393"/>
          </a:xfrm>
        </p:spPr>
        <p:txBody>
          <a:bodyPr/>
          <a:lstStyle/>
          <a:p>
            <a:r>
              <a:rPr lang="en-GB" sz="2000" dirty="0" err="1" smtClean="0"/>
              <a:t>Cliquez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les images </a:t>
            </a:r>
            <a:r>
              <a:rPr lang="en-GB" sz="2000" dirty="0" err="1" smtClean="0"/>
              <a:t>ou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les liens</a:t>
            </a:r>
          </a:p>
          <a:p>
            <a:endParaRPr lang="en-GB" sz="2000" dirty="0" smtClean="0"/>
          </a:p>
          <a:p>
            <a:r>
              <a:rPr lang="en-GB" sz="2000" dirty="0" smtClean="0">
                <a:hlinkClick r:id="rId2"/>
              </a:rPr>
              <a:t>La critique de </a:t>
            </a:r>
            <a:r>
              <a:rPr lang="en-GB" sz="2000" dirty="0" err="1" smtClean="0">
                <a:hlinkClick r:id="rId2"/>
              </a:rPr>
              <a:t>cinéma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r>
              <a:rPr lang="en-GB" sz="2000" dirty="0" smtClean="0">
                <a:hlinkClick r:id="rId2"/>
              </a:rPr>
              <a:t>http</a:t>
            </a:r>
            <a:r>
              <a:rPr lang="en-GB" sz="2000" dirty="0" smtClean="0">
                <a:hlinkClick r:id="rId2"/>
              </a:rPr>
              <a:t>://www.asahi-net.or.jp/~</a:t>
            </a:r>
            <a:r>
              <a:rPr lang="en-GB" sz="2000" dirty="0" smtClean="0">
                <a:hlinkClick r:id="rId2"/>
              </a:rPr>
              <a:t>ik2r</a:t>
            </a:r>
          </a:p>
          <a:p>
            <a:r>
              <a:rPr lang="en-GB" sz="2000" dirty="0" err="1" smtClean="0">
                <a:hlinkClick r:id="rId2"/>
              </a:rPr>
              <a:t>myr</a:t>
            </a:r>
            <a:r>
              <a:rPr lang="en-GB" sz="2000" dirty="0" smtClean="0">
                <a:hlinkClick r:id="rId2"/>
              </a:rPr>
              <a:t>/</a:t>
            </a:r>
            <a:r>
              <a:rPr lang="en-GB" sz="2000" dirty="0" err="1" smtClean="0">
                <a:hlinkClick r:id="rId2"/>
              </a:rPr>
              <a:t>english</a:t>
            </a:r>
            <a:r>
              <a:rPr lang="en-GB" sz="2000" dirty="0" smtClean="0">
                <a:hlinkClick r:id="rId2"/>
              </a:rPr>
              <a:t>/reframe3x6.htm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>
                <a:hlinkClick r:id="rId3"/>
              </a:rPr>
              <a:t>Maupassant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r>
              <a:rPr lang="en-GB" sz="2000" dirty="0" smtClean="0">
                <a:hlinkClick r:id="rId3"/>
              </a:rPr>
              <a:t>http</a:t>
            </a:r>
            <a:r>
              <a:rPr lang="en-GB" sz="2000" dirty="0" smtClean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www.site-magister.com/connections2.htm</a:t>
            </a:r>
            <a:endParaRPr lang="en-GB" sz="2000" dirty="0" smtClean="0"/>
          </a:p>
          <a:p>
            <a:endParaRPr lang="en-GB" sz="2000" dirty="0"/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V0M61OZ5\MP900309262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5856" y="4725144"/>
            <a:ext cx="2736304" cy="1792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82457" cy="511175"/>
          </a:xfrm>
        </p:spPr>
        <p:txBody>
          <a:bodyPr/>
          <a:lstStyle/>
          <a:p>
            <a:r>
              <a:rPr lang="en-GB" dirty="0" err="1" smtClean="0"/>
              <a:t>Exercices</a:t>
            </a:r>
            <a:r>
              <a:rPr lang="en-GB" dirty="0" smtClean="0"/>
              <a:t> de </a:t>
            </a:r>
            <a:r>
              <a:rPr lang="en-GB" dirty="0" err="1" smtClean="0"/>
              <a:t>compréhensions</a:t>
            </a:r>
            <a:r>
              <a:rPr lang="en-GB" dirty="0" smtClean="0"/>
              <a:t> de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476505" cy="4273400"/>
          </a:xfrm>
        </p:spPr>
        <p:txBody>
          <a:bodyPr/>
          <a:lstStyle/>
          <a:p>
            <a:pPr marL="0" indent="0"/>
            <a:r>
              <a:rPr lang="en-US" dirty="0" smtClean="0"/>
              <a:t>Les types de </a:t>
            </a:r>
            <a:r>
              <a:rPr lang="en-US" dirty="0" err="1" smtClean="0"/>
              <a:t>discours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classés</a:t>
            </a:r>
            <a:r>
              <a:rPr lang="en-US" dirty="0" smtClean="0"/>
              <a:t> </a:t>
            </a:r>
            <a:r>
              <a:rPr lang="en-US" dirty="0" err="1" smtClean="0"/>
              <a:t>selon</a:t>
            </a:r>
            <a:r>
              <a:rPr lang="en-US" dirty="0" smtClean="0"/>
              <a:t> </a:t>
            </a:r>
            <a:r>
              <a:rPr lang="en-US" dirty="0" err="1" smtClean="0"/>
              <a:t>l’intention</a:t>
            </a:r>
            <a:r>
              <a:rPr lang="en-US" dirty="0" smtClean="0"/>
              <a:t> de </a:t>
            </a:r>
            <a:r>
              <a:rPr lang="en-US" dirty="0" err="1" smtClean="0"/>
              <a:t>l’auteur</a:t>
            </a:r>
            <a:r>
              <a:rPr lang="en-US" dirty="0" smtClean="0"/>
              <a:t>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Il </a:t>
            </a:r>
            <a:r>
              <a:rPr lang="en-US" dirty="0" err="1" smtClean="0"/>
              <a:t>existe</a:t>
            </a:r>
            <a:r>
              <a:rPr lang="en-US" dirty="0" smtClean="0"/>
              <a:t> 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narratif</a:t>
            </a:r>
            <a:r>
              <a:rPr lang="en-US" dirty="0" smtClean="0"/>
              <a:t>, 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descriptif</a:t>
            </a:r>
            <a:r>
              <a:rPr lang="en-US" dirty="0" smtClean="0"/>
              <a:t>, 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explicatif</a:t>
            </a:r>
            <a:r>
              <a:rPr lang="en-US" dirty="0" smtClean="0"/>
              <a:t>, et 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argumentatif</a:t>
            </a:r>
            <a:r>
              <a:rPr lang="en-US" dirty="0" smtClean="0"/>
              <a:t>. 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argumentatif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probablement</a:t>
            </a:r>
            <a:r>
              <a:rPr lang="en-US" dirty="0" smtClean="0"/>
              <a:t> plus </a:t>
            </a:r>
            <a:r>
              <a:rPr lang="en-US" dirty="0" err="1" smtClean="0"/>
              <a:t>proche</a:t>
            </a:r>
            <a:r>
              <a:rPr lang="en-US" dirty="0" smtClean="0"/>
              <a:t> de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lire à </a:t>
            </a:r>
            <a:r>
              <a:rPr lang="en-US" dirty="0" err="1" smtClean="0"/>
              <a:t>l’université</a:t>
            </a:r>
            <a:r>
              <a:rPr lang="en-US" dirty="0" smtClean="0"/>
              <a:t>.</a:t>
            </a:r>
          </a:p>
          <a:p>
            <a:pPr marL="0" indent="0"/>
            <a:r>
              <a:rPr lang="en-US" dirty="0" smtClean="0"/>
              <a:t>	</a:t>
            </a:r>
          </a:p>
          <a:p>
            <a:pPr marL="0" indent="0"/>
            <a:r>
              <a:rPr lang="en-US" dirty="0" smtClean="0"/>
              <a:t>Si </a:t>
            </a:r>
            <a:r>
              <a:rPr lang="en-US" dirty="0" err="1" smtClean="0"/>
              <a:t>vous</a:t>
            </a:r>
            <a:r>
              <a:rPr lang="en-US" dirty="0" smtClean="0"/>
              <a:t> le </a:t>
            </a:r>
            <a:r>
              <a:rPr lang="en-US" dirty="0" err="1" smtClean="0"/>
              <a:t>souhaitez</a:t>
            </a:r>
            <a:r>
              <a:rPr lang="en-US" dirty="0" smtClean="0"/>
              <a:t>,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pouvez</a:t>
            </a:r>
            <a:r>
              <a:rPr lang="en-US" dirty="0" smtClean="0"/>
              <a:t> essayer de </a:t>
            </a:r>
            <a:r>
              <a:rPr lang="en-US" dirty="0" err="1" smtClean="0"/>
              <a:t>compléter</a:t>
            </a:r>
            <a:r>
              <a:rPr lang="en-US" dirty="0" smtClean="0"/>
              <a:t> </a:t>
            </a:r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exercice</a:t>
            </a:r>
            <a:r>
              <a:rPr lang="en-US" dirty="0" smtClean="0"/>
              <a:t> (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difficile</a:t>
            </a:r>
            <a:r>
              <a:rPr lang="en-US" dirty="0" smtClean="0"/>
              <a:t>).</a:t>
            </a:r>
            <a:endParaRPr lang="en-GB" dirty="0" smtClean="0"/>
          </a:p>
          <a:p>
            <a:pPr marL="0" indent="0"/>
            <a:endParaRPr lang="en-GB" dirty="0" smtClean="0">
              <a:hlinkClick r:id="rId2"/>
            </a:endParaRPr>
          </a:p>
          <a:p>
            <a:pPr marL="0" indent="0"/>
            <a:r>
              <a:rPr lang="en-GB" dirty="0" smtClean="0"/>
              <a:t>Identifier le type du </a:t>
            </a:r>
            <a:r>
              <a:rPr lang="en-GB" dirty="0" err="1" smtClean="0"/>
              <a:t>discours</a:t>
            </a:r>
            <a:endParaRPr lang="en-GB" dirty="0" smtClean="0"/>
          </a:p>
          <a:p>
            <a:pPr marL="0" indent="0"/>
            <a:r>
              <a:rPr lang="en-GB" dirty="0" smtClean="0"/>
              <a:t>La </a:t>
            </a:r>
            <a:r>
              <a:rPr lang="en-GB" dirty="0" err="1" smtClean="0"/>
              <a:t>fonction</a:t>
            </a:r>
            <a:r>
              <a:rPr lang="en-GB" dirty="0" smtClean="0"/>
              <a:t> du </a:t>
            </a:r>
            <a:r>
              <a:rPr lang="en-GB" dirty="0" err="1" smtClean="0"/>
              <a:t>langage</a:t>
            </a:r>
            <a:endParaRPr lang="en-GB" dirty="0" smtClean="0"/>
          </a:p>
          <a:p>
            <a:pPr marL="0" indent="0"/>
            <a:r>
              <a:rPr lang="en-GB" dirty="0" err="1" smtClean="0"/>
              <a:t>Reconnaître</a:t>
            </a:r>
            <a:r>
              <a:rPr lang="en-GB" dirty="0" smtClean="0"/>
              <a:t> et </a:t>
            </a:r>
            <a:r>
              <a:rPr lang="en-GB" dirty="0" err="1" smtClean="0"/>
              <a:t>interpréter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Horizontal Scroll 5"/>
          <p:cNvSpPr/>
          <p:nvPr/>
        </p:nvSpPr>
        <p:spPr>
          <a:xfrm>
            <a:off x="1979712" y="2492896"/>
            <a:ext cx="5472608" cy="3312368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N’oubliez</a:t>
            </a:r>
            <a:r>
              <a:rPr lang="en-US" dirty="0" smtClean="0"/>
              <a:t> pas </a:t>
            </a:r>
            <a:r>
              <a:rPr lang="en-US" dirty="0" err="1" smtClean="0"/>
              <a:t>qu’à</a:t>
            </a:r>
            <a:r>
              <a:rPr lang="en-US" dirty="0" smtClean="0"/>
              <a:t> </a:t>
            </a:r>
            <a:r>
              <a:rPr lang="en-US" dirty="0" err="1" smtClean="0"/>
              <a:t>l’université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serez</a:t>
            </a:r>
            <a:r>
              <a:rPr lang="en-US" dirty="0" smtClean="0"/>
              <a:t> </a:t>
            </a:r>
            <a:r>
              <a:rPr lang="en-US" dirty="0" err="1" smtClean="0"/>
              <a:t>encadrés</a:t>
            </a:r>
            <a:r>
              <a:rPr lang="en-US" dirty="0" smtClean="0"/>
              <a:t> et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professeur</a:t>
            </a:r>
            <a:r>
              <a:rPr lang="en-US" dirty="0" smtClean="0"/>
              <a:t> sera </a:t>
            </a:r>
            <a:r>
              <a:rPr lang="en-US" dirty="0" err="1" smtClean="0"/>
              <a:t>là</a:t>
            </a:r>
            <a:r>
              <a:rPr lang="en-US" dirty="0" smtClean="0"/>
              <a:t> pour </a:t>
            </a:r>
            <a:r>
              <a:rPr lang="en-US" dirty="0" err="1" smtClean="0"/>
              <a:t>vous</a:t>
            </a:r>
            <a:r>
              <a:rPr lang="en-US" dirty="0" smtClean="0"/>
              <a:t> aider et </a:t>
            </a:r>
            <a:r>
              <a:rPr lang="en-US" dirty="0" err="1" smtClean="0"/>
              <a:t>vous</a:t>
            </a:r>
            <a:r>
              <a:rPr lang="en-US" dirty="0" smtClean="0"/>
              <a:t> guider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apprentissage</a:t>
            </a:r>
            <a:r>
              <a:rPr lang="en-US" dirty="0" smtClean="0"/>
              <a:t> !</a:t>
            </a:r>
            <a:endParaRPr lang="en-GB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L’article</a:t>
            </a:r>
            <a:r>
              <a:rPr lang="en-GB" dirty="0" smtClean="0"/>
              <a:t> de </a:t>
            </a:r>
            <a:r>
              <a:rPr lang="en-GB" dirty="0" err="1" smtClean="0"/>
              <a:t>presse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1628800"/>
            <a:ext cx="7566025" cy="4024312"/>
          </a:xfrm>
        </p:spPr>
        <p:txBody>
          <a:bodyPr/>
          <a:lstStyle/>
          <a:p>
            <a:r>
              <a:rPr lang="en-GB" dirty="0" smtClean="0"/>
              <a:t>	</a:t>
            </a:r>
            <a:r>
              <a:rPr lang="en-GB" dirty="0" err="1" smtClean="0"/>
              <a:t>L’article</a:t>
            </a:r>
            <a:r>
              <a:rPr lang="en-GB" dirty="0" smtClean="0"/>
              <a:t> de </a:t>
            </a:r>
            <a:r>
              <a:rPr lang="en-GB" dirty="0" err="1" smtClean="0"/>
              <a:t>presse</a:t>
            </a:r>
            <a:r>
              <a:rPr lang="en-GB" dirty="0" smtClean="0"/>
              <a:t> </a:t>
            </a:r>
            <a:r>
              <a:rPr lang="en-GB" dirty="0" err="1" smtClean="0"/>
              <a:t>n’est</a:t>
            </a:r>
            <a:r>
              <a:rPr lang="en-GB" dirty="0" smtClean="0"/>
              <a:t> pas </a:t>
            </a:r>
            <a:r>
              <a:rPr lang="en-GB" dirty="0" err="1" smtClean="0"/>
              <a:t>considéré</a:t>
            </a:r>
            <a:r>
              <a:rPr lang="en-GB" dirty="0" smtClean="0"/>
              <a:t> </a:t>
            </a:r>
            <a:r>
              <a:rPr lang="en-GB" dirty="0" err="1" smtClean="0"/>
              <a:t>comme</a:t>
            </a:r>
            <a:r>
              <a:rPr lang="en-GB" dirty="0" smtClean="0"/>
              <a:t> un </a:t>
            </a:r>
            <a:r>
              <a:rPr lang="en-GB" dirty="0" err="1" smtClean="0"/>
              <a:t>écrit</a:t>
            </a:r>
            <a:r>
              <a:rPr lang="en-GB" dirty="0" smtClean="0"/>
              <a:t> </a:t>
            </a:r>
            <a:r>
              <a:rPr lang="en-GB" dirty="0" err="1" smtClean="0"/>
              <a:t>académique</a:t>
            </a:r>
            <a:r>
              <a:rPr lang="en-GB" dirty="0" smtClean="0"/>
              <a:t>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devrez</a:t>
            </a:r>
            <a:r>
              <a:rPr lang="en-GB" dirty="0" smtClean="0"/>
              <a:t> en lire </a:t>
            </a:r>
            <a:r>
              <a:rPr lang="en-GB" dirty="0" err="1" smtClean="0"/>
              <a:t>plusieurs</a:t>
            </a:r>
            <a:r>
              <a:rPr lang="en-GB" dirty="0" smtClean="0"/>
              <a:t> et </a:t>
            </a:r>
            <a:r>
              <a:rPr lang="en-GB" dirty="0" err="1" smtClean="0"/>
              <a:t>parfois</a:t>
            </a:r>
            <a:r>
              <a:rPr lang="en-GB" dirty="0" smtClean="0"/>
              <a:t> </a:t>
            </a:r>
            <a:r>
              <a:rPr lang="en-GB" dirty="0" err="1" smtClean="0"/>
              <a:t>même</a:t>
            </a:r>
            <a:r>
              <a:rPr lang="en-GB" dirty="0" smtClean="0"/>
              <a:t> en faire </a:t>
            </a:r>
            <a:r>
              <a:rPr lang="en-GB" dirty="0" err="1" smtClean="0"/>
              <a:t>une</a:t>
            </a:r>
            <a:r>
              <a:rPr lang="en-GB" dirty="0" smtClean="0"/>
              <a:t> critique,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bonne</a:t>
            </a:r>
            <a:r>
              <a:rPr lang="en-GB" dirty="0" smtClean="0"/>
              <a:t> idée de les </a:t>
            </a:r>
            <a:r>
              <a:rPr lang="en-GB" dirty="0" err="1" smtClean="0"/>
              <a:t>comprendre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	Pour </a:t>
            </a:r>
            <a:r>
              <a:rPr lang="en-GB" dirty="0" err="1" smtClean="0"/>
              <a:t>avoir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idée de la </a:t>
            </a:r>
            <a:r>
              <a:rPr lang="en-GB" dirty="0" err="1" smtClean="0"/>
              <a:t>presse</a:t>
            </a:r>
            <a:r>
              <a:rPr lang="en-GB" dirty="0" smtClean="0"/>
              <a:t> </a:t>
            </a:r>
            <a:r>
              <a:rPr lang="en-GB" dirty="0" err="1" smtClean="0"/>
              <a:t>française</a:t>
            </a:r>
            <a:r>
              <a:rPr lang="en-GB" dirty="0" smtClean="0"/>
              <a:t>, </a:t>
            </a:r>
            <a:r>
              <a:rPr lang="en-GB" dirty="0" err="1" smtClean="0"/>
              <a:t>rendez-vous</a:t>
            </a:r>
            <a:r>
              <a:rPr lang="en-GB" dirty="0" smtClean="0"/>
              <a:t> au module 2, </a:t>
            </a:r>
            <a:r>
              <a:rPr lang="en-GB" i="1" dirty="0" smtClean="0"/>
              <a:t>Research and Library Skills, module en </a:t>
            </a:r>
            <a:r>
              <a:rPr lang="en-GB" i="1" dirty="0" err="1" smtClean="0"/>
              <a:t>français</a:t>
            </a:r>
            <a:r>
              <a:rPr lang="en-GB" i="1" dirty="0" smtClean="0"/>
              <a:t>.</a:t>
            </a:r>
          </a:p>
          <a:p>
            <a:endParaRPr lang="en-GB" i="1" dirty="0" smtClean="0"/>
          </a:p>
          <a:p>
            <a:r>
              <a:rPr lang="en-GB" i="1" dirty="0" smtClean="0"/>
              <a:t>	</a:t>
            </a:r>
            <a:r>
              <a:rPr lang="en-GB" dirty="0" err="1" smtClean="0">
                <a:hlinkClick r:id="rId2"/>
              </a:rPr>
              <a:t>Résumez</a:t>
            </a:r>
            <a:r>
              <a:rPr lang="en-GB" dirty="0" smtClean="0">
                <a:hlinkClick r:id="rId2"/>
              </a:rPr>
              <a:t> un article de </a:t>
            </a:r>
            <a:r>
              <a:rPr lang="en-GB" dirty="0" err="1" smtClean="0">
                <a:hlinkClick r:id="rId2"/>
              </a:rPr>
              <a:t>presse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www.didieraccord.com/exercices/index.php?ex=2.3.3.6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</a:t>
            </a:r>
            <a:r>
              <a:rPr lang="en-GB" dirty="0" err="1" smtClean="0"/>
              <a:t>Vous</a:t>
            </a:r>
            <a:r>
              <a:rPr lang="en-GB" dirty="0" smtClean="0"/>
              <a:t> </a:t>
            </a:r>
            <a:r>
              <a:rPr lang="en-GB" dirty="0" err="1" smtClean="0"/>
              <a:t>trouverez</a:t>
            </a:r>
            <a:r>
              <a:rPr lang="en-GB" dirty="0" smtClean="0"/>
              <a:t> </a:t>
            </a:r>
            <a:r>
              <a:rPr lang="en-GB" dirty="0" err="1" smtClean="0"/>
              <a:t>ici</a:t>
            </a:r>
            <a:r>
              <a:rPr lang="en-GB" dirty="0" smtClean="0"/>
              <a:t> </a:t>
            </a:r>
            <a:r>
              <a:rPr lang="en-GB" dirty="0" smtClean="0"/>
              <a:t>des </a:t>
            </a:r>
            <a:r>
              <a:rPr lang="en-GB" dirty="0" err="1" smtClean="0"/>
              <a:t>textes</a:t>
            </a:r>
            <a:r>
              <a:rPr lang="en-GB" dirty="0" smtClean="0"/>
              <a:t> </a:t>
            </a:r>
            <a:r>
              <a:rPr lang="en-GB" dirty="0" err="1" smtClean="0"/>
              <a:t>d’actualité</a:t>
            </a:r>
            <a:r>
              <a:rPr lang="en-GB" dirty="0" smtClean="0"/>
              <a:t> </a:t>
            </a:r>
          </a:p>
          <a:p>
            <a:r>
              <a:rPr lang="en-GB" dirty="0" smtClean="0"/>
              <a:t>	avec support </a:t>
            </a:r>
            <a:r>
              <a:rPr lang="en-GB" dirty="0" smtClean="0"/>
              <a:t>audio </a:t>
            </a:r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www.didieraccord.com/exercices/index.php?ex=2.3.3.6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C:\Documents and Settings\benoitc\Local Settings\Temporary Internet Files\Content.IE5\7JUTPWRV\MC90023819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65094">
            <a:off x="7717447" y="3059530"/>
            <a:ext cx="974282" cy="1493492"/>
          </a:xfrm>
          <a:prstGeom prst="rect">
            <a:avLst/>
          </a:prstGeom>
          <a:noFill/>
        </p:spPr>
      </p:pic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548680"/>
            <a:ext cx="7566025" cy="511175"/>
          </a:xfrm>
        </p:spPr>
        <p:txBody>
          <a:bodyPr/>
          <a:lstStyle/>
          <a:p>
            <a:r>
              <a:rPr lang="en-GB" dirty="0" smtClean="0"/>
              <a:t>Liens </a:t>
            </a:r>
            <a:r>
              <a:rPr lang="en-GB" dirty="0" err="1" smtClean="0"/>
              <a:t>utiles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52569" cy="4201393"/>
          </a:xfrm>
        </p:spPr>
        <p:txBody>
          <a:bodyPr/>
          <a:lstStyle/>
          <a:p>
            <a:pPr marL="0" indent="0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Catalogue des </a:t>
            </a:r>
            <a:r>
              <a:rPr lang="en-GB" dirty="0" err="1" smtClean="0"/>
              <a:t>textes</a:t>
            </a:r>
            <a:r>
              <a:rPr lang="en-GB" dirty="0" smtClean="0"/>
              <a:t> : </a:t>
            </a:r>
          </a:p>
          <a:p>
            <a:pPr marL="0" indent="0"/>
            <a:r>
              <a:rPr lang="en-GB" dirty="0" smtClean="0">
                <a:hlinkClick r:id="rId2"/>
              </a:rPr>
              <a:t>http://abu.cnam.fr/BIB/index.html</a:t>
            </a:r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err="1" smtClean="0"/>
              <a:t>Compréhensions</a:t>
            </a:r>
            <a:r>
              <a:rPr lang="en-GB" dirty="0" smtClean="0"/>
              <a:t> </a:t>
            </a:r>
            <a:r>
              <a:rPr lang="en-GB" dirty="0" err="1" smtClean="0"/>
              <a:t>écrites</a:t>
            </a:r>
            <a:r>
              <a:rPr lang="en-GB" dirty="0" smtClean="0"/>
              <a:t> (par </a:t>
            </a:r>
            <a:r>
              <a:rPr lang="en-GB" dirty="0" err="1" smtClean="0"/>
              <a:t>niveau</a:t>
            </a:r>
            <a:r>
              <a:rPr lang="en-GB" dirty="0" smtClean="0"/>
              <a:t>) :</a:t>
            </a:r>
          </a:p>
          <a:p>
            <a:pPr marL="0" indent="0"/>
            <a:r>
              <a:rPr lang="en-GB" dirty="0" smtClean="0">
                <a:hlinkClick r:id="rId3"/>
              </a:rPr>
              <a:t>http://www.bonjourdefrance.com/index/indexapp.htm</a:t>
            </a:r>
            <a:endParaRPr lang="en-GB" dirty="0" smtClean="0"/>
          </a:p>
          <a:p>
            <a:pPr marL="0" indent="0"/>
            <a:r>
              <a:rPr lang="en-GB" dirty="0" smtClean="0">
                <a:hlinkClick r:id="rId4"/>
              </a:rPr>
              <a:t>http://platea.pntic.mec.es/cvera/ressources/comprecrite.html</a:t>
            </a:r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err="1" smtClean="0"/>
              <a:t>Exercices</a:t>
            </a:r>
            <a:r>
              <a:rPr lang="en-GB" dirty="0" smtClean="0"/>
              <a:t> et </a:t>
            </a:r>
            <a:r>
              <a:rPr lang="en-GB" dirty="0" err="1" smtClean="0"/>
              <a:t>leçons</a:t>
            </a:r>
            <a:r>
              <a:rPr lang="en-GB" dirty="0" smtClean="0"/>
              <a:t> (</a:t>
            </a:r>
            <a:r>
              <a:rPr lang="en-GB" dirty="0" err="1" smtClean="0"/>
              <a:t>choisissez</a:t>
            </a:r>
            <a:r>
              <a:rPr lang="en-GB" dirty="0" smtClean="0"/>
              <a:t> </a:t>
            </a:r>
            <a:r>
              <a:rPr lang="en-GB" dirty="0" err="1" smtClean="0"/>
              <a:t>votre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) :</a:t>
            </a:r>
          </a:p>
          <a:p>
            <a:pPr marL="0" indent="0"/>
            <a:r>
              <a:rPr lang="en-GB" dirty="0" smtClean="0">
                <a:hlinkClick r:id="rId5"/>
              </a:rPr>
              <a:t>http://www.tolearnfrench.com/cgi2/myexam/index.php?go2=x&amp;gototal=5175&amp;niveau=3</a:t>
            </a:r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err="1" smtClean="0"/>
              <a:t>Littérature</a:t>
            </a:r>
            <a:r>
              <a:rPr lang="en-GB" dirty="0" smtClean="0"/>
              <a:t> francophone </a:t>
            </a:r>
            <a:r>
              <a:rPr lang="en-GB" dirty="0" err="1" smtClean="0"/>
              <a:t>virtuelle</a:t>
            </a:r>
            <a:r>
              <a:rPr lang="en-GB" dirty="0" smtClean="0"/>
              <a:t> : </a:t>
            </a:r>
          </a:p>
          <a:p>
            <a:pPr marL="0" indent="0"/>
            <a:r>
              <a:rPr lang="en-GB" dirty="0" smtClean="0">
                <a:hlinkClick r:id="rId6"/>
              </a:rPr>
              <a:t>http://clicnet.swarthmore.edu/litterature/litterature.html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amp;#x09;Lire à l’université&amp;#x0D;&amp;#x0A;&amp;#x0D;&amp;#x0A;&amp;amp;#x09;La lecture analytiqu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Méthodologie et discours&amp;quot;&quot;/&gt;&lt;property id=&quot;20307&quot; value=&quot;257&quot;/&gt;&lt;/object&gt;&lt;object type=&quot;3&quot; unique_id=&quot;10050&quot;&gt;&lt;property id=&quot;20148&quot; value=&quot;5&quot;/&gt;&lt;property id=&quot;20300&quot; value=&quot;Slide 4 - &amp;quot;Exercices de compréhensions de lecture&amp;quot;&quot;/&gt;&lt;property id=&quot;20307&quot; value=&quot;258&quot;/&gt;&lt;/object&gt;&lt;object type=&quot;3&quot; unique_id=&quot;10051&quot;&gt;&lt;property id=&quot;20148&quot; value=&quot;5&quot;/&gt;&lt;property id=&quot;20300&quot; value=&quot;Slide 5 - &amp;quot;L’article de presse&amp;quot;&quot;/&gt;&lt;property id=&quot;20307&quot; value=&quot;259&quot;/&gt;&lt;/object&gt;&lt;object type=&quot;3&quot; unique_id=&quot;10052&quot;&gt;&lt;property id=&quot;20148&quot; value=&quot;5&quot;/&gt;&lt;property id=&quot;20300&quot; value=&quot;Slide 3 - &amp;quot;Comprendre un texte : &amp;#x0D;&amp;#x0A;remettez-les dans l’ordre&amp;quot;&quot;/&gt;&lt;property id=&quot;20307&quot; value=&quot;260&quot;/&gt;&lt;/object&gt;&lt;object type=&quot;3&quot; unique_id=&quot;10089&quot;&gt;&lt;property id=&quot;20148&quot; value=&quot;5&quot;/&gt;&lt;property id=&quot;20300&quot; value=&quot;Slide 6 - &amp;quot;Liens utiles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 PPTorange.pot</Template>
  <TotalTime>3077</TotalTime>
  <Words>150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Aston PPTorange</vt:lpstr>
      <vt:lpstr>AstonPPTblue</vt:lpstr>
      <vt:lpstr>Lire à l’université La lecture analytique   Part 1</vt:lpstr>
      <vt:lpstr>Exercices de lecture et de compréhension</vt:lpstr>
      <vt:lpstr>Comprendre un texte :  remettez-les dans l’ordre</vt:lpstr>
      <vt:lpstr>Exercices de compréhensions de lecture</vt:lpstr>
      <vt:lpstr>L’article de presse</vt:lpstr>
      <vt:lpstr>Liens utiles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Lire à l’université   La lecture analytique</dc:title>
  <dc:creator>Céline Benoit</dc:creator>
  <cp:lastModifiedBy>desilvac</cp:lastModifiedBy>
  <cp:revision>28</cp:revision>
  <dcterms:created xsi:type="dcterms:W3CDTF">2011-09-25T18:43:47Z</dcterms:created>
  <dcterms:modified xsi:type="dcterms:W3CDTF">2012-01-10T15:02:29Z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-36598776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-1227094271</vt:i4>
  </property>
</Properties>
</file>