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81" r:id="rId2"/>
    <p:sldId id="275" r:id="rId3"/>
    <p:sldId id="276" r:id="rId4"/>
    <p:sldId id="277" r:id="rId5"/>
    <p:sldId id="278" r:id="rId6"/>
  </p:sldIdLst>
  <p:sldSz cx="9144000" cy="6858000" type="screen4x3"/>
  <p:notesSz cx="6797675" cy="9928225"/>
  <p:custDataLst>
    <p:tags r:id="rId8"/>
  </p:custDataLst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esilvac" initials="c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CCFFFF"/>
    <a:srgbClr val="66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3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341" cy="495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744" y="0"/>
            <a:ext cx="2945341" cy="495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1" y="4716225"/>
            <a:ext cx="5438776" cy="4466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0861"/>
            <a:ext cx="2945341" cy="495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744" y="9430861"/>
            <a:ext cx="2945341" cy="495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1E29F4B-D925-4E47-809B-310F1B218B27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BABCD6-D8A1-094F-9975-544615A448FA}" type="slidenum">
              <a:rPr lang="en-GB"/>
              <a:pPr/>
              <a:t>1</a:t>
            </a:fld>
            <a:endParaRPr lang="en-GB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1441450"/>
            <a:ext cx="9144000" cy="5416550"/>
          </a:xfrm>
          <a:prstGeom prst="rect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81" name="AutoShape 9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47738" y="2417763"/>
            <a:ext cx="7585075" cy="143986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47738" y="5908675"/>
            <a:ext cx="7585075" cy="360363"/>
          </a:xfrm>
        </p:spPr>
        <p:txBody>
          <a:bodyPr/>
          <a:lstStyle>
            <a:lvl1pPr marL="0" indent="0">
              <a:lnSpc>
                <a:spcPct val="100000"/>
              </a:lnSpc>
              <a:defRPr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9713" y="254000"/>
            <a:ext cx="2162175" cy="881063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63563"/>
            <a:ext cx="1890713" cy="5554662"/>
          </a:xfrm>
        </p:spPr>
        <p:txBody>
          <a:bodyPr vert="eaVert"/>
          <a:lstStyle/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54088" y="563563"/>
            <a:ext cx="5522912" cy="5554662"/>
          </a:xfrm>
        </p:spPr>
        <p:txBody>
          <a:bodyPr vert="eaVert"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4088" y="2093913"/>
            <a:ext cx="3706812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3300" y="2093913"/>
            <a:ext cx="3706813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AutoShape 8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1454150"/>
          </a:xfrm>
          <a:prstGeom prst="rect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54088" y="563563"/>
            <a:ext cx="75660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54088" y="2093913"/>
            <a:ext cx="7566025" cy="402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71450" y="6164263"/>
            <a:ext cx="1366838" cy="55721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ollectionscanada.gc.ca/education/008-3010-f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library.aston.ac.uk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://library.aston.ac.uk/search~S1/?searchtype=X&amp;searcharg=outre+mer&amp;searchscope=2&amp;sortdropdown=-&amp;SORT=DZ&amp;extended=0&amp;SUBMIT=Search&amp;searchlimits=&amp;searchorigarg=Xoutre+mer" TargetMode="External"/><Relationship Id="rId7" Type="http://schemas.openxmlformats.org/officeDocument/2006/relationships/hyperlink" Target="http://library.aston.ac.uk/" TargetMode="External"/><Relationship Id="rId2" Type="http://schemas.openxmlformats.org/officeDocument/2006/relationships/hyperlink" Target="http://library.aston.ac.uk/search~S1/?searchtype=X&amp;searcharg=outre+mer&amp;searchscope=8&amp;sortdropdown=-&amp;SORT=DZ&amp;extended=0&amp;SUBMIT=Search&amp;searchlimits=&amp;searchorigarg=Xoutre+mer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hyperlink" Target="http://library.aston.ac.uk/search/X?SEARCH=outre+mer&amp;SORT=D&amp;searchscope=9" TargetMode="External"/><Relationship Id="rId4" Type="http://schemas.openxmlformats.org/officeDocument/2006/relationships/hyperlink" Target="http://library.aston.ac.uk/search~S1/?searchtype=X&amp;searcharg=outre+mer&amp;searchscope=1&amp;sortdropdown=-&amp;SORT=DZ&amp;extended=0&amp;SUBMIT=Search&amp;searchlimits=&amp;searchorigarg=Xoutre+me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827584" y="2132856"/>
            <a:ext cx="7585075" cy="2091357"/>
          </a:xfrm>
        </p:spPr>
        <p:txBody>
          <a:bodyPr/>
          <a:lstStyle/>
          <a:p>
            <a:r>
              <a:rPr lang="en-US" b="1" dirty="0" smtClean="0"/>
              <a:t>RESEARCH AND LIBRARY SKILLS</a:t>
            </a:r>
            <a:br>
              <a:rPr lang="en-US" b="1" dirty="0" smtClean="0"/>
            </a:br>
            <a:r>
              <a:rPr lang="en-US" b="1" dirty="0" err="1" smtClean="0"/>
              <a:t>Activités</a:t>
            </a:r>
            <a:r>
              <a:rPr lang="en-US" b="1" dirty="0" smtClean="0"/>
              <a:t> en </a:t>
            </a:r>
            <a:r>
              <a:rPr lang="en-US" b="1" dirty="0" err="1" smtClean="0"/>
              <a:t>français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Part 4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762000" y="4343400"/>
            <a:ext cx="7585075" cy="360363"/>
          </a:xfrm>
        </p:spPr>
        <p:txBody>
          <a:bodyPr/>
          <a:lstStyle/>
          <a:p>
            <a:endParaRPr lang="fr-FR" b="1" dirty="0" smtClean="0"/>
          </a:p>
          <a:p>
            <a:endParaRPr lang="fr-FR" b="1" dirty="0" smtClean="0"/>
          </a:p>
          <a:p>
            <a:endParaRPr lang="fr-FR" b="1" dirty="0" smtClean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  <a:p>
            <a:endParaRPr lang="fr-FR" b="1" dirty="0" smtClean="0"/>
          </a:p>
          <a:p>
            <a:endParaRPr lang="fr-FR" b="1" dirty="0" smtClean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  <a:p>
            <a:r>
              <a:rPr lang="fr-FR" b="1" dirty="0" err="1" smtClean="0"/>
              <a:t>Developed</a:t>
            </a:r>
            <a:r>
              <a:rPr lang="fr-FR" b="1" dirty="0" smtClean="0"/>
              <a:t> by Céline Benoit,</a:t>
            </a:r>
            <a:br>
              <a:rPr lang="fr-FR" b="1" dirty="0" smtClean="0"/>
            </a:br>
            <a:r>
              <a:rPr lang="fr-FR" b="1" dirty="0" smtClean="0"/>
              <a:t>Aston </a:t>
            </a:r>
            <a:r>
              <a:rPr lang="fr-FR" b="1" dirty="0" err="1" smtClean="0"/>
              <a:t>University</a:t>
            </a:r>
            <a:endParaRPr lang="fr-FR" b="1" dirty="0" smtClean="0"/>
          </a:p>
          <a:p>
            <a:endParaRPr lang="fr-FR" b="1" dirty="0" smtClean="0"/>
          </a:p>
          <a:p>
            <a:endParaRPr lang="en-US" dirty="0"/>
          </a:p>
        </p:txBody>
      </p:sp>
      <p:pic>
        <p:nvPicPr>
          <p:cNvPr id="4" name="Picture 3" descr="routes_into_languages_cmy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332656"/>
            <a:ext cx="1187451" cy="95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404664"/>
            <a:ext cx="7566025" cy="511175"/>
          </a:xfrm>
        </p:spPr>
        <p:txBody>
          <a:bodyPr/>
          <a:lstStyle/>
          <a:p>
            <a:r>
              <a:rPr lang="fr-FR" dirty="0" smtClean="0"/>
              <a:t>Les sources primaires et secondaires… en français !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2132856"/>
            <a:ext cx="7566025" cy="3985369"/>
          </a:xfrm>
        </p:spPr>
        <p:txBody>
          <a:bodyPr/>
          <a:lstStyle/>
          <a:p>
            <a:r>
              <a:rPr lang="fr-FR" dirty="0" smtClean="0"/>
              <a:t>	La règle est exactement la même que celle que vous avez découvert dans le PowerPoint « </a:t>
            </a:r>
            <a:r>
              <a:rPr lang="fr-FR" dirty="0" err="1" smtClean="0"/>
              <a:t>Research</a:t>
            </a:r>
            <a:r>
              <a:rPr lang="fr-FR" dirty="0" smtClean="0"/>
              <a:t> and Library </a:t>
            </a:r>
            <a:r>
              <a:rPr lang="fr-FR" dirty="0" err="1" smtClean="0"/>
              <a:t>Skills</a:t>
            </a:r>
            <a:r>
              <a:rPr lang="fr-FR" dirty="0" smtClean="0"/>
              <a:t> » mais voici </a:t>
            </a:r>
            <a:r>
              <a:rPr lang="fr-FR" dirty="0" smtClean="0">
                <a:hlinkClick r:id="rId2"/>
              </a:rPr>
              <a:t>une explication en français</a:t>
            </a:r>
            <a:r>
              <a:rPr lang="fr-FR" dirty="0" smtClean="0"/>
              <a:t>, illustrée par de nombreux exemples. </a:t>
            </a:r>
          </a:p>
          <a:p>
            <a:endParaRPr lang="fr-FR" dirty="0" smtClean="0"/>
          </a:p>
          <a:p>
            <a:r>
              <a:rPr lang="fr-FR" dirty="0" smtClean="0"/>
              <a:t>	Cherchez des documents sur la Seconde Guerre mondiale et triez-les entre sources primaires et sources secondaires. </a:t>
            </a:r>
            <a:endParaRPr lang="fr-FR" dirty="0"/>
          </a:p>
        </p:txBody>
      </p:sp>
      <p:pic>
        <p:nvPicPr>
          <p:cNvPr id="4" name="Picture 3" descr="routes_into_languages_cmy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404664"/>
            <a:ext cx="7566025" cy="936104"/>
          </a:xfrm>
        </p:spPr>
        <p:txBody>
          <a:bodyPr/>
          <a:lstStyle/>
          <a:p>
            <a:r>
              <a:rPr lang="fr-FR" dirty="0" smtClean="0"/>
              <a:t>Exemples de sources primaires </a:t>
            </a:r>
            <a:br>
              <a:rPr lang="fr-FR" dirty="0" smtClean="0"/>
            </a:br>
            <a:r>
              <a:rPr lang="fr-FR" dirty="0" smtClean="0"/>
              <a:t>sur la Seconde Guerre mondiale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itchFamily="34" charset="0"/>
              <a:buChar char="•"/>
            </a:pPr>
            <a:r>
              <a:rPr lang="fr-FR" dirty="0" smtClean="0"/>
              <a:t> </a:t>
            </a:r>
            <a:r>
              <a:rPr lang="fr-FR" dirty="0" smtClean="0"/>
              <a:t>Discours</a:t>
            </a:r>
            <a:endParaRPr lang="fr-FR" dirty="0" smtClean="0"/>
          </a:p>
          <a:p>
            <a:pPr marL="0" indent="0">
              <a:buFont typeface="Arial" pitchFamily="34" charset="0"/>
              <a:buChar char="•"/>
            </a:pPr>
            <a:endParaRPr lang="fr-FR" dirty="0" smtClean="0"/>
          </a:p>
          <a:p>
            <a:pPr marL="0" indent="0">
              <a:buFont typeface="Arial" pitchFamily="34" charset="0"/>
              <a:buChar char="•"/>
            </a:pPr>
            <a:r>
              <a:rPr lang="fr-FR" dirty="0" smtClean="0"/>
              <a:t> Œuvres d’art, poèmes récits – créés ou rédigés entre 1939 et 1945</a:t>
            </a:r>
          </a:p>
          <a:p>
            <a:pPr marL="0" indent="0">
              <a:buFont typeface="Arial" pitchFamily="34" charset="0"/>
              <a:buChar char="•"/>
            </a:pPr>
            <a:endParaRPr lang="fr-FR" dirty="0" smtClean="0"/>
          </a:p>
          <a:p>
            <a:pPr marL="0" indent="0">
              <a:buFont typeface="Arial" pitchFamily="34" charset="0"/>
              <a:buChar char="•"/>
            </a:pPr>
            <a:r>
              <a:rPr lang="fr-FR" dirty="0" smtClean="0"/>
              <a:t> Publications officielles, journaux, magazines, parus entre 1939 et 1945</a:t>
            </a:r>
          </a:p>
          <a:p>
            <a:pPr marL="0" indent="0">
              <a:buFont typeface="Arial" pitchFamily="34" charset="0"/>
              <a:buChar char="•"/>
            </a:pPr>
            <a:endParaRPr lang="fr-FR" dirty="0" smtClean="0"/>
          </a:p>
          <a:p>
            <a:pPr marL="0" indent="0">
              <a:buFont typeface="Arial" pitchFamily="34" charset="0"/>
              <a:buChar char="•"/>
            </a:pPr>
            <a:r>
              <a:rPr lang="fr-FR" dirty="0" smtClean="0"/>
              <a:t> Journaux intimes, biographies, correspondances, écrites entre 1939 et 1945</a:t>
            </a:r>
            <a:endParaRPr lang="fr-FR" dirty="0"/>
          </a:p>
        </p:txBody>
      </p:sp>
      <p:pic>
        <p:nvPicPr>
          <p:cNvPr id="4" name="Picture 3" descr="routes_into_languages_cm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Utiliser le catalogue de la bibliothèque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772816"/>
            <a:ext cx="7836545" cy="4345409"/>
          </a:xfrm>
        </p:spPr>
        <p:txBody>
          <a:bodyPr/>
          <a:lstStyle/>
          <a:p>
            <a:r>
              <a:rPr lang="fr-FR" dirty="0" smtClean="0"/>
              <a:t>	Recherchez des documents (livres, vidéos, journaux académiques, etc.) portant sur les DOM-TOM (les départements et territoires d’Outre-Mer). </a:t>
            </a:r>
          </a:p>
          <a:p>
            <a:endParaRPr lang="fr-FR" dirty="0" smtClean="0"/>
          </a:p>
          <a:p>
            <a:r>
              <a:rPr lang="fr-FR" dirty="0" smtClean="0"/>
              <a:t>	Ce sont des départements ou des territoires français, sous le régime français, faisant partie de la république française mais qui ne sont pas en métropole. </a:t>
            </a:r>
          </a:p>
          <a:p>
            <a:endParaRPr lang="fr-FR" dirty="0" smtClean="0"/>
          </a:p>
          <a:p>
            <a:r>
              <a:rPr lang="fr-FR" dirty="0" smtClean="0"/>
              <a:t>	Il peut par exemple s’agir de la Réunion, une île dans l’Océan Indien ou de la Martinique, une île dans les Antilles.</a:t>
            </a:r>
          </a:p>
          <a:p>
            <a:endParaRPr lang="fr-FR" dirty="0" smtClean="0"/>
          </a:p>
          <a:p>
            <a:r>
              <a:rPr lang="fr-FR" dirty="0" smtClean="0"/>
              <a:t>	Voici le </a:t>
            </a:r>
            <a:r>
              <a:rPr lang="fr-FR" dirty="0" smtClean="0">
                <a:hlinkClick r:id="rId2"/>
              </a:rPr>
              <a:t>lien </a:t>
            </a:r>
            <a:r>
              <a:rPr lang="fr-FR" dirty="0" smtClean="0"/>
              <a:t>pour accéder au catalogue de la bibliothèque d’Aston : </a:t>
            </a:r>
            <a:r>
              <a:rPr lang="en-US" dirty="0" smtClean="0"/>
              <a:t>http://</a:t>
            </a:r>
            <a:r>
              <a:rPr lang="en-US" dirty="0" err="1" smtClean="0"/>
              <a:t>library.aston.ac.uk</a:t>
            </a:r>
            <a:r>
              <a:rPr lang="en-US" dirty="0" smtClean="0"/>
              <a:t>/</a:t>
            </a:r>
            <a:endParaRPr lang="fr-FR" dirty="0" smtClean="0"/>
          </a:p>
          <a:p>
            <a:endParaRPr lang="fr-FR" dirty="0"/>
          </a:p>
        </p:txBody>
      </p:sp>
      <p:pic>
        <p:nvPicPr>
          <p:cNvPr id="4" name="Picture 3" descr="routes_into_languages_cmy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Utiliser le catalogue de la bibliothèque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2708920"/>
            <a:ext cx="7566025" cy="4024312"/>
          </a:xfrm>
        </p:spPr>
        <p:txBody>
          <a:bodyPr/>
          <a:lstStyle/>
          <a:p>
            <a:r>
              <a:rPr lang="fr-FR" dirty="0" smtClean="0"/>
              <a:t>	Il n’y a pas de </a:t>
            </a:r>
            <a:r>
              <a:rPr lang="fr-FR" dirty="0" smtClean="0">
                <a:hlinkClick r:id="rId2"/>
              </a:rPr>
              <a:t>thèse </a:t>
            </a:r>
            <a:r>
              <a:rPr lang="fr-FR" dirty="0" smtClean="0"/>
              <a:t>ni de </a:t>
            </a:r>
            <a:r>
              <a:rPr lang="fr-FR" dirty="0" smtClean="0">
                <a:hlinkClick r:id="rId3"/>
              </a:rPr>
              <a:t>vidéo </a:t>
            </a:r>
            <a:r>
              <a:rPr lang="fr-FR" dirty="0" smtClean="0"/>
              <a:t>portant sur l’Outre-Mer et les </a:t>
            </a:r>
            <a:r>
              <a:rPr lang="fr-FR" dirty="0" smtClean="0">
                <a:hlinkClick r:id="rId4"/>
              </a:rPr>
              <a:t>journaux </a:t>
            </a:r>
            <a:r>
              <a:rPr lang="fr-FR" dirty="0" smtClean="0"/>
              <a:t>proposés ne correspondent pas à notre recherche.</a:t>
            </a:r>
          </a:p>
          <a:p>
            <a:endParaRPr lang="fr-FR" dirty="0" smtClean="0"/>
          </a:p>
          <a:p>
            <a:r>
              <a:rPr lang="fr-FR" dirty="0" smtClean="0"/>
              <a:t>	Toutefois, il existe une incroyable sélection de </a:t>
            </a:r>
            <a:r>
              <a:rPr lang="fr-FR" dirty="0" smtClean="0">
                <a:hlinkClick r:id="rId5"/>
              </a:rPr>
              <a:t>livres </a:t>
            </a:r>
            <a:r>
              <a:rPr lang="fr-FR" dirty="0" smtClean="0"/>
              <a:t>portant sur l’Outre-Mer. </a:t>
            </a:r>
          </a:p>
          <a:p>
            <a:endParaRPr lang="fr-FR" dirty="0" smtClean="0"/>
          </a:p>
          <a:p>
            <a:r>
              <a:rPr lang="fr-FR" dirty="0" smtClean="0"/>
              <a:t>	Ainsi, tous les thèmes ne sont pas nécessairement présents dans toutes les catégories, donc pas de panique ! Mais il est utile de toujours vérifier !</a:t>
            </a:r>
            <a:endParaRPr lang="fr-FR" dirty="0"/>
          </a:p>
        </p:txBody>
      </p:sp>
      <p:pic>
        <p:nvPicPr>
          <p:cNvPr id="4" name="Picture 3" descr="routes_into_languages_cmyk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6" name="Picture 2" descr="Library catalogue">
            <a:hlinkClick r:id="rId7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347864" y="1772816"/>
            <a:ext cx="2162175" cy="619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RESEARCH AND LIBRARY SKILLS&amp;#x0D;&amp;#x0A;&amp;amp;#x09;Activités en français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QUOTIDIENS &amp;#x0D;&amp;#x0A;&amp;quot;&quot;/&gt;&lt;property id=&quot;20307&quot; value=&quot;257&quot;/&gt;&lt;/object&gt;&lt;object type=&quot;3&quot; unique_id=&quot;10006&quot;&gt;&lt;property id=&quot;20148&quot; value=&quot;5&quot;/&gt;&lt;property id=&quot;20300&quot; value=&quot;Slide 3 - &amp;quot;QUOTIDIENS  &amp;#x0D;&amp;#x0A;&amp;quot;&quot;/&gt;&lt;property id=&quot;20307&quot; value=&quot;258&quot;/&gt;&lt;/object&gt;&lt;object type=&quot;3&quot; unique_id=&quot;10007&quot;&gt;&lt;property id=&quot;20148&quot; value=&quot;5&quot;/&gt;&lt;property id=&quot;20300&quot; value=&quot;Slide 4 - &amp;quot;JOURNAUX REGIONAUX &amp;quot;&quot;/&gt;&lt;property id=&quot;20307&quot; value=&quot;259&quot;/&gt;&lt;/object&gt;&lt;object type=&quot;3&quot; unique_id=&quot;10008&quot;&gt;&lt;property id=&quot;20148&quot; value=&quot;5&quot;/&gt;&lt;property id=&quot;20300&quot; value=&quot;Slide 5 - &amp;quot;Exemples de JOURNAUX RÉGIONAUX &amp;quot;&quot;/&gt;&lt;property id=&quot;20307&quot; value=&quot;260&quot;/&gt;&lt;/object&gt;&lt;object type=&quot;3&quot; unique_id=&quot;10009&quot;&gt;&lt;property id=&quot;20148&quot; value=&quot;5&quot;/&gt;&lt;property id=&quot;20300&quot; value=&quot;Slide 6 - &amp;quot;De quelles regions sont issus ces quotidiens?&amp;quot;&quot;/&gt;&lt;property id=&quot;20307&quot; value=&quot;262&quot;/&gt;&lt;/object&gt;&lt;object type=&quot;3&quot; unique_id=&quot;10010&quot;&gt;&lt;property id=&quot;20148&quot; value=&quot;5&quot;/&gt;&lt;property id=&quot;20300&quot; value=&quot;Slide 7 - &amp;quot;Suite…&amp;quot;&quot;/&gt;&lt;property id=&quot;20307&quot; value=&quot;263&quot;/&gt;&lt;/object&gt;&lt;object type=&quot;3&quot; unique_id=&quot;10011&quot;&gt;&lt;property id=&quot;20148&quot; value=&quot;5&quot;/&gt;&lt;property id=&quot;20300&quot; value=&quot;Slide 8 - &amp;quot;JOURNAUX QUOTIDIENS&amp;quot;&quot;/&gt;&lt;property id=&quot;20307&quot; value=&quot;264&quot;/&gt;&lt;/object&gt;&lt;object type=&quot;3&quot; unique_id=&quot;10012&quot;&gt;&lt;property id=&quot;20148&quot; value=&quot;5&quot;/&gt;&lt;property id=&quot;20300&quot; value=&quot;Slide 9 - &amp;quot;HEBDOMADAIRES&amp;#x0D;&amp;#x0A;&amp;quot;&quot;/&gt;&lt;property id=&quot;20307&quot; value=&quot;265&quot;/&gt;&lt;/object&gt;&lt;object type=&quot;3&quot; unique_id=&quot;10013&quot;&gt;&lt;property id=&quot;20148&quot; value=&quot;5&quot;/&gt;&lt;property id=&quot;20300&quot; value=&quot;Slide 10 - &amp;quot;HEBDOMADAIRES&amp;#x0D;&amp;#x0A;&amp;quot;&quot;/&gt;&lt;property id=&quot;20307&quot; value=&quot;266&quot;/&gt;&lt;/object&gt;&lt;object type=&quot;3&quot; unique_id=&quot;10014&quot;&gt;&lt;property id=&quot;20148&quot; value=&quot;5&quot;/&gt;&lt;property id=&quot;20300&quot; value=&quot;Slide 11 - &amp;quot;Activité : A vous de jouer !&amp;quot;&quot;/&gt;&lt;property id=&quot;20307&quot; value=&quot;273&quot;/&gt;&lt;/object&gt;&lt;object type=&quot;3&quot; unique_id=&quot;10015&quot;&gt;&lt;property id=&quot;20148&quot; value=&quot;5&quot;/&gt;&lt;property id=&quot;20300&quot; value=&quot;Slide 12 - &amp;quot;Affiliations politiques des HEBDOMADAIRES&amp;#x0D;&amp;#x0A;&amp;quot;&quot;/&gt;&lt;property id=&quot;20307&quot; value=&quot;274&quot;/&gt;&lt;/object&gt;&lt;object type=&quot;3&quot; unique_id=&quot;10016&quot;&gt;&lt;property id=&quot;20148&quot; value=&quot;5&quot;/&gt;&lt;property id=&quot;20300&quot; value=&quot;Slide 13 - &amp;quot;MENSUELS&amp;#x0D;&amp;#x0A;&amp;quot;&quot;/&gt;&lt;property id=&quot;20307&quot; value=&quot;267&quot;/&gt;&lt;/object&gt;&lt;object type=&quot;3&quot; unique_id=&quot;10017&quot;&gt;&lt;property id=&quot;20148&quot; value=&quot;5&quot;/&gt;&lt;property id=&quot;20300&quot; value=&quot;Slide 14 - &amp;quot;REVUES&amp;#x0D;&amp;#x0A;&amp;quot;&quot;/&gt;&lt;property id=&quot;20307&quot; value=&quot;268&quot;/&gt;&lt;/object&gt;&lt;object type=&quot;3&quot; unique_id=&quot;10018&quot;&gt;&lt;property id=&quot;20148&quot; value=&quot;5&quot;/&gt;&lt;property id=&quot;20300&quot; value=&quot;Slide 15 - &amp;quot;SITES INTERNET&amp;quot;&quot;/&gt;&lt;property id=&quot;20307&quot; value=&quot;269&quot;/&gt;&lt;/object&gt;&lt;object type=&quot;3&quot; unique_id=&quot;10019&quot;&gt;&lt;property id=&quot;20148&quot; value=&quot;5&quot;/&gt;&lt;property id=&quot;20300&quot; value=&quot;Slide 16 - &amp;quot;Exemples de SITES INTERNET OFFICIELS&amp;quot;&quot;/&gt;&lt;property id=&quot;20307&quot; value=&quot;270&quot;/&gt;&lt;/object&gt;&lt;object type=&quot;3&quot; unique_id=&quot;10020&quot;&gt;&lt;property id=&quot;20148&quot; value=&quot;5&quot;/&gt;&lt;property id=&quot;20300&quot; value=&quot;Slide 17 - &amp;quot;Exemples de SITES INTERNET pour les sondages&amp;quot;&quot;/&gt;&lt;property id=&quot;20307&quot; value=&quot;271&quot;/&gt;&lt;/object&gt;&lt;object type=&quot;3&quot; unique_id=&quot;10021&quot;&gt;&lt;property id=&quot;20148&quot; value=&quot;5&quot;/&gt;&lt;property id=&quot;20300&quot; value=&quot;Slide 18 - &amp;quot;AUTRES SITES OFFICIELS&amp;#x0D;&amp;#x0A;&amp;quot;&quot;/&gt;&lt;property id=&quot;20307&quot; value=&quot;272&quot;/&gt;&lt;/object&gt;&lt;object type=&quot;3&quot; unique_id=&quot;10022&quot;&gt;&lt;property id=&quot;20148&quot; value=&quot;5&quot;/&gt;&lt;property id=&quot;20300&quot; value=&quot;Slide 19 - &amp;quot;Les sources primaires et secondaires… en français !&amp;quot;&quot;/&gt;&lt;property id=&quot;20307&quot; value=&quot;275&quot;/&gt;&lt;/object&gt;&lt;object type=&quot;3&quot; unique_id=&quot;10023&quot;&gt;&lt;property id=&quot;20148&quot; value=&quot;5&quot;/&gt;&lt;property id=&quot;20300&quot; value=&quot;Slide 20 - &amp;quot;Exemples de sources primaires sur la Seconde Guerre mondiale&amp;quot;&quot;/&gt;&lt;property id=&quot;20307&quot; value=&quot;276&quot;/&gt;&lt;/object&gt;&lt;object type=&quot;3&quot; unique_id=&quot;10024&quot;&gt;&lt;property id=&quot;20148&quot; value=&quot;5&quot;/&gt;&lt;property id=&quot;20300&quot; value=&quot;Slide 21 - &amp;quot;Utiliser le catalogue de la bibliothèque&amp;quot;&quot;/&gt;&lt;property id=&quot;20307&quot; value=&quot;277&quot;/&gt;&lt;/object&gt;&lt;object type=&quot;3&quot; unique_id=&quot;10025&quot;&gt;&lt;property id=&quot;20148&quot; value=&quot;5&quot;/&gt;&lt;property id=&quot;20300&quot; value=&quot;Slide 22 - &amp;quot;Utiliser le catalogue de la bibliothèque&amp;quot;&quot;/&gt;&lt;property id=&quot;20307&quot; value=&quot;27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AstonPPTblue">
  <a:themeElements>
    <a:clrScheme name="blue 2">
      <a:dk1>
        <a:srgbClr val="4D4F53"/>
      </a:dk1>
      <a:lt1>
        <a:srgbClr val="FFFFFF"/>
      </a:lt1>
      <a:dk2>
        <a:srgbClr val="FFFFFF"/>
      </a:dk2>
      <a:lt2>
        <a:srgbClr val="808080"/>
      </a:lt2>
      <a:accent1>
        <a:srgbClr val="C90062"/>
      </a:accent1>
      <a:accent2>
        <a:srgbClr val="641F45"/>
      </a:accent2>
      <a:accent3>
        <a:srgbClr val="FFFFFF"/>
      </a:accent3>
      <a:accent4>
        <a:srgbClr val="404246"/>
      </a:accent4>
      <a:accent5>
        <a:srgbClr val="E1AAB7"/>
      </a:accent5>
      <a:accent6>
        <a:srgbClr val="5A1B3E"/>
      </a:accent6>
      <a:hlink>
        <a:srgbClr val="009999"/>
      </a:hlink>
      <a:folHlink>
        <a:srgbClr val="99CC00"/>
      </a:folHlink>
    </a:clrScheme>
    <a:fontScheme name="blu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blu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2">
        <a:dk1>
          <a:srgbClr val="4D4F53"/>
        </a:dk1>
        <a:lt1>
          <a:srgbClr val="FFFFFF"/>
        </a:lt1>
        <a:dk2>
          <a:srgbClr val="FFFFFF"/>
        </a:dk2>
        <a:lt2>
          <a:srgbClr val="808080"/>
        </a:lt2>
        <a:accent1>
          <a:srgbClr val="C90062"/>
        </a:accent1>
        <a:accent2>
          <a:srgbClr val="641F45"/>
        </a:accent2>
        <a:accent3>
          <a:srgbClr val="FFFFFF"/>
        </a:accent3>
        <a:accent4>
          <a:srgbClr val="404246"/>
        </a:accent4>
        <a:accent5>
          <a:srgbClr val="E1AAB7"/>
        </a:accent5>
        <a:accent6>
          <a:srgbClr val="5A1B3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AstonPPTblue.pot</Template>
  <TotalTime>155</TotalTime>
  <Words>77</Words>
  <Application>Microsoft Office PowerPoint</Application>
  <PresentationFormat>On-screen Show (4:3)</PresentationFormat>
  <Paragraphs>34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AstonPPTblue</vt:lpstr>
      <vt:lpstr>RESEARCH AND LIBRARY SKILLS Activités en français Part 4</vt:lpstr>
      <vt:lpstr>Les sources primaires et secondaires… en français !</vt:lpstr>
      <vt:lpstr>Exemples de sources primaires  sur la Seconde Guerre mondiale</vt:lpstr>
      <vt:lpstr>Utiliser le catalogue de la bibliothèque</vt:lpstr>
      <vt:lpstr>Utiliser le catalogue de la bibliothèque</vt:lpstr>
    </vt:vector>
  </TitlesOfParts>
  <Company>University of Wolverhampton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and Library Skills  Activités en français</dc:title>
  <dc:creator>Céline Benoit</dc:creator>
  <cp:lastModifiedBy>desilvac</cp:lastModifiedBy>
  <cp:revision>40</cp:revision>
  <dcterms:created xsi:type="dcterms:W3CDTF">2011-09-07T10:56:08Z</dcterms:created>
  <dcterms:modified xsi:type="dcterms:W3CDTF">2011-11-16T12:19:17Z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426331978</vt:i4>
  </property>
  <property fmtid="{D5CDD505-2E9C-101B-9397-08002B2CF9AE}" pid="3" name="_NewReviewCycle">
    <vt:lpwstr/>
  </property>
  <property fmtid="{D5CDD505-2E9C-101B-9397-08002B2CF9AE}" pid="4" name="_EmailSubject">
    <vt:lpwstr/>
  </property>
  <property fmtid="{D5CDD505-2E9C-101B-9397-08002B2CF9AE}" pid="5" name="_AuthorEmail">
    <vt:lpwstr>C.DE-SILVA@aston.ac.uk</vt:lpwstr>
  </property>
  <property fmtid="{D5CDD505-2E9C-101B-9397-08002B2CF9AE}" pid="6" name="_AuthorEmailDisplayName">
    <vt:lpwstr>De-Silva, Chantal</vt:lpwstr>
  </property>
</Properties>
</file>