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1" r:id="rId2"/>
    <p:sldId id="275" r:id="rId3"/>
    <p:sldId id="276" r:id="rId4"/>
    <p:sldId id="277" r:id="rId5"/>
    <p:sldId id="278" r:id="rId6"/>
  </p:sldIdLst>
  <p:sldSz cx="9144000" cy="6858000" type="screen4x3"/>
  <p:notesSz cx="6797675" cy="9928225"/>
  <p:custDataLst>
    <p:tags r:id="rId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llectionscanada.gc.ca/education/008-3010-f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brary.aston.ac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library.aston.ac.uk/search~S1/?searchtype=X&amp;searcharg=outre+mer&amp;searchscope=2&amp;sortdropdown=-&amp;SORT=DZ&amp;extended=0&amp;SUBMIT=Search&amp;searchlimits=&amp;searchorigarg=Xoutre+mer" TargetMode="External"/><Relationship Id="rId7" Type="http://schemas.openxmlformats.org/officeDocument/2006/relationships/hyperlink" Target="http://library.aston.ac.uk/" TargetMode="External"/><Relationship Id="rId2" Type="http://schemas.openxmlformats.org/officeDocument/2006/relationships/hyperlink" Target="http://library.aston.ac.uk/search~S1/?searchtype=X&amp;searcharg=outre+mer&amp;searchscope=8&amp;sortdropdown=-&amp;SORT=DZ&amp;extended=0&amp;SUBMIT=Search&amp;searchlimits=&amp;searchorigarg=Xoutre+m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library.aston.ac.uk/search/X?SEARCH=outre+mer&amp;SORT=D&amp;searchscope=9" TargetMode="External"/><Relationship Id="rId4" Type="http://schemas.openxmlformats.org/officeDocument/2006/relationships/hyperlink" Target="http://library.aston.ac.uk/search~S1/?searchtype=X&amp;searcharg=outre+mer&amp;searchscope=1&amp;sortdropdown=-&amp;SORT=DZ&amp;extended=0&amp;SUBMIT=Search&amp;searchlimits=&amp;searchorigarg=Xoutre+m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584" y="2132856"/>
            <a:ext cx="7585075" cy="2091357"/>
          </a:xfrm>
        </p:spPr>
        <p:txBody>
          <a:bodyPr/>
          <a:lstStyle/>
          <a:p>
            <a:r>
              <a:rPr lang="en-US" b="1" dirty="0" smtClean="0"/>
              <a:t>RESEARCH AND LIBRARY SKILLS</a:t>
            </a:r>
            <a:br>
              <a:rPr lang="en-US" b="1" dirty="0" smtClean="0"/>
            </a:br>
            <a:r>
              <a:rPr lang="en-US" b="1" dirty="0" err="1" smtClean="0"/>
              <a:t>Activités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4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585075" cy="360363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err="1" smtClean="0"/>
              <a:t>Developed</a:t>
            </a:r>
            <a:r>
              <a:rPr lang="fr-FR" b="1" dirty="0" smtClean="0"/>
              <a:t> by Céline Benoit,</a:t>
            </a:r>
            <a:br>
              <a:rPr lang="fr-FR" b="1" dirty="0" smtClean="0"/>
            </a:br>
            <a:r>
              <a:rPr lang="fr-FR" b="1" dirty="0" smtClean="0"/>
              <a:t>Aston </a:t>
            </a:r>
            <a:r>
              <a:rPr lang="fr-FR" b="1" dirty="0" err="1" smtClean="0"/>
              <a:t>University</a:t>
            </a:r>
            <a:endParaRPr lang="fr-FR" b="1" dirty="0" smtClean="0"/>
          </a:p>
          <a:p>
            <a:endParaRPr lang="fr-FR" b="1" dirty="0" smtClean="0"/>
          </a:p>
          <a:p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66025" cy="511175"/>
          </a:xfrm>
        </p:spPr>
        <p:txBody>
          <a:bodyPr/>
          <a:lstStyle/>
          <a:p>
            <a:r>
              <a:rPr lang="fr-FR" dirty="0" smtClean="0"/>
              <a:t>Les sources primaires et secondaires… en français 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566025" cy="3985369"/>
          </a:xfrm>
        </p:spPr>
        <p:txBody>
          <a:bodyPr/>
          <a:lstStyle/>
          <a:p>
            <a:r>
              <a:rPr lang="fr-FR" dirty="0" smtClean="0"/>
              <a:t>	La règle est exactement la même que celle que vous avez découvert dans le PowerPoint « </a:t>
            </a:r>
            <a:r>
              <a:rPr lang="fr-FR" dirty="0" err="1" smtClean="0"/>
              <a:t>Research</a:t>
            </a:r>
            <a:r>
              <a:rPr lang="fr-FR" dirty="0" smtClean="0"/>
              <a:t> and Library </a:t>
            </a:r>
            <a:r>
              <a:rPr lang="fr-FR" dirty="0" err="1" smtClean="0"/>
              <a:t>Skills</a:t>
            </a:r>
            <a:r>
              <a:rPr lang="fr-FR" dirty="0" smtClean="0"/>
              <a:t> » mais voici </a:t>
            </a:r>
            <a:r>
              <a:rPr lang="fr-FR" dirty="0" smtClean="0">
                <a:hlinkClick r:id="rId2"/>
              </a:rPr>
              <a:t>une explication en français</a:t>
            </a:r>
            <a:r>
              <a:rPr lang="fr-FR" dirty="0" smtClean="0"/>
              <a:t>, illustrée par de nombreux exemples. </a:t>
            </a:r>
          </a:p>
          <a:p>
            <a:endParaRPr lang="fr-FR" dirty="0" smtClean="0"/>
          </a:p>
          <a:p>
            <a:r>
              <a:rPr lang="fr-FR" dirty="0" smtClean="0"/>
              <a:t>	Cherchez des documents sur la Seconde Guerre mondiale et triez-les entre sources primaires et sources secondaires. 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66025" cy="936104"/>
          </a:xfrm>
        </p:spPr>
        <p:txBody>
          <a:bodyPr/>
          <a:lstStyle/>
          <a:p>
            <a:r>
              <a:rPr lang="fr-FR" dirty="0" smtClean="0"/>
              <a:t>Exemples de sources primaires </a:t>
            </a:r>
            <a:br>
              <a:rPr lang="fr-FR" dirty="0" smtClean="0"/>
            </a:br>
            <a:r>
              <a:rPr lang="fr-FR" dirty="0" smtClean="0"/>
              <a:t>sur la Seconde Guerre mondiale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Discours</a:t>
            </a:r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 Œuvres d’art, poèmes récits – créés ou rédigés entre 1939 et 1945</a:t>
            </a:r>
          </a:p>
          <a:p>
            <a:pPr marL="0" indent="0">
              <a:buFont typeface="Arial" pitchFamily="34" charset="0"/>
              <a:buChar char="•"/>
            </a:pPr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 Publications officielles, journaux, magazines, parus entre 1939 et 1945</a:t>
            </a:r>
          </a:p>
          <a:p>
            <a:pPr marL="0" indent="0">
              <a:buFont typeface="Arial" pitchFamily="34" charset="0"/>
              <a:buChar char="•"/>
            </a:pPr>
            <a:endParaRPr lang="fr-FR" dirty="0" smtClean="0"/>
          </a:p>
          <a:p>
            <a:pPr marL="0" indent="0">
              <a:buFont typeface="Arial" pitchFamily="34" charset="0"/>
              <a:buChar char="•"/>
            </a:pPr>
            <a:r>
              <a:rPr lang="fr-FR" dirty="0" smtClean="0"/>
              <a:t> Journaux intimes, biographies, correspondances, écrites entre 1939 et 1945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Utiliser le catalogue de la bibliothèque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836545" cy="4345409"/>
          </a:xfrm>
        </p:spPr>
        <p:txBody>
          <a:bodyPr/>
          <a:lstStyle/>
          <a:p>
            <a:r>
              <a:rPr lang="fr-FR" dirty="0" smtClean="0"/>
              <a:t>	Recherchez des documents (livres, vidéos, journaux académiques, etc.) portant sur les DOM-TOM (les départements et territoires d’Outre-Mer). </a:t>
            </a:r>
          </a:p>
          <a:p>
            <a:endParaRPr lang="fr-FR" dirty="0" smtClean="0"/>
          </a:p>
          <a:p>
            <a:r>
              <a:rPr lang="fr-FR" dirty="0" smtClean="0"/>
              <a:t>	Ce sont des départements ou des territoires français, sous le régime français, faisant partie de la république française mais qui ne sont pas en métropole. </a:t>
            </a:r>
          </a:p>
          <a:p>
            <a:endParaRPr lang="fr-FR" dirty="0" smtClean="0"/>
          </a:p>
          <a:p>
            <a:r>
              <a:rPr lang="fr-FR" dirty="0" smtClean="0"/>
              <a:t>	Il peut par exemple s’agir de la Réunion, une île dans l’Océan Indien ou de la Martinique, une île dans les Antilles.</a:t>
            </a:r>
          </a:p>
          <a:p>
            <a:endParaRPr lang="fr-FR" dirty="0" smtClean="0"/>
          </a:p>
          <a:p>
            <a:r>
              <a:rPr lang="fr-FR" dirty="0" smtClean="0"/>
              <a:t>	Voici le </a:t>
            </a:r>
            <a:r>
              <a:rPr lang="fr-FR" dirty="0" smtClean="0">
                <a:hlinkClick r:id="rId2"/>
              </a:rPr>
              <a:t>lien </a:t>
            </a:r>
            <a:r>
              <a:rPr lang="fr-FR" dirty="0" smtClean="0"/>
              <a:t>pour accéder au catalogue de la bibliothèque d’Aston : </a:t>
            </a:r>
            <a:r>
              <a:rPr lang="en-US" dirty="0" smtClean="0"/>
              <a:t>http://</a:t>
            </a:r>
            <a:r>
              <a:rPr lang="en-US" dirty="0" err="1" smtClean="0"/>
              <a:t>library.aston.ac.uk</a:t>
            </a:r>
            <a:r>
              <a:rPr lang="en-US" dirty="0" smtClean="0"/>
              <a:t>/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Utiliser le catalogue de la bibliothèque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708920"/>
            <a:ext cx="7566025" cy="4024312"/>
          </a:xfrm>
        </p:spPr>
        <p:txBody>
          <a:bodyPr/>
          <a:lstStyle/>
          <a:p>
            <a:r>
              <a:rPr lang="fr-FR" dirty="0" smtClean="0"/>
              <a:t>	Il n’y a pas de </a:t>
            </a:r>
            <a:r>
              <a:rPr lang="fr-FR" dirty="0" smtClean="0">
                <a:hlinkClick r:id="rId2"/>
              </a:rPr>
              <a:t>thèse </a:t>
            </a:r>
            <a:r>
              <a:rPr lang="fr-FR" dirty="0" smtClean="0"/>
              <a:t>ni de </a:t>
            </a:r>
            <a:r>
              <a:rPr lang="fr-FR" dirty="0" smtClean="0">
                <a:hlinkClick r:id="rId3"/>
              </a:rPr>
              <a:t>vidéo </a:t>
            </a:r>
            <a:r>
              <a:rPr lang="fr-FR" dirty="0" smtClean="0"/>
              <a:t>portant sur l’Outre-Mer et les </a:t>
            </a:r>
            <a:r>
              <a:rPr lang="fr-FR" dirty="0" smtClean="0">
                <a:hlinkClick r:id="rId4"/>
              </a:rPr>
              <a:t>journaux </a:t>
            </a:r>
            <a:r>
              <a:rPr lang="fr-FR" dirty="0" smtClean="0"/>
              <a:t>proposés ne correspondent pas à notre recherche.</a:t>
            </a:r>
          </a:p>
          <a:p>
            <a:endParaRPr lang="fr-FR" dirty="0" smtClean="0"/>
          </a:p>
          <a:p>
            <a:r>
              <a:rPr lang="fr-FR" dirty="0" smtClean="0"/>
              <a:t>	Toutefois, il existe une incroyable sélection de </a:t>
            </a:r>
            <a:r>
              <a:rPr lang="fr-FR" dirty="0" smtClean="0">
                <a:hlinkClick r:id="rId5"/>
              </a:rPr>
              <a:t>livres </a:t>
            </a:r>
            <a:r>
              <a:rPr lang="fr-FR" dirty="0" smtClean="0"/>
              <a:t>portant sur l’Outre-Mer. </a:t>
            </a:r>
          </a:p>
          <a:p>
            <a:endParaRPr lang="fr-FR" dirty="0" smtClean="0"/>
          </a:p>
          <a:p>
            <a:r>
              <a:rPr lang="fr-FR" dirty="0" smtClean="0"/>
              <a:t>	Ainsi, tous les thèmes ne sont pas nécessairement présents dans toutes les catégories, donc pas de panique ! Mais il est utile de toujours vérifier !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Library catalogue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47864" y="1772816"/>
            <a:ext cx="21621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SEARCH AND LIBRARY SKILLS&amp;#x0D;&amp;#x0A;&amp;amp;#x09;Activités en françai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QUOTIDIENS 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QUOTIDIENS  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JOURNAUX REGIONAUX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xemples de JOURNAUX RÉGIONAUX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De quelles regions sont issus ces quotidiens?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Suite…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JOURNAUX QUOTIDIEN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BDOMADAIRES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BDOMADAIRES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Activité : A vous de jouer !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Affiliations politiques des HEBDOMADAIRES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MENSUELS&amp;#x0D;&amp;#x0A;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REVUES&amp;#x0D;&amp;#x0A;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SITES INTERNET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Exemples de SITES INTERNET OFFICIELS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Exemples de SITES INTERNET pour les sondages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AUTRES SITES OFFICIELS&amp;#x0D;&amp;#x0A;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Les sources primaires et secondaires… en français !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Exemples de sources primaires sur la Seconde Guerre mondiale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Utiliser le catalogue de la bibliothèque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Utiliser le catalogue de la bibliothèque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155</TotalTime>
  <Words>77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RESEARCH AND LIBRARY SKILLS Activités en français Part 4</vt:lpstr>
      <vt:lpstr>Les sources primaires et secondaires… en français !</vt:lpstr>
      <vt:lpstr>Exemples de sources primaires  sur la Seconde Guerre mondiale</vt:lpstr>
      <vt:lpstr>Utiliser le catalogue de la bibliothèque</vt:lpstr>
      <vt:lpstr>Utiliser le catalogue de la bibliothèque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40</cp:revision>
  <dcterms:created xsi:type="dcterms:W3CDTF">2011-09-07T10:56:08Z</dcterms:created>
  <dcterms:modified xsi:type="dcterms:W3CDTF">2011-11-16T12:19:17Z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426331978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