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274" r:id="rId4"/>
    <p:sldId id="269" r:id="rId5"/>
    <p:sldId id="272" r:id="rId6"/>
    <p:sldId id="262" r:id="rId7"/>
    <p:sldId id="270" r:id="rId8"/>
    <p:sldId id="277" r:id="rId9"/>
    <p:sldId id="273" r:id="rId10"/>
    <p:sldId id="266" r:id="rId11"/>
    <p:sldId id="267" r:id="rId12"/>
    <p:sldId id="263" r:id="rId13"/>
    <p:sldId id="276" r:id="rId14"/>
    <p:sldId id="259" r:id="rId15"/>
    <p:sldId id="261" r:id="rId16"/>
  </p:sldIdLst>
  <p:sldSz cx="9144000" cy="6858000" type="screen4x3"/>
  <p:notesSz cx="6781800" cy="9918700"/>
  <p:custDataLst>
    <p:tags r:id="rId18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FFFF"/>
    <a:srgbClr val="FB4F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DE841F-8B19-2A4A-8672-55B2560F3C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001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26AC14-D773-E74F-94E3-380B9F62E8A5}" type="slidenum">
              <a:rPr lang="en-GB"/>
              <a:pPr/>
              <a:t>1</a:t>
            </a:fld>
            <a:endParaRPr lang="en-GB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FB4F1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7225" y="2417763"/>
            <a:ext cx="7875588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7225" y="5908675"/>
            <a:ext cx="7875588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3084" name="Picture 12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125" y="252413"/>
            <a:ext cx="2162175" cy="88106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19200"/>
            <a:ext cx="1890713" cy="4899025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1219200"/>
            <a:ext cx="5522912" cy="4899025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5400000">
            <a:off x="8402637" y="6116638"/>
            <a:ext cx="720725" cy="762000"/>
          </a:xfrm>
          <a:prstGeom prst="rtTriangle">
            <a:avLst/>
          </a:prstGeom>
          <a:solidFill>
            <a:srgbClr val="FB4F1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1219200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35" name="Picture 11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38125" y="252413"/>
            <a:ext cx="2162175" cy="8810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9pPr>
    </p:titleStyle>
    <p:bodyStyle>
      <a:lvl1pPr marL="342900" indent="-3429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n-lt"/>
          <a:ea typeface="ＭＳ Ｐゴシック" charset="-128"/>
        </a:defRPr>
      </a:lvl2pPr>
      <a:lvl3pPr marL="1143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n-lt"/>
          <a:ea typeface="ＭＳ Ｐゴシック" charset="-128"/>
        </a:defRPr>
      </a:lvl3pPr>
      <a:lvl4pPr marL="1600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n-lt"/>
          <a:ea typeface="ＭＳ Ｐゴシック" charset="-128"/>
        </a:defRPr>
      </a:lvl4pPr>
      <a:lvl5pPr marL="20574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n-lt"/>
          <a:ea typeface="ＭＳ Ｐゴシック" charset="-128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n-lt"/>
          <a:ea typeface="ＭＳ Ｐゴシック" charset="-128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n-lt"/>
          <a:ea typeface="ＭＳ Ｐゴシック" charset="-128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tholud.com/exercices_divers_de_conjugaison.html" TargetMode="External"/><Relationship Id="rId2" Type="http://schemas.openxmlformats.org/officeDocument/2006/relationships/hyperlink" Target="http://langues.superforum.fr/t333-les-verbes-explicatifs" TargetMode="Externa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png"/><Relationship Id="rId5" Type="http://schemas.openxmlformats.org/officeDocument/2006/relationships/hyperlink" Target="http://www.bibliotheques.uqam.ca/infosphere/fichiers_communs/module7/connecteurs.html" TargetMode="External"/><Relationship Id="rId4" Type="http://schemas.openxmlformats.org/officeDocument/2006/relationships/hyperlink" Target="http://www.leconjugueur.com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tudes-litteraires.com/exemple-dissertation.php" TargetMode="Externa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aix1.uottawa.ca/~fgingras/cybermetho/modules/resume.html" TargetMode="External"/><Relationship Id="rId7" Type="http://schemas.openxmlformats.org/officeDocument/2006/relationships/hyperlink" Target="http://www.site-magister.com/txtarg3.htm" TargetMode="External"/><Relationship Id="rId2" Type="http://schemas.openxmlformats.org/officeDocument/2006/relationships/hyperlink" Target="http://www.site-magister.com/typtxt.htm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site-magister.com/txtarg2b.htm" TargetMode="External"/><Relationship Id="rId5" Type="http://schemas.openxmlformats.org/officeDocument/2006/relationships/hyperlink" Target="http://www.site-magister.com/txtarg2.htm" TargetMode="External"/><Relationship Id="rId4" Type="http://schemas.openxmlformats.org/officeDocument/2006/relationships/hyperlink" Target="http://www.site-magister.com/txtarg1.htm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tudes-litteraires.com/exemple-dissertation.php" TargetMode="External"/><Relationship Id="rId13" Type="http://schemas.openxmlformats.org/officeDocument/2006/relationships/hyperlink" Target="http://www.ortholud.com/" TargetMode="External"/><Relationship Id="rId3" Type="http://schemas.openxmlformats.org/officeDocument/2006/relationships/hyperlink" Target="http://www.appuifle.net/" TargetMode="External"/><Relationship Id="rId7" Type="http://schemas.openxmlformats.org/officeDocument/2006/relationships/hyperlink" Target="http://www.enpc.fr/" TargetMode="External"/><Relationship Id="rId12" Type="http://schemas.openxmlformats.org/officeDocument/2006/relationships/hyperlink" Target="http://www.site-magister.com/txtarg1.htm" TargetMode="External"/><Relationship Id="rId2" Type="http://schemas.openxmlformats.org/officeDocument/2006/relationships/hyperlink" Target="http://aix1.uottawa.ca/~fgingras/cybermetho/modules/resume.html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didieraccord.com/exercices/" TargetMode="External"/><Relationship Id="rId11" Type="http://schemas.openxmlformats.org/officeDocument/2006/relationships/hyperlink" Target="http://www.lepointdufle.net/ressources_fle/" TargetMode="External"/><Relationship Id="rId5" Type="http://schemas.openxmlformats.org/officeDocument/2006/relationships/hyperlink" Target="http://www.bibliotheques.uqam.ca/infosphere/fichiers_communs/module7/connecteurs.html" TargetMode="External"/><Relationship Id="rId15" Type="http://schemas.openxmlformats.org/officeDocument/2006/relationships/image" Target="../media/image3.png"/><Relationship Id="rId10" Type="http://schemas.openxmlformats.org/officeDocument/2006/relationships/hyperlink" Target="http://langues.superforum.fr/t333-les-verbes-explicatifs" TargetMode="External"/><Relationship Id="rId4" Type="http://schemas.openxmlformats.org/officeDocument/2006/relationships/hyperlink" Target="http://www.bibliolettres.com/w/pages/page.php?id_page=136" TargetMode="External"/><Relationship Id="rId9" Type="http://schemas.openxmlformats.org/officeDocument/2006/relationships/hyperlink" Target="http://www.francaisfacile.com/exercices/" TargetMode="External"/><Relationship Id="rId14" Type="http://schemas.openxmlformats.org/officeDocument/2006/relationships/hyperlink" Target="http://www.xtec.cat/~sgirona/fle/nominalisation_index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bibliolettres.com/w/pages/page.php?id_page=136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te-magister.com/vocabcd.htm" TargetMode="External"/><Relationship Id="rId2" Type="http://schemas.openxmlformats.org/officeDocument/2006/relationships/hyperlink" Target="http://www.lepointdufle.net/ressources_fle/lecafe_oldelaf.htm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visezjuste.uottawa.ca/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lepointdufle.net/ressources_fle/francais_oral_je.htm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puifle.net/pnominal1d.htm" TargetMode="External"/><Relationship Id="rId2" Type="http://schemas.openxmlformats.org/officeDocument/2006/relationships/hyperlink" Target="http://www.xtec.cat/~sgirona/fle/nominalisation_index.htm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Savoir </a:t>
            </a:r>
            <a:r>
              <a:rPr lang="en-US" dirty="0" err="1" smtClean="0"/>
              <a:t>rédiger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l’université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Écrire</a:t>
            </a:r>
            <a:r>
              <a:rPr lang="en-US" dirty="0" smtClean="0"/>
              <a:t> un </a:t>
            </a:r>
            <a:r>
              <a:rPr lang="en-US" dirty="0" err="1" smtClean="0"/>
              <a:t>texte</a:t>
            </a:r>
            <a:r>
              <a:rPr lang="en-US" dirty="0" smtClean="0"/>
              <a:t> </a:t>
            </a:r>
            <a:r>
              <a:rPr lang="en-US" dirty="0" err="1" smtClean="0"/>
              <a:t>académique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Module 5, </a:t>
            </a:r>
          </a:p>
          <a:p>
            <a:r>
              <a:rPr lang="en-US" dirty="0" smtClean="0"/>
              <a:t>developed by Céline Benoit, Aston University</a:t>
            </a:r>
            <a:endParaRPr lang="en-US" dirty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43982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verbes explicatifs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44824"/>
            <a:ext cx="8139113" cy="4024312"/>
          </a:xfrm>
        </p:spPr>
        <p:txBody>
          <a:bodyPr/>
          <a:lstStyle/>
          <a:p>
            <a:r>
              <a:rPr lang="fr-FR" dirty="0" smtClean="0"/>
              <a:t>	Si la nominalisation est un phénomène important, cela ne veut pas dire que les verbes doivent devenir rares. Au contraire, à l’université on vous demandera de varier votre vocabulaire et d’éviter d’utiliser les verbes « être » et « avoir » systématiquement. Veuillez trouver une liste de verbes explicatifs </a:t>
            </a:r>
            <a:r>
              <a:rPr lang="fr-FR" dirty="0" smtClean="0">
                <a:hlinkClick r:id="rId2"/>
              </a:rPr>
              <a:t>ici</a:t>
            </a:r>
            <a:r>
              <a:rPr lang="fr-FR" dirty="0" smtClean="0"/>
              <a:t>.</a:t>
            </a:r>
            <a:endParaRPr lang="fr-FR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	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trouverez</a:t>
            </a:r>
            <a:r>
              <a:rPr lang="en-US" dirty="0" smtClean="0"/>
              <a:t> des </a:t>
            </a:r>
            <a:r>
              <a:rPr lang="en-US" dirty="0" err="1" smtClean="0"/>
              <a:t>exercices</a:t>
            </a:r>
            <a:r>
              <a:rPr lang="en-US" dirty="0" smtClean="0"/>
              <a:t> de </a:t>
            </a:r>
            <a:r>
              <a:rPr lang="en-US" dirty="0" err="1" smtClean="0"/>
              <a:t>conjugaison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ici</a:t>
            </a:r>
            <a:r>
              <a:rPr lang="en-US" dirty="0" smtClean="0"/>
              <a:t>.</a:t>
            </a:r>
          </a:p>
          <a:p>
            <a:r>
              <a:rPr lang="en-US" dirty="0" smtClean="0"/>
              <a:t>	Si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avez</a:t>
            </a:r>
            <a:r>
              <a:rPr lang="en-US" dirty="0" smtClean="0"/>
              <a:t> un </a:t>
            </a:r>
            <a:r>
              <a:rPr lang="en-US" dirty="0" err="1" smtClean="0"/>
              <a:t>doute</a:t>
            </a:r>
            <a:r>
              <a:rPr lang="en-US" dirty="0" smtClean="0"/>
              <a:t> pour </a:t>
            </a:r>
            <a:r>
              <a:rPr lang="en-US" dirty="0" err="1" smtClean="0"/>
              <a:t>conjuguer</a:t>
            </a:r>
            <a:r>
              <a:rPr lang="en-US" dirty="0" smtClean="0"/>
              <a:t>, </a:t>
            </a:r>
            <a:r>
              <a:rPr lang="en-US" dirty="0" err="1" smtClean="0"/>
              <a:t>utiliser</a:t>
            </a:r>
            <a:r>
              <a:rPr lang="en-US" dirty="0" smtClean="0"/>
              <a:t> le </a:t>
            </a:r>
            <a:r>
              <a:rPr lang="en-US" dirty="0" smtClean="0">
                <a:hlinkClick r:id="rId4"/>
              </a:rPr>
              <a:t>conjugueur.com</a:t>
            </a:r>
            <a:r>
              <a:rPr lang="en-US" dirty="0" smtClean="0"/>
              <a:t>, un excellent site de </a:t>
            </a:r>
            <a:r>
              <a:rPr lang="en-US" dirty="0" err="1" smtClean="0"/>
              <a:t>référence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fr-FR" dirty="0" smtClean="0"/>
              <a:t>	Trouvez </a:t>
            </a:r>
            <a:r>
              <a:rPr lang="fr-FR" dirty="0" smtClean="0">
                <a:hlinkClick r:id="rId5"/>
              </a:rPr>
              <a:t>ici </a:t>
            </a:r>
            <a:r>
              <a:rPr lang="fr-FR" dirty="0" smtClean="0"/>
              <a:t>des listes de vocabulaire détaillées pour les connecteurs </a:t>
            </a:r>
            <a:r>
              <a:rPr lang="fr-FR" dirty="0" smtClean="0"/>
              <a:t>que </a:t>
            </a:r>
            <a:r>
              <a:rPr lang="fr-FR" dirty="0" smtClean="0"/>
              <a:t>vous pouvez utiliser à l’écrit.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endParaRPr lang="fr-FR" dirty="0" smtClean="0"/>
          </a:p>
          <a:p>
            <a:r>
              <a:rPr lang="fr-FR" dirty="0" smtClean="0"/>
              <a:t>	</a:t>
            </a:r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853113" cy="511175"/>
          </a:xfrm>
        </p:spPr>
        <p:txBody>
          <a:bodyPr/>
          <a:lstStyle/>
          <a:p>
            <a:r>
              <a:rPr lang="fr-FR" dirty="0" smtClean="0"/>
              <a:t>Grammaire – erreurs fréquentes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305800" cy="4822825"/>
          </a:xfrm>
        </p:spPr>
        <p:txBody>
          <a:bodyPr/>
          <a:lstStyle/>
          <a:p>
            <a:r>
              <a:rPr lang="fr-FR" sz="1800" dirty="0" smtClean="0"/>
              <a:t>	Conjonction de subordination et pronom indéfini:	</a:t>
            </a:r>
          </a:p>
          <a:p>
            <a:r>
              <a:rPr lang="fr-FR" sz="1800" dirty="0" smtClean="0"/>
              <a:t>	Ne pas confondre quoique (+ subjonctif ou participe) = bien que et quoi que (+ subjonctif) = quelle que soit la chose que.</a:t>
            </a:r>
            <a:br>
              <a:rPr lang="fr-FR" sz="1800" dirty="0" smtClean="0"/>
            </a:b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>Conjonction de subordination, adverbe interrogatif et locution prépositive:</a:t>
            </a:r>
          </a:p>
          <a:p>
            <a:r>
              <a:rPr lang="fr-FR" sz="1800" dirty="0" smtClean="0"/>
              <a:t>	Ne pas confondre quand et quant</a:t>
            </a:r>
          </a:p>
          <a:p>
            <a:r>
              <a:rPr lang="fr-FR" sz="1800" dirty="0" smtClean="0"/>
              <a:t>	</a:t>
            </a:r>
            <a:r>
              <a:rPr lang="fr-FR" sz="1800" u="sng" dirty="0"/>
              <a:t>ex</a:t>
            </a:r>
            <a:r>
              <a:rPr lang="fr-FR" sz="1800" dirty="0" smtClean="0"/>
              <a:t> : Quand viens-tu?</a:t>
            </a:r>
          </a:p>
          <a:p>
            <a:r>
              <a:rPr lang="fr-FR" sz="1800" dirty="0" smtClean="0"/>
              <a:t>	Marion a été punie. Quant à moi, je suis privé de sortie.</a:t>
            </a:r>
          </a:p>
          <a:p>
            <a:endParaRPr lang="fr-FR" sz="1800" dirty="0" smtClean="0"/>
          </a:p>
          <a:p>
            <a:r>
              <a:rPr lang="fr-FR" sz="1800" dirty="0" smtClean="0"/>
              <a:t>	Attention aux accents</a:t>
            </a:r>
          </a:p>
          <a:p>
            <a:r>
              <a:rPr lang="fr-FR" sz="1800" dirty="0" smtClean="0"/>
              <a:t>	a (verbe avoir) vs. à (préposition)</a:t>
            </a:r>
          </a:p>
          <a:p>
            <a:r>
              <a:rPr lang="fr-FR" sz="1800" dirty="0" smtClean="0"/>
              <a:t>	</a:t>
            </a:r>
            <a:r>
              <a:rPr lang="fr-FR" sz="1800" u="sng" dirty="0" smtClean="0"/>
              <a:t>ex </a:t>
            </a:r>
            <a:r>
              <a:rPr lang="fr-FR" sz="1800" dirty="0" smtClean="0"/>
              <a:t>: Il a 20 ans.  / Il va à la poste</a:t>
            </a:r>
          </a:p>
          <a:p>
            <a:r>
              <a:rPr lang="fr-FR" sz="1800" dirty="0" smtClean="0"/>
              <a:t>	ou (choix) vs. où (lieu)</a:t>
            </a:r>
          </a:p>
          <a:p>
            <a:r>
              <a:rPr lang="fr-FR" sz="1800" dirty="0" smtClean="0"/>
              <a:t>	</a:t>
            </a:r>
            <a:r>
              <a:rPr lang="fr-FR" sz="1800" u="sng" dirty="0" smtClean="0"/>
              <a:t>ex </a:t>
            </a:r>
            <a:r>
              <a:rPr lang="fr-FR" sz="1800" dirty="0" smtClean="0"/>
              <a:t>: Tu veux du chocolat ou (bien) de la confiture ? / Où habites-tu ? </a:t>
            </a:r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5867400" cy="511175"/>
          </a:xfrm>
        </p:spPr>
        <p:txBody>
          <a:bodyPr/>
          <a:lstStyle/>
          <a:p>
            <a:r>
              <a:rPr lang="fr-FR" dirty="0" smtClean="0"/>
              <a:t>Écrire un texte académique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534400" cy="4176464"/>
          </a:xfrm>
        </p:spPr>
        <p:txBody>
          <a:bodyPr/>
          <a:lstStyle/>
          <a:p>
            <a:r>
              <a:rPr lang="fr-FR" sz="1800" dirty="0" smtClean="0"/>
              <a:t>Nous savons désormais qu’un texte académique sera rédigé dans une langue</a:t>
            </a:r>
          </a:p>
          <a:p>
            <a:r>
              <a:rPr lang="fr-FR" sz="1800" dirty="0" smtClean="0"/>
              <a:t>soutenue et qu’une bonne maîtrise de la grammaire est essentielle. </a:t>
            </a:r>
          </a:p>
          <a:p>
            <a:endParaRPr lang="fr-FR" sz="1800" dirty="0" smtClean="0"/>
          </a:p>
          <a:p>
            <a:r>
              <a:rPr lang="fr-FR" sz="1800" dirty="0" smtClean="0"/>
              <a:t>Un autre élément essentiel d’un texte académique est la structure. </a:t>
            </a:r>
          </a:p>
          <a:p>
            <a:r>
              <a:rPr lang="fr-FR" sz="1800" dirty="0" smtClean="0"/>
              <a:t>Chaque texte académique comportera une introduction, un développement et une</a:t>
            </a:r>
          </a:p>
          <a:p>
            <a:r>
              <a:rPr lang="fr-FR" sz="1800" dirty="0" smtClean="0"/>
              <a:t>conclusion.</a:t>
            </a:r>
          </a:p>
          <a:p>
            <a:endParaRPr lang="fr-FR" sz="1800" dirty="0" smtClean="0"/>
          </a:p>
          <a:p>
            <a:r>
              <a:rPr lang="fr-FR" sz="1800" dirty="0" smtClean="0"/>
              <a:t>Un des exercices d’écriture académique français le plus courants est la dissertation.</a:t>
            </a:r>
          </a:p>
          <a:p>
            <a:r>
              <a:rPr lang="fr-FR" sz="1800" dirty="0" smtClean="0"/>
              <a:t>Si vous souhaitez en savoir plus sur la dissertation, cliquez ici</a:t>
            </a:r>
            <a:r>
              <a:rPr lang="fr-FR" sz="1800" dirty="0"/>
              <a:t>: </a:t>
            </a:r>
            <a:endParaRPr lang="fr-FR" sz="1800" dirty="0" smtClean="0"/>
          </a:p>
          <a:p>
            <a:r>
              <a:rPr lang="fr-FR" sz="1800" dirty="0" smtClean="0">
                <a:hlinkClick r:id="rId2"/>
              </a:rPr>
              <a:t>http</a:t>
            </a:r>
            <a:r>
              <a:rPr lang="fr-FR" sz="1800" dirty="0">
                <a:hlinkClick r:id="rId2"/>
              </a:rPr>
              <a:t>://</a:t>
            </a:r>
            <a:r>
              <a:rPr lang="fr-FR" sz="1800" dirty="0" smtClean="0">
                <a:hlinkClick r:id="rId2"/>
              </a:rPr>
              <a:t>www.etudeslitteraires.com/exemple-dissertation.php</a:t>
            </a:r>
            <a:endParaRPr lang="fr-FR" sz="1800" dirty="0" smtClean="0"/>
          </a:p>
          <a:p>
            <a:endParaRPr lang="en-GB" sz="1800" dirty="0" smtClean="0"/>
          </a:p>
          <a:p>
            <a:r>
              <a:rPr lang="fr-FR" sz="1800" dirty="0" smtClean="0"/>
              <a:t>Cette méthodologie sera à nouveau expliquée à l’université.</a:t>
            </a:r>
          </a:p>
          <a:p>
            <a:endParaRPr lang="fr-FR" dirty="0" smtClean="0"/>
          </a:p>
          <a:p>
            <a:r>
              <a:rPr lang="fr-FR" dirty="0" smtClean="0"/>
              <a:t>			</a:t>
            </a:r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566025" cy="511175"/>
          </a:xfrm>
        </p:spPr>
        <p:txBody>
          <a:bodyPr/>
          <a:lstStyle/>
          <a:p>
            <a:r>
              <a:rPr lang="en-GB" dirty="0" smtClean="0"/>
              <a:t>Les </a:t>
            </a:r>
            <a:r>
              <a:rPr lang="en-GB" dirty="0" err="1" smtClean="0"/>
              <a:t>textes</a:t>
            </a:r>
            <a:r>
              <a:rPr lang="en-GB" dirty="0" smtClean="0"/>
              <a:t> </a:t>
            </a:r>
            <a:r>
              <a:rPr lang="en-GB" dirty="0" err="1" smtClean="0"/>
              <a:t>académiques</a:t>
            </a:r>
            <a:r>
              <a:rPr lang="en-GB" dirty="0" smtClean="0"/>
              <a:t> (</a:t>
            </a:r>
            <a:r>
              <a:rPr lang="en-GB" dirty="0" err="1" smtClean="0"/>
              <a:t>niveau</a:t>
            </a:r>
            <a:r>
              <a:rPr lang="en-GB" dirty="0" smtClean="0"/>
              <a:t> </a:t>
            </a:r>
            <a:r>
              <a:rPr lang="en-GB" dirty="0" err="1" smtClean="0"/>
              <a:t>difficile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334585" cy="4312344"/>
          </a:xfrm>
        </p:spPr>
        <p:txBody>
          <a:bodyPr/>
          <a:lstStyle/>
          <a:p>
            <a:r>
              <a:rPr lang="en-GB" dirty="0" smtClean="0"/>
              <a:t>	</a:t>
            </a:r>
            <a:r>
              <a:rPr lang="en-GB" dirty="0" err="1" smtClean="0"/>
              <a:t>Vous</a:t>
            </a:r>
            <a:r>
              <a:rPr lang="en-GB" dirty="0" smtClean="0"/>
              <a:t> </a:t>
            </a:r>
            <a:r>
              <a:rPr lang="en-GB" dirty="0" err="1" smtClean="0"/>
              <a:t>trouverez</a:t>
            </a:r>
            <a:r>
              <a:rPr lang="en-GB" dirty="0" smtClean="0"/>
              <a:t> ci-</a:t>
            </a:r>
            <a:r>
              <a:rPr lang="en-GB" dirty="0" err="1" smtClean="0"/>
              <a:t>dessous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err="1" smtClean="0"/>
              <a:t>liste</a:t>
            </a:r>
            <a:r>
              <a:rPr lang="en-GB" dirty="0" smtClean="0"/>
              <a:t> de liens </a:t>
            </a:r>
            <a:r>
              <a:rPr lang="en-GB" dirty="0" smtClean="0"/>
              <a:t>pour analyser </a:t>
            </a:r>
            <a:r>
              <a:rPr lang="en-GB" dirty="0" err="1" smtClean="0"/>
              <a:t>différents</a:t>
            </a:r>
            <a:r>
              <a:rPr lang="en-GB" dirty="0"/>
              <a:t> </a:t>
            </a:r>
            <a:r>
              <a:rPr lang="en-GB" dirty="0" err="1" smtClean="0"/>
              <a:t>textes</a:t>
            </a:r>
            <a:r>
              <a:rPr lang="en-GB" dirty="0" smtClean="0"/>
              <a:t> </a:t>
            </a:r>
            <a:r>
              <a:rPr lang="en-GB" dirty="0" err="1" smtClean="0"/>
              <a:t>académiques</a:t>
            </a:r>
            <a:r>
              <a:rPr lang="en-GB" dirty="0" smtClean="0"/>
              <a:t>. </a:t>
            </a:r>
            <a:r>
              <a:rPr lang="en-GB" dirty="0" err="1" smtClean="0"/>
              <a:t>Chaque</a:t>
            </a:r>
            <a:r>
              <a:rPr lang="en-GB" dirty="0" smtClean="0"/>
              <a:t> lien </a:t>
            </a:r>
            <a:r>
              <a:rPr lang="en-GB" dirty="0" err="1" smtClean="0"/>
              <a:t>comporte</a:t>
            </a:r>
            <a:r>
              <a:rPr lang="en-GB" dirty="0" smtClean="0"/>
              <a:t> </a:t>
            </a:r>
            <a:r>
              <a:rPr lang="en-GB" dirty="0" smtClean="0"/>
              <a:t>un </a:t>
            </a:r>
            <a:r>
              <a:rPr lang="en-GB" dirty="0" err="1" smtClean="0"/>
              <a:t>texte</a:t>
            </a:r>
            <a:r>
              <a:rPr lang="en-GB" dirty="0" smtClean="0"/>
              <a:t> </a:t>
            </a:r>
            <a:r>
              <a:rPr lang="en-GB" dirty="0" smtClean="0"/>
              <a:t>à analyser, </a:t>
            </a:r>
            <a:r>
              <a:rPr lang="en-GB" dirty="0" err="1" smtClean="0"/>
              <a:t>une</a:t>
            </a:r>
            <a:r>
              <a:rPr lang="en-GB" dirty="0"/>
              <a:t> </a:t>
            </a:r>
            <a:r>
              <a:rPr lang="en-GB" dirty="0" smtClean="0"/>
              <a:t>explication </a:t>
            </a:r>
            <a:r>
              <a:rPr lang="en-GB" dirty="0" err="1" smtClean="0"/>
              <a:t>précise</a:t>
            </a:r>
            <a:r>
              <a:rPr lang="en-GB" dirty="0" smtClean="0"/>
              <a:t> et des </a:t>
            </a:r>
            <a:r>
              <a:rPr lang="en-GB" dirty="0" err="1" smtClean="0"/>
              <a:t>exercices</a:t>
            </a:r>
            <a:r>
              <a:rPr lang="en-GB" dirty="0" smtClean="0"/>
              <a:t>. Ne </a:t>
            </a:r>
            <a:r>
              <a:rPr lang="en-GB" dirty="0" err="1" smtClean="0"/>
              <a:t>vous</a:t>
            </a:r>
            <a:r>
              <a:rPr lang="en-GB" dirty="0"/>
              <a:t> </a:t>
            </a:r>
            <a:r>
              <a:rPr lang="en-GB" dirty="0" err="1" smtClean="0"/>
              <a:t>découragez</a:t>
            </a:r>
            <a:r>
              <a:rPr lang="en-GB" dirty="0" smtClean="0"/>
              <a:t> </a:t>
            </a:r>
            <a:r>
              <a:rPr lang="en-GB" dirty="0" smtClean="0"/>
              <a:t>pas, </a:t>
            </a:r>
            <a:r>
              <a:rPr lang="en-GB" dirty="0" err="1" smtClean="0"/>
              <a:t>ces</a:t>
            </a:r>
            <a:r>
              <a:rPr lang="en-GB" dirty="0" smtClean="0"/>
              <a:t> </a:t>
            </a:r>
            <a:r>
              <a:rPr lang="en-GB" dirty="0" err="1" smtClean="0"/>
              <a:t>exercices</a:t>
            </a:r>
            <a:r>
              <a:rPr lang="en-GB" dirty="0" smtClean="0"/>
              <a:t> </a:t>
            </a:r>
            <a:r>
              <a:rPr lang="en-GB" dirty="0" err="1" smtClean="0"/>
              <a:t>peuvent</a:t>
            </a:r>
            <a:r>
              <a:rPr lang="en-GB" dirty="0" smtClean="0"/>
              <a:t> </a:t>
            </a:r>
            <a:r>
              <a:rPr lang="en-GB" dirty="0" err="1" smtClean="0"/>
              <a:t>être</a:t>
            </a:r>
            <a:r>
              <a:rPr lang="en-GB" dirty="0" smtClean="0"/>
              <a:t> </a:t>
            </a:r>
            <a:r>
              <a:rPr lang="en-GB" dirty="0" err="1" smtClean="0"/>
              <a:t>difficiles</a:t>
            </a:r>
            <a:r>
              <a:rPr lang="en-GB" dirty="0" smtClean="0"/>
              <a:t>.</a:t>
            </a:r>
          </a:p>
          <a:p>
            <a:endParaRPr lang="en-GB" dirty="0" smtClean="0">
              <a:hlinkClick r:id="rId2"/>
            </a:endParaRPr>
          </a:p>
          <a:p>
            <a:r>
              <a:rPr lang="en-GB" dirty="0" smtClean="0">
                <a:hlinkClick r:id="rId2"/>
              </a:rPr>
              <a:t>Les </a:t>
            </a:r>
            <a:r>
              <a:rPr lang="en-GB" dirty="0" smtClean="0">
                <a:hlinkClick r:id="rId2"/>
              </a:rPr>
              <a:t>types de </a:t>
            </a:r>
            <a:r>
              <a:rPr lang="en-GB" dirty="0" err="1" smtClean="0">
                <a:hlinkClick r:id="rId2"/>
              </a:rPr>
              <a:t>textes</a:t>
            </a:r>
            <a:r>
              <a:rPr lang="en-GB" dirty="0" smtClean="0"/>
              <a:t>		</a:t>
            </a:r>
            <a:r>
              <a:rPr lang="en-GB" dirty="0" smtClean="0"/>
              <a:t> </a:t>
            </a:r>
            <a:r>
              <a:rPr lang="en-GB" dirty="0" smtClean="0">
                <a:hlinkClick r:id="rId3"/>
              </a:rPr>
              <a:t>Le </a:t>
            </a:r>
            <a:r>
              <a:rPr lang="en-GB" dirty="0" smtClean="0">
                <a:hlinkClick r:id="rId3"/>
              </a:rPr>
              <a:t>résumé de </a:t>
            </a:r>
            <a:r>
              <a:rPr lang="en-GB" dirty="0" err="1" smtClean="0">
                <a:hlinkClick r:id="rId3"/>
              </a:rPr>
              <a:t>texte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Convaincre ou persuader : </a:t>
            </a:r>
            <a:r>
              <a:rPr lang="en-GB" dirty="0" smtClean="0">
                <a:hlinkClick r:id="rId4"/>
              </a:rPr>
              <a:t>les registres du </a:t>
            </a:r>
            <a:r>
              <a:rPr lang="en-GB" dirty="0" err="1" smtClean="0">
                <a:hlinkClick r:id="rId4"/>
              </a:rPr>
              <a:t>texte</a:t>
            </a:r>
            <a:r>
              <a:rPr lang="en-GB" dirty="0" smtClean="0">
                <a:hlinkClick r:id="rId4"/>
              </a:rPr>
              <a:t> </a:t>
            </a:r>
            <a:r>
              <a:rPr lang="en-GB" dirty="0" err="1" smtClean="0">
                <a:hlinkClick r:id="rId4"/>
              </a:rPr>
              <a:t>argumentatif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>
                <a:hlinkClick r:id="rId5"/>
              </a:rPr>
              <a:t>L’organisation</a:t>
            </a:r>
            <a:r>
              <a:rPr lang="en-GB" dirty="0" smtClean="0">
                <a:hlinkClick r:id="rId5"/>
              </a:rPr>
              <a:t> du </a:t>
            </a:r>
            <a:r>
              <a:rPr lang="en-GB" dirty="0" err="1" smtClean="0">
                <a:hlinkClick r:id="rId5"/>
              </a:rPr>
              <a:t>texte</a:t>
            </a:r>
            <a:r>
              <a:rPr lang="en-GB" dirty="0" smtClean="0">
                <a:hlinkClick r:id="rId5"/>
              </a:rPr>
              <a:t> </a:t>
            </a:r>
            <a:r>
              <a:rPr lang="en-GB" dirty="0" err="1" smtClean="0">
                <a:hlinkClick r:id="rId5"/>
              </a:rPr>
              <a:t>argumentatif</a:t>
            </a:r>
            <a:endParaRPr lang="en-GB" dirty="0" smtClean="0"/>
          </a:p>
          <a:p>
            <a:r>
              <a:rPr lang="en-GB" dirty="0" smtClean="0">
                <a:hlinkClick r:id="rId6"/>
              </a:rPr>
              <a:t>Commenter, reformuler une argumentation</a:t>
            </a:r>
            <a:endParaRPr lang="en-GB" dirty="0" smtClean="0"/>
          </a:p>
          <a:p>
            <a:r>
              <a:rPr lang="en-GB" dirty="0" smtClean="0">
                <a:hlinkClick r:id="rId7"/>
              </a:rPr>
              <a:t>Etudier une stratégie argumentative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	</a:t>
            </a:r>
            <a:endParaRPr lang="en-GB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566025" cy="511175"/>
          </a:xfrm>
        </p:spPr>
        <p:txBody>
          <a:bodyPr/>
          <a:lstStyle/>
          <a:p>
            <a:r>
              <a:rPr lang="fr-FR" dirty="0" smtClean="0"/>
              <a:t>Sources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7998073" cy="4600376"/>
          </a:xfrm>
        </p:spPr>
        <p:txBody>
          <a:bodyPr/>
          <a:lstStyle/>
          <a:p>
            <a:r>
              <a:rPr lang="en-GB" dirty="0">
                <a:hlinkClick r:id="rId2"/>
              </a:rPr>
              <a:t>http://aix1.uottawa.ca/~fgingras/cybermetho/modules/resume.html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://www.appuifle.net/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www.bibliolettres.com/w/pages/page.php?id_page=136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www.bibliotheques.uqam.ca/infosphere/fichiers_communs/module7/connecteurs.html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http://www.didieraccord.com/exercices/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http://www.enpc.fr/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8"/>
              </a:rPr>
              <a:t>http://www.etudes-litteraires.com/exemple-dissertation.php#4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9"/>
              </a:rPr>
              <a:t>http://www.francaisfacile.com/exercices/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>
                <a:hlinkClick r:id="rId10"/>
              </a:rPr>
              <a:t>http://</a:t>
            </a:r>
            <a:r>
              <a:rPr lang="en-US" dirty="0" smtClean="0">
                <a:hlinkClick r:id="rId10"/>
              </a:rPr>
              <a:t>langues.superforum.fr/t333-les-verbes-explicatifs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>
                <a:hlinkClick r:id="rId11"/>
              </a:rPr>
              <a:t>http://www.lepointdufle.net/ressources_fle/</a:t>
            </a:r>
            <a:endParaRPr lang="en-US" dirty="0" smtClean="0"/>
          </a:p>
          <a:p>
            <a:r>
              <a:rPr lang="en-US" dirty="0">
                <a:hlinkClick r:id="rId12"/>
              </a:rPr>
              <a:t>http://www.site-magister.com</a:t>
            </a:r>
            <a:r>
              <a:rPr lang="en-US" dirty="0" smtClean="0">
                <a:hlinkClick r:id="rId12"/>
              </a:rPr>
              <a:t>/</a:t>
            </a:r>
            <a:endParaRPr lang="en-US" dirty="0" smtClean="0">
              <a:hlinkClick r:id="rId13"/>
            </a:endParaRPr>
          </a:p>
          <a:p>
            <a:r>
              <a:rPr lang="en-US" dirty="0" smtClean="0">
                <a:hlinkClick r:id="rId13"/>
              </a:rPr>
              <a:t>http://www.ortholud.com</a:t>
            </a:r>
            <a:r>
              <a:rPr lang="en-US" dirty="0" smtClean="0">
                <a:hlinkClick r:id="rId13"/>
              </a:rPr>
              <a:t>/</a:t>
            </a:r>
            <a:endParaRPr lang="en-US" dirty="0" smtClean="0"/>
          </a:p>
          <a:p>
            <a:r>
              <a:rPr lang="en-GB" dirty="0" smtClean="0">
                <a:hlinkClick r:id="rId14"/>
              </a:rPr>
              <a:t>http</a:t>
            </a:r>
            <a:r>
              <a:rPr lang="en-GB" dirty="0">
                <a:hlinkClick r:id="rId14"/>
              </a:rPr>
              <a:t>://www.xtec.cat/~sgirona/fle/nominalisation_index.htm</a:t>
            </a:r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566025" cy="511175"/>
          </a:xfrm>
        </p:spPr>
        <p:txBody>
          <a:bodyPr/>
          <a:lstStyle/>
          <a:p>
            <a:r>
              <a:rPr lang="fr-FR" dirty="0" smtClean="0"/>
              <a:t>Savoir rédiger un texte académique	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215313" cy="4876799"/>
          </a:xfrm>
        </p:spPr>
        <p:txBody>
          <a:bodyPr/>
          <a:lstStyle/>
          <a:p>
            <a:r>
              <a:rPr lang="fr-FR" dirty="0" smtClean="0"/>
              <a:t>	Dans cette présentation, nous allons apprendre à rédiger correctement en français. Pour cela, nous devons d’abord vérifier que nos connaissances sont assez solides pour progresser davantage.</a:t>
            </a:r>
          </a:p>
          <a:p>
            <a:endParaRPr lang="fr-FR" dirty="0" smtClean="0"/>
          </a:p>
          <a:p>
            <a:r>
              <a:rPr lang="fr-FR" dirty="0" smtClean="0"/>
              <a:t>	Vous trouverez dans cette présentation de nombreuses révisions de grammaire mais aussi de nouvelles choses donc pas de panique !</a:t>
            </a:r>
          </a:p>
          <a:p>
            <a:r>
              <a:rPr lang="fr-FR" dirty="0" smtClean="0"/>
              <a:t>	Vous allez étudier le vocabulaire de la langue française, la grammaire, les conjugaisons, etc. </a:t>
            </a:r>
          </a:p>
          <a:p>
            <a:endParaRPr lang="fr-FR" dirty="0" smtClean="0"/>
          </a:p>
          <a:p>
            <a:r>
              <a:rPr lang="fr-FR" dirty="0" smtClean="0"/>
              <a:t>	Vous allez également découvrir certains principes de rédaction comme la nominalisation et la ponctuation, et </a:t>
            </a:r>
            <a:r>
              <a:rPr lang="fr-FR" dirty="0" smtClean="0"/>
              <a:t>ceci </a:t>
            </a:r>
            <a:r>
              <a:rPr lang="fr-FR" dirty="0" smtClean="0"/>
              <a:t>devrait vous préparer à l’université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r>
              <a:rPr lang="fr-FR" dirty="0" smtClean="0"/>
              <a:t>	Bon courage !</a:t>
            </a:r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4557713" cy="1196975"/>
          </a:xfrm>
        </p:spPr>
        <p:txBody>
          <a:bodyPr/>
          <a:lstStyle/>
          <a:p>
            <a:r>
              <a:rPr lang="fr-FR" dirty="0" smtClean="0"/>
              <a:t>Je et nous</a:t>
            </a:r>
            <a:br>
              <a:rPr lang="fr-FR" dirty="0" smtClean="0"/>
            </a:br>
            <a:r>
              <a:rPr lang="fr-FR" dirty="0" smtClean="0"/>
              <a:t>Activité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703" y="1628800"/>
            <a:ext cx="7986713" cy="4365625"/>
          </a:xfrm>
        </p:spPr>
        <p:txBody>
          <a:bodyPr/>
          <a:lstStyle/>
          <a:p>
            <a:r>
              <a:rPr lang="fr-FR" dirty="0" smtClean="0"/>
              <a:t>A l’écrit, il est préférable d’utiliser le pronom personnel « nous » au lieu</a:t>
            </a:r>
          </a:p>
          <a:p>
            <a:r>
              <a:rPr lang="fr-FR" dirty="0" smtClean="0"/>
              <a:t>de « je ».</a:t>
            </a:r>
          </a:p>
          <a:p>
            <a:r>
              <a:rPr lang="fr-FR" i="1" u="sng" dirty="0" smtClean="0"/>
              <a:t>Exercice </a:t>
            </a:r>
          </a:p>
          <a:p>
            <a:r>
              <a:rPr lang="fr-FR" dirty="0"/>
              <a:t>R</a:t>
            </a:r>
            <a:r>
              <a:rPr lang="fr-FR" dirty="0" smtClean="0"/>
              <a:t>emplacez « je » par « nous » dans les phrases suivantes :</a:t>
            </a:r>
          </a:p>
          <a:p>
            <a:r>
              <a:rPr lang="fr-FR" dirty="0" smtClean="0"/>
              <a:t>	</a:t>
            </a:r>
          </a:p>
          <a:p>
            <a:r>
              <a:rPr lang="fr-FR" dirty="0"/>
              <a:t>	</a:t>
            </a:r>
            <a:r>
              <a:rPr lang="fr-FR" dirty="0" smtClean="0"/>
              <a:t>Je parle …………………………………………………………..</a:t>
            </a:r>
          </a:p>
          <a:p>
            <a:r>
              <a:rPr lang="fr-FR" dirty="0" smtClean="0"/>
              <a:t>	Je vais voir ………………………………………………………</a:t>
            </a:r>
          </a:p>
          <a:p>
            <a:r>
              <a:rPr lang="fr-FR" dirty="0" smtClean="0"/>
              <a:t>	Je note ……………………………………………………………</a:t>
            </a:r>
          </a:p>
          <a:p>
            <a:r>
              <a:rPr lang="fr-FR" dirty="0" smtClean="0"/>
              <a:t>	Je vais analyser …………………………………………………</a:t>
            </a:r>
          </a:p>
          <a:p>
            <a:r>
              <a:rPr lang="fr-FR" dirty="0" smtClean="0"/>
              <a:t>	Je viens de décrire ………………………………………………</a:t>
            </a:r>
          </a:p>
          <a:p>
            <a:r>
              <a:rPr lang="fr-FR" dirty="0" smtClean="0"/>
              <a:t>	Je vais étudier ……………………………………………………</a:t>
            </a:r>
          </a:p>
          <a:p>
            <a:r>
              <a:rPr lang="fr-FR" dirty="0" smtClean="0"/>
              <a:t>	Je viens de le voir ……………………………………………….</a:t>
            </a:r>
          </a:p>
          <a:p>
            <a:r>
              <a:rPr lang="fr-FR" dirty="0" smtClean="0"/>
              <a:t>	Je remarquais ……………………………………………………</a:t>
            </a:r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4557713" cy="1196975"/>
          </a:xfrm>
        </p:spPr>
        <p:txBody>
          <a:bodyPr/>
          <a:lstStyle/>
          <a:p>
            <a:r>
              <a:rPr lang="fr-FR" dirty="0" smtClean="0"/>
              <a:t>Je et nous</a:t>
            </a:r>
            <a:br>
              <a:rPr lang="fr-FR" dirty="0" smtClean="0"/>
            </a:br>
            <a:r>
              <a:rPr lang="fr-FR" dirty="0" smtClean="0"/>
              <a:t>Correction de l’activité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7986713" cy="4365625"/>
          </a:xfrm>
        </p:spPr>
        <p:txBody>
          <a:bodyPr/>
          <a:lstStyle/>
          <a:p>
            <a:r>
              <a:rPr lang="fr-FR" i="1" u="sng" dirty="0" smtClean="0"/>
              <a:t>Exercice </a:t>
            </a:r>
          </a:p>
          <a:p>
            <a:r>
              <a:rPr lang="fr-FR" dirty="0"/>
              <a:t>R</a:t>
            </a:r>
            <a:r>
              <a:rPr lang="fr-FR" dirty="0" smtClean="0"/>
              <a:t>emplacez « je » par « nous » dans les phrases suivantes :</a:t>
            </a:r>
          </a:p>
          <a:p>
            <a:r>
              <a:rPr lang="fr-FR" dirty="0" smtClean="0"/>
              <a:t>	</a:t>
            </a:r>
          </a:p>
          <a:p>
            <a:r>
              <a:rPr lang="fr-FR" dirty="0"/>
              <a:t>	</a:t>
            </a:r>
            <a:r>
              <a:rPr lang="fr-FR" dirty="0" smtClean="0"/>
              <a:t>Je parle – nous parlons</a:t>
            </a:r>
          </a:p>
          <a:p>
            <a:r>
              <a:rPr lang="fr-FR" dirty="0" smtClean="0"/>
              <a:t>	Je vais voir – nous allons voir</a:t>
            </a:r>
          </a:p>
          <a:p>
            <a:r>
              <a:rPr lang="fr-FR" dirty="0" smtClean="0"/>
              <a:t>	Je note – nous notons</a:t>
            </a:r>
          </a:p>
          <a:p>
            <a:r>
              <a:rPr lang="fr-FR" dirty="0" smtClean="0"/>
              <a:t>	Je vais analyser – nous allons analyser</a:t>
            </a:r>
          </a:p>
          <a:p>
            <a:r>
              <a:rPr lang="fr-FR" dirty="0" smtClean="0"/>
              <a:t>	Je viens de décrire – nous venons de décrire</a:t>
            </a:r>
          </a:p>
          <a:p>
            <a:r>
              <a:rPr lang="fr-FR" dirty="0" smtClean="0"/>
              <a:t>	Je vais étudier – nous allons étudier</a:t>
            </a:r>
          </a:p>
          <a:p>
            <a:r>
              <a:rPr lang="fr-FR" dirty="0" smtClean="0"/>
              <a:t>	Je viens de le voir – nous venons de le voir</a:t>
            </a:r>
          </a:p>
          <a:p>
            <a:r>
              <a:rPr lang="fr-FR" dirty="0" smtClean="0"/>
              <a:t>	Je remarquais – nous remarquions</a:t>
            </a:r>
          </a:p>
          <a:p>
            <a:endParaRPr lang="fr-FR" dirty="0"/>
          </a:p>
          <a:p>
            <a:r>
              <a:rPr lang="fr-FR" dirty="0" smtClean="0"/>
              <a:t>	Exemple </a:t>
            </a:r>
            <a:r>
              <a:rPr lang="fr-FR" dirty="0"/>
              <a:t>d’utilisation du pronom personnel « nous </a:t>
            </a:r>
            <a:r>
              <a:rPr lang="fr-FR" dirty="0" smtClean="0"/>
              <a:t>» ici</a:t>
            </a:r>
            <a:r>
              <a:rPr lang="fr-FR" dirty="0"/>
              <a:t>: </a:t>
            </a:r>
            <a:r>
              <a:rPr lang="en-US" dirty="0">
                <a:hlinkClick r:id="rId2"/>
              </a:rPr>
              <a:t>http://www.bibliolettres.com/w/pages/page.php?id_page=136</a:t>
            </a:r>
            <a:r>
              <a:rPr lang="en-US" dirty="0"/>
              <a:t> </a:t>
            </a:r>
            <a:endParaRPr lang="fr-FR" dirty="0"/>
          </a:p>
          <a:p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566025" cy="511175"/>
          </a:xfrm>
        </p:spPr>
        <p:txBody>
          <a:bodyPr/>
          <a:lstStyle/>
          <a:p>
            <a:r>
              <a:rPr lang="fr-FR" dirty="0" smtClean="0"/>
              <a:t>Le langage familier et le langage soutenu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7566025" cy="4459287"/>
          </a:xfrm>
        </p:spPr>
        <p:txBody>
          <a:bodyPr/>
          <a:lstStyle/>
          <a:p>
            <a:r>
              <a:rPr lang="fr-FR" sz="1800" dirty="0" smtClean="0"/>
              <a:t>Souvenez-vous : en français on peut traduire « </a:t>
            </a:r>
            <a:r>
              <a:rPr lang="fr-FR" sz="1800" dirty="0" err="1" smtClean="0"/>
              <a:t>you</a:t>
            </a:r>
            <a:r>
              <a:rPr lang="fr-FR" sz="1800" dirty="0" smtClean="0"/>
              <a:t> » par « tu » ou</a:t>
            </a:r>
          </a:p>
          <a:p>
            <a:r>
              <a:rPr lang="fr-FR" sz="1800" dirty="0" smtClean="0"/>
              <a:t>« vous » selon le contexte. </a:t>
            </a:r>
          </a:p>
          <a:p>
            <a:endParaRPr lang="fr-FR" sz="1800" dirty="0"/>
          </a:p>
          <a:p>
            <a:r>
              <a:rPr lang="fr-FR" sz="1800" dirty="0" smtClean="0"/>
              <a:t>Il s’agit de différents situations (situations formelles et informelles). </a:t>
            </a:r>
          </a:p>
          <a:p>
            <a:r>
              <a:rPr lang="fr-FR" sz="1800" dirty="0" smtClean="0"/>
              <a:t>Selon les situations, le registre, la façon de parler, change.</a:t>
            </a:r>
          </a:p>
          <a:p>
            <a:endParaRPr lang="fr-FR" sz="1800" dirty="0" smtClean="0"/>
          </a:p>
          <a:p>
            <a:r>
              <a:rPr lang="fr-FR" sz="1800" dirty="0" smtClean="0"/>
              <a:t>Ecoutez la chanson en cliquant</a:t>
            </a:r>
          </a:p>
          <a:p>
            <a:r>
              <a:rPr lang="fr-FR" sz="1800" dirty="0" smtClean="0">
                <a:hlinkClick r:id="rId2"/>
              </a:rPr>
              <a:t>http</a:t>
            </a:r>
            <a:r>
              <a:rPr lang="fr-FR" sz="1800" dirty="0">
                <a:hlinkClick r:id="rId2"/>
              </a:rPr>
              <a:t>://</a:t>
            </a:r>
            <a:r>
              <a:rPr lang="fr-FR" sz="1800" dirty="0" smtClean="0">
                <a:hlinkClick r:id="rId2"/>
              </a:rPr>
              <a:t>www.lepointdufle.net/ressources_fle/lecafe_oldelaf.htm</a:t>
            </a:r>
            <a:r>
              <a:rPr lang="fr-FR" sz="1800" dirty="0" smtClean="0"/>
              <a:t>  Lisez</a:t>
            </a:r>
          </a:p>
          <a:p>
            <a:r>
              <a:rPr lang="fr-FR" sz="1800" dirty="0" smtClean="0"/>
              <a:t>les paroles et décidez si le vocabulaire utilisé est familier ou</a:t>
            </a:r>
          </a:p>
          <a:p>
            <a:r>
              <a:rPr lang="fr-FR" sz="1800" dirty="0" smtClean="0"/>
              <a:t>soutenu.</a:t>
            </a:r>
          </a:p>
          <a:p>
            <a:endParaRPr lang="fr-FR" sz="1800" dirty="0" smtClean="0"/>
          </a:p>
          <a:p>
            <a:r>
              <a:rPr lang="fr-FR" sz="1800" dirty="0" smtClean="0"/>
              <a:t>Vous venez de constater qu’il existe différents registres. A l’écrit,</a:t>
            </a:r>
          </a:p>
          <a:p>
            <a:r>
              <a:rPr lang="fr-FR" sz="1800" dirty="0" smtClean="0"/>
              <a:t>on s’efforce d’utiliser un maximum de mots soutenus. </a:t>
            </a:r>
          </a:p>
          <a:p>
            <a:r>
              <a:rPr lang="en-GB" sz="1800" dirty="0" err="1" smtClean="0">
                <a:solidFill>
                  <a:srgbClr val="000000"/>
                </a:solidFill>
                <a:hlinkClick r:id="rId3"/>
              </a:rPr>
              <a:t>Vocabulaire</a:t>
            </a:r>
            <a:r>
              <a:rPr lang="en-GB" sz="1800" dirty="0" smtClean="0">
                <a:solidFill>
                  <a:srgbClr val="000000"/>
                </a:solidFill>
                <a:hlinkClick r:id="rId3"/>
              </a:rPr>
              <a:t> (niveau difficile) </a:t>
            </a:r>
            <a:endParaRPr lang="en-GB" sz="1800" dirty="0" smtClean="0">
              <a:solidFill>
                <a:srgbClr val="000000"/>
              </a:solidFill>
            </a:endParaRPr>
          </a:p>
          <a:p>
            <a:r>
              <a:rPr lang="en-GB" sz="1800" dirty="0" smtClean="0">
                <a:hlinkClick r:id="rId3"/>
              </a:rPr>
              <a:t>http</a:t>
            </a:r>
            <a:r>
              <a:rPr lang="en-GB" sz="1800" dirty="0">
                <a:hlinkClick r:id="rId3"/>
              </a:rPr>
              <a:t>://</a:t>
            </a:r>
            <a:r>
              <a:rPr lang="en-GB" sz="1800" dirty="0" smtClean="0">
                <a:hlinkClick r:id="rId3"/>
              </a:rPr>
              <a:t>www.sitemagister.com/vocabcd.htm</a:t>
            </a:r>
            <a:endParaRPr lang="en-GB" sz="1800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	</a:t>
            </a:r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5548313" cy="815975"/>
          </a:xfrm>
        </p:spPr>
        <p:txBody>
          <a:bodyPr/>
          <a:lstStyle/>
          <a:p>
            <a:r>
              <a:rPr lang="fr-FR" dirty="0" smtClean="0"/>
              <a:t>Registre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38362"/>
            <a:ext cx="8052569" cy="4777457"/>
          </a:xfrm>
        </p:spPr>
        <p:txBody>
          <a:bodyPr/>
          <a:lstStyle/>
          <a:p>
            <a:endParaRPr lang="fr-FR" sz="1800" dirty="0" smtClean="0"/>
          </a:p>
          <a:p>
            <a:endParaRPr lang="fr-FR" sz="1800" dirty="0" smtClean="0"/>
          </a:p>
          <a:p>
            <a:endParaRPr lang="fr-FR" sz="1800" dirty="0"/>
          </a:p>
          <a:p>
            <a:endParaRPr lang="fr-FR" sz="1800" dirty="0" smtClean="0"/>
          </a:p>
          <a:p>
            <a:endParaRPr lang="fr-FR" sz="1800" dirty="0"/>
          </a:p>
          <a:p>
            <a:endParaRPr lang="fr-FR" sz="1800" dirty="0" smtClean="0"/>
          </a:p>
          <a:p>
            <a:endParaRPr lang="fr-FR" sz="1800" dirty="0" smtClean="0"/>
          </a:p>
          <a:p>
            <a:r>
              <a:rPr lang="fr-FR" sz="1800" dirty="0" smtClean="0"/>
              <a:t>Il n’est pas possible d’utiliser l’argot ni le langage familier à l’écrit, donc soyez</a:t>
            </a:r>
          </a:p>
          <a:p>
            <a:r>
              <a:rPr lang="fr-FR" sz="1800" dirty="0" smtClean="0"/>
              <a:t>sûr de connaître votre vocabulaire et dans quel contexte l’utiliser. </a:t>
            </a:r>
            <a:endParaRPr lang="fr-FR" sz="1800" dirty="0" smtClean="0"/>
          </a:p>
          <a:p>
            <a:endParaRPr lang="fr-FR" sz="1800" dirty="0"/>
          </a:p>
          <a:p>
            <a:r>
              <a:rPr lang="fr-FR" sz="1800" dirty="0" smtClean="0"/>
              <a:t>	Si </a:t>
            </a:r>
            <a:r>
              <a:rPr lang="fr-FR" sz="1800" dirty="0" smtClean="0"/>
              <a:t>vous </a:t>
            </a:r>
            <a:r>
              <a:rPr lang="fr-FR" sz="1800" dirty="0" smtClean="0"/>
              <a:t>êtes curieux</a:t>
            </a:r>
            <a:r>
              <a:rPr lang="fr-FR" sz="1800" dirty="0" smtClean="0"/>
              <a:t>, cliquez </a:t>
            </a:r>
            <a:r>
              <a:rPr lang="fr-FR" sz="1800" dirty="0" smtClean="0">
                <a:hlinkClick r:id="rId2"/>
              </a:rPr>
              <a:t>ici </a:t>
            </a:r>
            <a:r>
              <a:rPr lang="fr-FR" sz="1800" dirty="0" smtClean="0"/>
              <a:t>pour</a:t>
            </a:r>
            <a:r>
              <a:rPr lang="fr-FR" sz="1800" dirty="0"/>
              <a:t> </a:t>
            </a:r>
            <a:r>
              <a:rPr lang="fr-FR" sz="1800" dirty="0" smtClean="0"/>
              <a:t>en savoir plus et découvrez les sections « grammaire », « vocabulaire », « rédaction », « français parlé » et « orthographe ».</a:t>
            </a:r>
            <a:endParaRPr lang="fr-FR" sz="1800" dirty="0" smtClean="0"/>
          </a:p>
          <a:p>
            <a:r>
              <a:rPr lang="fr-FR" sz="1800" dirty="0" smtClean="0"/>
              <a:t>	</a:t>
            </a:r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ular Callout 4"/>
          <p:cNvSpPr/>
          <p:nvPr/>
        </p:nvSpPr>
        <p:spPr>
          <a:xfrm>
            <a:off x="409807" y="1988840"/>
            <a:ext cx="8064896" cy="1296144"/>
          </a:xfrm>
          <a:prstGeom prst="wedgeRoundRectCallout">
            <a:avLst/>
          </a:prstGeom>
          <a:solidFill>
            <a:srgbClr val="CCFFFF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rgbClr val="000000"/>
                </a:solidFill>
              </a:rPr>
              <a:t>Même si à l’écrit on se doit de respecter les règles de grammaire et d’utiliser </a:t>
            </a:r>
            <a:r>
              <a:rPr lang="fr-FR" dirty="0" smtClean="0">
                <a:solidFill>
                  <a:srgbClr val="000000"/>
                </a:solidFill>
              </a:rPr>
              <a:t>un français </a:t>
            </a:r>
            <a:r>
              <a:rPr lang="fr-FR" dirty="0">
                <a:solidFill>
                  <a:srgbClr val="000000"/>
                </a:solidFill>
              </a:rPr>
              <a:t>correct, on ne peut ignorer la présence de l’argot (langage familier, </a:t>
            </a:r>
            <a:r>
              <a:rPr lang="fr-FR" dirty="0" smtClean="0">
                <a:solidFill>
                  <a:srgbClr val="000000"/>
                </a:solidFill>
              </a:rPr>
              <a:t>ou slang </a:t>
            </a:r>
            <a:r>
              <a:rPr lang="fr-FR" dirty="0">
                <a:solidFill>
                  <a:srgbClr val="000000"/>
                </a:solidFill>
              </a:rPr>
              <a:t>en anglais).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7566025" cy="511175"/>
          </a:xfrm>
        </p:spPr>
        <p:txBody>
          <a:bodyPr/>
          <a:lstStyle/>
          <a:p>
            <a:r>
              <a:rPr lang="en-GB" dirty="0" err="1" smtClean="0"/>
              <a:t>Registre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7566025" cy="4024312"/>
          </a:xfrm>
        </p:spPr>
        <p:txBody>
          <a:bodyPr/>
          <a:lstStyle/>
          <a:p>
            <a:r>
              <a:rPr lang="fr-FR" dirty="0" smtClean="0"/>
              <a:t>Cliquez</a:t>
            </a:r>
          </a:p>
          <a:p>
            <a:r>
              <a:rPr lang="fr-FR" dirty="0" smtClean="0">
                <a:hlinkClick r:id="rId2"/>
              </a:rPr>
              <a:t>http</a:t>
            </a:r>
            <a:r>
              <a:rPr lang="fr-FR" dirty="0">
                <a:hlinkClick r:id="rId2"/>
              </a:rPr>
              <a:t>://www.lepointdufle.net/ressources_fle/francais_oral_je.htm</a:t>
            </a:r>
            <a:endParaRPr lang="fr-FR" dirty="0"/>
          </a:p>
          <a:p>
            <a:r>
              <a:rPr lang="fr-FR" dirty="0"/>
              <a:t>Écouter les phrases prononcées et écrivez-les correctement. </a:t>
            </a:r>
          </a:p>
          <a:p>
            <a:r>
              <a:rPr lang="fr-FR" dirty="0"/>
              <a:t>Vous venez de constatez qu’il existe une différence entre le </a:t>
            </a:r>
            <a:endParaRPr lang="fr-FR" dirty="0" smtClean="0"/>
          </a:p>
          <a:p>
            <a:r>
              <a:rPr lang="fr-FR" dirty="0" smtClean="0"/>
              <a:t>français </a:t>
            </a:r>
            <a:r>
              <a:rPr lang="fr-FR" dirty="0"/>
              <a:t>écrit et</a:t>
            </a:r>
          </a:p>
          <a:p>
            <a:r>
              <a:rPr lang="fr-FR" dirty="0"/>
              <a:t>parlé.</a:t>
            </a:r>
          </a:p>
          <a:p>
            <a:r>
              <a:rPr lang="fr-FR" dirty="0"/>
              <a:t>	</a:t>
            </a:r>
          </a:p>
          <a:p>
            <a:endParaRPr lang="en-GB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456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359" y="476672"/>
            <a:ext cx="5014913" cy="511175"/>
          </a:xfrm>
        </p:spPr>
        <p:txBody>
          <a:bodyPr/>
          <a:lstStyle/>
          <a:p>
            <a:r>
              <a:rPr lang="fr-FR" dirty="0" smtClean="0"/>
              <a:t>La négation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139113" cy="4899025"/>
          </a:xfrm>
        </p:spPr>
        <p:txBody>
          <a:bodyPr/>
          <a:lstStyle/>
          <a:p>
            <a:endParaRPr lang="fr-FR" sz="1800" dirty="0" smtClean="0"/>
          </a:p>
          <a:p>
            <a:r>
              <a:rPr lang="fr-FR" sz="1800" dirty="0" smtClean="0"/>
              <a:t>La négation est double et les éléments se placent autour du verbe principal.</a:t>
            </a:r>
          </a:p>
          <a:p>
            <a:r>
              <a:rPr lang="fr-FR" sz="1800" dirty="0" smtClean="0"/>
              <a:t>Toutefois, au lieu d’utiliser « ne…pas » vous pouvez aussi utiliser </a:t>
            </a:r>
          </a:p>
          <a:p>
            <a:r>
              <a:rPr lang="fr-FR" sz="1800" dirty="0" smtClean="0"/>
              <a:t>« ne…plus »</a:t>
            </a:r>
          </a:p>
          <a:p>
            <a:r>
              <a:rPr lang="fr-FR" sz="1800" dirty="0" smtClean="0"/>
              <a:t>« ne… jamais » etc. </a:t>
            </a:r>
          </a:p>
          <a:p>
            <a:endParaRPr lang="fr-FR" sz="1800" dirty="0"/>
          </a:p>
          <a:p>
            <a:r>
              <a:rPr lang="fr-FR" sz="1800" dirty="0" smtClean="0"/>
              <a:t>Après la négation, il est possible que le déterminant ou l’article qui suit change. </a:t>
            </a:r>
          </a:p>
          <a:p>
            <a:endParaRPr lang="fr-FR" sz="1800" dirty="0" smtClean="0"/>
          </a:p>
          <a:p>
            <a:r>
              <a:rPr lang="fr-FR" sz="1800" dirty="0" smtClean="0"/>
              <a:t>A l’oral, il est fréquent que nous omettions le « ne » de la négation </a:t>
            </a:r>
          </a:p>
          <a:p>
            <a:r>
              <a:rPr lang="fr-FR" sz="1800" dirty="0" smtClean="0"/>
              <a:t>(ex: « je ne sais pas » = « je sais pas »). </a:t>
            </a:r>
          </a:p>
          <a:p>
            <a:r>
              <a:rPr lang="fr-FR" sz="1800" dirty="0" smtClean="0"/>
              <a:t>	</a:t>
            </a:r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ular Callout 4"/>
          <p:cNvSpPr/>
          <p:nvPr/>
        </p:nvSpPr>
        <p:spPr>
          <a:xfrm>
            <a:off x="2915816" y="4941168"/>
            <a:ext cx="4824536" cy="875982"/>
          </a:xfrm>
          <a:prstGeom prst="wedgeRoundRectCallout">
            <a:avLst/>
          </a:prstGeom>
          <a:solidFill>
            <a:srgbClr val="CCFFFF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 </a:t>
            </a:r>
            <a:r>
              <a:rPr lang="fr-FR" dirty="0" smtClean="0"/>
              <a:t>  </a:t>
            </a:r>
            <a:r>
              <a:rPr lang="fr-FR" dirty="0" smtClean="0">
                <a:solidFill>
                  <a:srgbClr val="000000"/>
                </a:solidFill>
              </a:rPr>
              <a:t>Attention </a:t>
            </a:r>
            <a:r>
              <a:rPr lang="fr-FR" dirty="0">
                <a:solidFill>
                  <a:srgbClr val="000000"/>
                </a:solidFill>
              </a:rPr>
              <a:t>: il faut </a:t>
            </a:r>
            <a:r>
              <a:rPr lang="fr-FR" u="sng" dirty="0" smtClean="0">
                <a:solidFill>
                  <a:srgbClr val="000000"/>
                </a:solidFill>
              </a:rPr>
              <a:t>toujours</a:t>
            </a:r>
            <a:r>
              <a:rPr lang="fr-FR" dirty="0" smtClean="0">
                <a:solidFill>
                  <a:srgbClr val="000000"/>
                </a:solidFill>
              </a:rPr>
              <a:t> écrire </a:t>
            </a:r>
            <a:r>
              <a:rPr lang="fr-FR" dirty="0">
                <a:solidFill>
                  <a:srgbClr val="000000"/>
                </a:solidFill>
              </a:rPr>
              <a:t>le </a:t>
            </a:r>
            <a:r>
              <a:rPr lang="fr-FR" dirty="0" smtClean="0">
                <a:solidFill>
                  <a:srgbClr val="000000"/>
                </a:solidFill>
              </a:rPr>
              <a:t>	«</a:t>
            </a:r>
            <a:r>
              <a:rPr lang="fr-FR" dirty="0">
                <a:solidFill>
                  <a:srgbClr val="000000"/>
                </a:solidFill>
              </a:rPr>
              <a:t> ne 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nominalisation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 français, on utilise des groupes nominaux lorsque l’on rédige un</a:t>
            </a:r>
          </a:p>
          <a:p>
            <a:r>
              <a:rPr lang="fr-FR" dirty="0" smtClean="0"/>
              <a:t>texte académique.</a:t>
            </a:r>
          </a:p>
          <a:p>
            <a:r>
              <a:rPr lang="fr-FR" dirty="0" smtClean="0"/>
              <a:t>Vous trouverez </a:t>
            </a:r>
            <a:r>
              <a:rPr lang="fr-FR" dirty="0" smtClean="0">
                <a:hlinkClick r:id="rId2"/>
              </a:rPr>
              <a:t>ici </a:t>
            </a:r>
            <a:r>
              <a:rPr lang="fr-FR" dirty="0" smtClean="0"/>
              <a:t>une explication sur la </a:t>
            </a:r>
            <a:r>
              <a:rPr lang="fr-FR" dirty="0" smtClean="0"/>
              <a:t>nominalisation.</a:t>
            </a:r>
            <a:endParaRPr lang="fr-FR" dirty="0" smtClean="0">
              <a:solidFill>
                <a:srgbClr val="FF0000"/>
              </a:solidFill>
            </a:endParaRPr>
          </a:p>
          <a:p>
            <a:endParaRPr lang="fr-FR" dirty="0" smtClean="0"/>
          </a:p>
          <a:p>
            <a:r>
              <a:rPr lang="fr-FR" dirty="0" smtClean="0"/>
              <a:t>Pratiquez la nominalisation ici:</a:t>
            </a:r>
          </a:p>
          <a:p>
            <a:r>
              <a:rPr lang="fr-FR" dirty="0" smtClean="0">
                <a:hlinkClick r:id="rId3"/>
              </a:rPr>
              <a:t>http</a:t>
            </a:r>
            <a:r>
              <a:rPr lang="fr-FR" dirty="0">
                <a:hlinkClick r:id="rId3"/>
              </a:rPr>
              <a:t>://</a:t>
            </a:r>
            <a:r>
              <a:rPr lang="fr-FR" dirty="0" smtClean="0">
                <a:hlinkClick r:id="rId3"/>
              </a:rPr>
              <a:t>www.appuifle.net/pnominal1d.htm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	</a:t>
            </a:r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Savoir rédiger à l’université&amp;#x0D;&amp;#x0A;&amp;#x0D;&amp;#x0A;Écrire un texte académique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Savoir rédiger un texte académique&amp;amp;#x09;&amp;quot;&quot;/&gt;&lt;property id=&quot;20307&quot; value=&quot;274&quot;/&gt;&lt;/object&gt;&lt;object type=&quot;3&quot; unique_id=&quot;10006&quot;&gt;&lt;property id=&quot;20148&quot; value=&quot;5&quot;/&gt;&lt;property id=&quot;20300&quot; value=&quot;Slide 3 - &amp;quot;Je et nous&amp;#x0D;&amp;#x0A;Activité&amp;quot;&quot;/&gt;&lt;property id=&quot;20307&quot; value=&quot;269&quot;/&gt;&lt;/object&gt;&lt;object type=&quot;3&quot; unique_id=&quot;10007&quot;&gt;&lt;property id=&quot;20148&quot; value=&quot;5&quot;/&gt;&lt;property id=&quot;20300&quot; value=&quot;Slide 4 - &amp;quot;Je et nous&amp;#x0D;&amp;#x0A;Correction de l’activité&amp;quot;&quot;/&gt;&lt;property id=&quot;20307&quot; value=&quot;272&quot;/&gt;&lt;/object&gt;&lt;object type=&quot;3&quot; unique_id=&quot;10008&quot;&gt;&lt;property id=&quot;20148&quot; value=&quot;5&quot;/&gt;&lt;property id=&quot;20300&quot; value=&quot;Slide 5 - &amp;quot;Le langage familier et le langage soutenu&amp;quot;&quot;/&gt;&lt;property id=&quot;20307&quot; value=&quot;262&quot;/&gt;&lt;/object&gt;&lt;object type=&quot;3&quot; unique_id=&quot;10009&quot;&gt;&lt;property id=&quot;20148&quot; value=&quot;5&quot;/&gt;&lt;property id=&quot;20300&quot; value=&quot;Slide 6 - &amp;quot;Registre&amp;quot;&quot;/&gt;&lt;property id=&quot;20307&quot; value=&quot;270&quot;/&gt;&lt;/object&gt;&lt;object type=&quot;3&quot; unique_id=&quot;10010&quot;&gt;&lt;property id=&quot;20148&quot; value=&quot;5&quot;/&gt;&lt;property id=&quot;20300&quot; value=&quot;Slide 7 - &amp;quot;Registre&amp;quot;&quot;/&gt;&lt;property id=&quot;20307&quot; value=&quot;277&quot;/&gt;&lt;/object&gt;&lt;object type=&quot;3&quot; unique_id=&quot;10011&quot;&gt;&lt;property id=&quot;20148&quot; value=&quot;5&quot;/&gt;&lt;property id=&quot;20300&quot; value=&quot;Slide 8 - &amp;quot;La négation&amp;quot;&quot;/&gt;&lt;property id=&quot;20307&quot; value=&quot;273&quot;/&gt;&lt;/object&gt;&lt;object type=&quot;3&quot; unique_id=&quot;10012&quot;&gt;&lt;property id=&quot;20148&quot; value=&quot;5&quot;/&gt;&lt;property id=&quot;20300&quot; value=&quot;Slide 9 - &amp;quot;La nominalisation&amp;quot;&quot;/&gt;&lt;property id=&quot;20307&quot; value=&quot;266&quot;/&gt;&lt;/object&gt;&lt;object type=&quot;3&quot; unique_id=&quot;10013&quot;&gt;&lt;property id=&quot;20148&quot; value=&quot;5&quot;/&gt;&lt;property id=&quot;20300&quot; value=&quot;Slide 10 - &amp;quot;Les verbes explicatifs&amp;quot;&quot;/&gt;&lt;property id=&quot;20307&quot; value=&quot;267&quot;/&gt;&lt;/object&gt;&lt;object type=&quot;3&quot; unique_id=&quot;10014&quot;&gt;&lt;property id=&quot;20148&quot; value=&quot;5&quot;/&gt;&lt;property id=&quot;20300&quot; value=&quot;Slide 11 - &amp;quot;Grammaire – erreurs fréquentes&amp;quot;&quot;/&gt;&lt;property id=&quot;20307&quot; value=&quot;263&quot;/&gt;&lt;/object&gt;&lt;object type=&quot;3&quot; unique_id=&quot;10015&quot;&gt;&lt;property id=&quot;20148&quot; value=&quot;5&quot;/&gt;&lt;property id=&quot;20300&quot; value=&quot;Slide 12 - &amp;quot;Écrire un texte académique&amp;quot;&quot;/&gt;&lt;property id=&quot;20307&quot; value=&quot;276&quot;/&gt;&lt;/object&gt;&lt;object type=&quot;3&quot; unique_id=&quot;10016&quot;&gt;&lt;property id=&quot;20148&quot; value=&quot;5&quot;/&gt;&lt;property id=&quot;20300&quot; value=&quot;Slide 13 - &amp;quot;Les textes académiques (niveau difficile)&amp;quot;&quot;/&gt;&lt;property id=&quot;20307&quot; value=&quot;259&quot;/&gt;&lt;/object&gt;&lt;object type=&quot;3&quot; unique_id=&quot;10017&quot;&gt;&lt;property id=&quot;20148&quot; value=&quot;5&quot;/&gt;&lt;property id=&quot;20300&quot; value=&quot;Slide 14 - &amp;quot;Sources&amp;quot;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Aston PPTorange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Aston PPTorange.pot</Template>
  <TotalTime>7987</TotalTime>
  <Words>363</Words>
  <Application>Microsoft Office PowerPoint</Application>
  <PresentationFormat>On-screen Show (4:3)</PresentationFormat>
  <Paragraphs>169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Aston PPTorange</vt:lpstr>
      <vt:lpstr>AstonPPTblue</vt:lpstr>
      <vt:lpstr>Savoir rédiger à l’université  Écrire un texte académique</vt:lpstr>
      <vt:lpstr>Savoir rédiger un texte académique </vt:lpstr>
      <vt:lpstr>Je et nous Activité</vt:lpstr>
      <vt:lpstr>Je et nous Correction de l’activité</vt:lpstr>
      <vt:lpstr>Le langage familier et le langage soutenu</vt:lpstr>
      <vt:lpstr>Registre</vt:lpstr>
      <vt:lpstr>Registre</vt:lpstr>
      <vt:lpstr>La négation</vt:lpstr>
      <vt:lpstr>La nominalisation</vt:lpstr>
      <vt:lpstr>Les verbes explicatifs</vt:lpstr>
      <vt:lpstr>Grammaire – erreurs fréquentes</vt:lpstr>
      <vt:lpstr>Écrire un texte académique</vt:lpstr>
      <vt:lpstr>Les textes académiques (niveau difficile)</vt:lpstr>
      <vt:lpstr>Sources</vt:lpstr>
    </vt:vector>
  </TitlesOfParts>
  <Company>University of Wolverhampton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Savoir rédiger à l’université  Écrire un texte académique</dc:title>
  <dc:creator>Céline Benoit</dc:creator>
  <cp:lastModifiedBy>benoitc</cp:lastModifiedBy>
  <cp:revision>74</cp:revision>
  <dcterms:created xsi:type="dcterms:W3CDTF">2011-09-20T13:44:14Z</dcterms:created>
  <dcterms:modified xsi:type="dcterms:W3CDTF">2012-06-27T16:13:11Z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1981212108</vt:i4>
  </property>
  <property fmtid="{D5CDD505-2E9C-101B-9397-08002B2CF9AE}" pid="3" name="_NewReviewCycle">
    <vt:lpwstr/>
  </property>
  <property fmtid="{D5CDD505-2E9C-101B-9397-08002B2CF9AE}" pid="4" name="_EmailSubject">
    <vt:lpwstr>Transition Modules updated (dead links replaced)</vt:lpwstr>
  </property>
  <property fmtid="{D5CDD505-2E9C-101B-9397-08002B2CF9AE}" pid="5" name="_AuthorEmail">
    <vt:lpwstr>c.benoit@aston.ac.uk</vt:lpwstr>
  </property>
  <property fmtid="{D5CDD505-2E9C-101B-9397-08002B2CF9AE}" pid="6" name="_AuthorEmailDisplayName">
    <vt:lpwstr>Benoit, Celine</vt:lpwstr>
  </property>
</Properties>
</file>