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9" r:id="rId2"/>
    <p:sldId id="265" r:id="rId3"/>
    <p:sldId id="266" r:id="rId4"/>
    <p:sldId id="273" r:id="rId5"/>
    <p:sldId id="274" r:id="rId6"/>
    <p:sldId id="267" r:id="rId7"/>
    <p:sldId id="268" r:id="rId8"/>
  </p:sldIdLst>
  <p:sldSz cx="9144000" cy="6858000" type="screen4x3"/>
  <p:notesSz cx="6797675" cy="9928225"/>
  <p:custDataLst>
    <p:tags r:id="rId10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de-diplomatique.fr/diplo/apropos/" TargetMode="External"/><Relationship Id="rId2" Type="http://schemas.openxmlformats.org/officeDocument/2006/relationships/hyperlink" Target="http://www.monde-diplomatique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adocumentationfrancaise.fr/revues-collections/index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584" y="2132856"/>
            <a:ext cx="7585075" cy="2091357"/>
          </a:xfrm>
        </p:spPr>
        <p:txBody>
          <a:bodyPr/>
          <a:lstStyle/>
          <a:p>
            <a:r>
              <a:rPr lang="en-US" b="1" dirty="0" smtClean="0"/>
              <a:t>RESEARCH AND LIBRARY SKILLS</a:t>
            </a:r>
            <a:br>
              <a:rPr lang="en-US" b="1" dirty="0" smtClean="0"/>
            </a:br>
            <a:r>
              <a:rPr lang="en-US" b="1" dirty="0" err="1" smtClean="0"/>
              <a:t>Activités</a:t>
            </a:r>
            <a:r>
              <a:rPr lang="en-US" b="1" dirty="0" smtClean="0"/>
              <a:t> en </a:t>
            </a:r>
            <a:r>
              <a:rPr lang="en-US" b="1" dirty="0" err="1" smtClean="0"/>
              <a:t>français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43400"/>
            <a:ext cx="7585075" cy="360363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fr-FR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Developed</a:t>
            </a:r>
            <a:r>
              <a:rPr lang="fr-FR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by Céline Benoit,</a:t>
            </a:r>
            <a:br>
              <a:rPr lang="fr-FR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fr-FR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Aston </a:t>
            </a:r>
            <a:r>
              <a:rPr lang="fr-FR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University</a:t>
            </a:r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HEBDOMADAIRES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566025" cy="4024312"/>
          </a:xfrm>
        </p:spPr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hebdomadaire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journal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revue qui </a:t>
            </a:r>
            <a:r>
              <a:rPr lang="en-US" dirty="0" err="1" smtClean="0"/>
              <a:t>paraît</a:t>
            </a:r>
            <a:r>
              <a:rPr lang="en-US" dirty="0" smtClean="0"/>
              <a:t> </a:t>
            </a:r>
            <a:r>
              <a:rPr lang="en-US" dirty="0" err="1" smtClean="0"/>
              <a:t>chaque</a:t>
            </a:r>
            <a:endParaRPr lang="en-US" dirty="0" smtClean="0"/>
          </a:p>
          <a:p>
            <a:r>
              <a:rPr lang="en-US" dirty="0" err="1" smtClean="0"/>
              <a:t>semaine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n’en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 pas, </a:t>
            </a:r>
            <a:r>
              <a:rPr lang="en-US" dirty="0" err="1" smtClean="0"/>
              <a:t>essayez</a:t>
            </a:r>
            <a:r>
              <a:rPr lang="en-US" dirty="0" smtClean="0"/>
              <a:t> de </a:t>
            </a:r>
            <a:r>
              <a:rPr lang="en-US" dirty="0" err="1" smtClean="0"/>
              <a:t>trouver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Internet </a:t>
            </a:r>
            <a:r>
              <a:rPr lang="en-US" dirty="0" err="1" smtClean="0"/>
              <a:t>une</a:t>
            </a:r>
            <a:endParaRPr lang="en-US" dirty="0" smtClean="0"/>
          </a:p>
          <a:p>
            <a:r>
              <a:rPr lang="en-US" dirty="0" err="1" smtClean="0"/>
              <a:t>liste</a:t>
            </a:r>
            <a:r>
              <a:rPr lang="en-US" dirty="0" smtClean="0"/>
              <a:t> de </a:t>
            </a:r>
            <a:r>
              <a:rPr lang="en-US" dirty="0" err="1" smtClean="0"/>
              <a:t>quotidiens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. La </a:t>
            </a:r>
            <a:r>
              <a:rPr lang="en-US" dirty="0" err="1" smtClean="0"/>
              <a:t>plupart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endParaRPr lang="en-US" dirty="0" smtClean="0"/>
          </a:p>
          <a:p>
            <a:r>
              <a:rPr lang="en-US" dirty="0" smtClean="0"/>
              <a:t>site Internet</a:t>
            </a: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1403648" y="2924944"/>
            <a:ext cx="6336704" cy="864096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en-US" dirty="0" err="1" smtClean="0">
                <a:solidFill>
                  <a:srgbClr val="000000"/>
                </a:solidFill>
              </a:rPr>
              <a:t>Connaissez-vous</a:t>
            </a:r>
            <a:r>
              <a:rPr lang="en-US" dirty="0" smtClean="0">
                <a:solidFill>
                  <a:srgbClr val="000000"/>
                </a:solidFill>
              </a:rPr>
              <a:t> des </a:t>
            </a:r>
            <a:r>
              <a:rPr lang="en-US" dirty="0" err="1" smtClean="0">
                <a:solidFill>
                  <a:srgbClr val="000000"/>
                </a:solidFill>
              </a:rPr>
              <a:t>quotidiens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français</a:t>
            </a:r>
            <a:r>
              <a:rPr lang="en-US" dirty="0" smtClean="0">
                <a:solidFill>
                  <a:srgbClr val="000000"/>
                </a:solidFill>
              </a:rPr>
              <a:t> ? </a:t>
            </a:r>
            <a:r>
              <a:rPr lang="en-US" dirty="0" err="1" smtClean="0">
                <a:solidFill>
                  <a:srgbClr val="000000"/>
                </a:solidFill>
              </a:rPr>
              <a:t>Lesquels</a:t>
            </a:r>
            <a:r>
              <a:rPr lang="en-US" dirty="0" smtClean="0">
                <a:solidFill>
                  <a:srgbClr val="000000"/>
                </a:solidFill>
              </a:rPr>
              <a:t> ?</a:t>
            </a:r>
            <a:endParaRPr lang="fr-FR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HEBDOMADAIRES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060848"/>
            <a:ext cx="7566025" cy="4024312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L’EXPRESS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POINT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NOUVEL OBSERVATEUR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MARIANNE 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JOURNAL DU DIMANCHE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CANARD ENCHAINE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CHARLIE HEBDO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 : A vous de jouer 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36545" cy="4489425"/>
          </a:xfrm>
        </p:spPr>
        <p:txBody>
          <a:bodyPr/>
          <a:lstStyle/>
          <a:p>
            <a:r>
              <a:rPr lang="fr-FR" sz="2800" dirty="0" smtClean="0"/>
              <a:t>	Vous connaissez le nom des plus grands hebdomadaires français, allez sur leur site web et cherchez à obtenir un maximum de renseignements à leur sujet. </a:t>
            </a:r>
          </a:p>
          <a:p>
            <a:endParaRPr lang="fr-FR" sz="2800" dirty="0" smtClean="0"/>
          </a:p>
          <a:p>
            <a:r>
              <a:rPr lang="fr-FR" sz="2800" dirty="0" smtClean="0"/>
              <a:t>	Ensuite, cherchez à obtenir leur affiliation politique. Bonne chance ! </a:t>
            </a:r>
          </a:p>
          <a:p>
            <a:r>
              <a:rPr lang="fr-FR" sz="2800" dirty="0" smtClean="0"/>
              <a:t>	Indice : cherchez l’origine du journal, son éditeur, etc. et partez à la chasse au renseignement !</a:t>
            </a:r>
            <a:endParaRPr lang="fr-FR" sz="28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Affiliations </a:t>
            </a:r>
            <a:r>
              <a:rPr lang="en-GB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politiques</a:t>
            </a:r>
            <a:r>
              <a:rPr lang="en-GB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des HEBDOMADAIRES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L’EXPRESS – centre-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droit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– centre-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droit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NOUVEL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OBSERVATEUR - gauche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MARIANNE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centre / </a:t>
            </a:r>
            <a:r>
              <a:rPr lang="en-GB" dirty="0" smtClean="0"/>
              <a:t>centre-gauche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JOURNAL DU DIMANCHE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CANARD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ENCHAINE –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né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gauche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mais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aujoud’hui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n’est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gauche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droite</a:t>
            </a:r>
            <a:r>
              <a:rPr lang="en-GB" dirty="0" smtClean="0"/>
              <a:t> </a:t>
            </a:r>
            <a:r>
              <a:rPr lang="en-GB" dirty="0" err="1" smtClean="0"/>
              <a:t>puisqu’il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indépendant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financièrement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satyrique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On ne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trouve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GB" dirty="0" err="1" smtClean="0"/>
              <a:t>’équivalent</a:t>
            </a:r>
            <a:r>
              <a:rPr lang="en-GB" dirty="0" smtClean="0"/>
              <a:t> en </a:t>
            </a:r>
            <a:r>
              <a:rPr lang="en-GB" dirty="0" err="1" smtClean="0"/>
              <a:t>Angleterre</a:t>
            </a:r>
            <a:r>
              <a:rPr lang="en-GB" dirty="0" smtClean="0"/>
              <a:t>.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CHARLIE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HEBDO –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très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gauche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MENSUELS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66025" cy="4024312"/>
          </a:xfrm>
        </p:spPr>
        <p:txBody>
          <a:bodyPr/>
          <a:lstStyle/>
          <a:p>
            <a:r>
              <a:rPr lang="fr-FR" dirty="0" smtClean="0"/>
              <a:t>Un mensuel est une publication périodique qui paraît chaque mois. </a:t>
            </a:r>
          </a:p>
          <a:p>
            <a:endParaRPr lang="fr-FR" dirty="0" smtClean="0"/>
          </a:p>
          <a:p>
            <a:r>
              <a:rPr lang="fr-FR" dirty="0" smtClean="0"/>
              <a:t>LE MONDE DIPLOMATIQUE en est un. Allez sur son </a:t>
            </a:r>
            <a:r>
              <a:rPr lang="fr-FR" dirty="0" smtClean="0">
                <a:hlinkClick r:id="rId2"/>
              </a:rPr>
              <a:t>site Internet</a:t>
            </a:r>
            <a:r>
              <a:rPr lang="fr-FR" dirty="0" smtClean="0"/>
              <a:t> et cherchez des informations à son sujet.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hlinkClick r:id="rId3"/>
              </a:rPr>
              <a:t>Réponse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1L934ZI9\MP900401816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808" y="4221088"/>
            <a:ext cx="3030840" cy="2019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REVUES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980561" cy="4345409"/>
          </a:xfrm>
        </p:spPr>
        <p:txBody>
          <a:bodyPr/>
          <a:lstStyle/>
          <a:p>
            <a:r>
              <a:rPr lang="fr-FR" dirty="0" smtClean="0"/>
              <a:t>	Les revues peuvent être utiles également. Une revue peut sortir sous le format d’un journal mais bien plus souvent il s’agit d’un magazine.</a:t>
            </a:r>
          </a:p>
          <a:p>
            <a:endParaRPr lang="fr-FR" dirty="0" smtClean="0"/>
          </a:p>
          <a:p>
            <a:r>
              <a:rPr lang="fr-FR" dirty="0" smtClean="0"/>
              <a:t>	Voici un exemple de revues françaises portant sur la politique: </a:t>
            </a:r>
          </a:p>
          <a:p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PROBLEMES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POLITIQUES ET SOCIAUX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POLITIX</a:t>
            </a:r>
            <a:endParaRPr lang="fr-FR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REVUE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FRANÇAISE DE SCIENCE POLITIQUE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r>
              <a:rPr lang="fr-FR" dirty="0" smtClean="0"/>
              <a:t>	On constate que les noms sont différents de ceux des journaux français.</a:t>
            </a:r>
          </a:p>
          <a:p>
            <a:r>
              <a:rPr lang="fr-FR" dirty="0" smtClean="0"/>
              <a:t>	Voici une </a:t>
            </a:r>
            <a:r>
              <a:rPr lang="fr-FR" dirty="0" smtClean="0">
                <a:hlinkClick r:id="rId2"/>
              </a:rPr>
              <a:t>liste des revues françaises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SEARCH AND LIBRARY SKILLS&amp;#x0D;&amp;#x0A;&amp;amp;#x09;Activités en françai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QUOTIDIENS 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QUOTIDIENS  &amp;#x0D;&amp;#x0A;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JOURNAUX REGIONAUX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Exemples de JOURNAUX RÉGIONAUX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De quelles regions sont issus ces quotidiens?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Suite…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JOURNAUX QUOTIDIEN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BDOMADAIRES&amp;#x0D;&amp;#x0A;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BDOMADAIRES&amp;#x0D;&amp;#x0A;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Activité : A vous de jouer !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Affiliations politiques des HEBDOMADAIRES&amp;#x0D;&amp;#x0A;&amp;quot;&quot;/&gt;&lt;property id=&quot;20307&quot; value=&quot;274&quot;/&gt;&lt;/object&gt;&lt;object type=&quot;3&quot; unique_id=&quot;10016&quot;&gt;&lt;property id=&quot;20148&quot; value=&quot;5&quot;/&gt;&lt;property id=&quot;20300&quot; value=&quot;Slide 13 - &amp;quot;MENSUELS&amp;#x0D;&amp;#x0A;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REVUES&amp;#x0D;&amp;#x0A;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SITES INTERNET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Exemples de SITES INTERNET OFFICIELS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Exemples de SITES INTERNET pour les sondages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AUTRES SITES OFFICIELS&amp;#x0D;&amp;#x0A;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Les sources primaires et secondaires… en français !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Exemples de sources primaires sur la Seconde Guerre mondiale&amp;quot;&quot;/&gt;&lt;property id=&quot;20307&quot; value=&quot;276&quot;/&gt;&lt;/object&gt;&lt;object type=&quot;3&quot; unique_id=&quot;10024&quot;&gt;&lt;property id=&quot;20148&quot; value=&quot;5&quot;/&gt;&lt;property id=&quot;20300&quot; value=&quot;Slide 21 - &amp;quot;Utiliser le catalogue de la bibliothèque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Utiliser le catalogue de la bibliothèque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152</TotalTime>
  <Words>153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AstonPPTblue</vt:lpstr>
      <vt:lpstr>RESEARCH AND LIBRARY SKILLS Activités en français Part 2</vt:lpstr>
      <vt:lpstr>HEBDOMADAIRES </vt:lpstr>
      <vt:lpstr>HEBDOMADAIRES </vt:lpstr>
      <vt:lpstr>Activité : A vous de jouer !</vt:lpstr>
      <vt:lpstr>Affiliations politiques des HEBDOMADAIRES </vt:lpstr>
      <vt:lpstr>MENSUELS </vt:lpstr>
      <vt:lpstr>REVUES 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39</cp:revision>
  <dcterms:created xsi:type="dcterms:W3CDTF">2011-09-07T10:56:08Z</dcterms:created>
  <dcterms:modified xsi:type="dcterms:W3CDTF">2011-11-16T11:57:22Z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426331978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