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73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797675" cy="9928225"/>
  <p:custDataLst>
    <p:tags r:id="rId9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225"/>
            <a:ext cx="5438776" cy="44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9D3C0C-8B71-8C44-A6E3-4925DD68BE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25082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\\commons.wikimedia.org\wiki\User:LinguistAtLarg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file:///\\en.wikipedia.org\wiki\User:LinguistAtLarge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BilingualDictionaries.jpg A quick shot of some of my bilingual dictionaries. I am the author of this image. </a:t>
            </a:r>
            <a:r>
              <a:rPr lang="en-GB" dirty="0" err="1" smtClean="0">
                <a:hlinkClick r:id="rId3" action="ppaction://hlinkfile" tooltip="User:LinguistAtLarge"/>
              </a:rPr>
              <a:t>LinguistAtLarge</a:t>
            </a:r>
            <a:r>
              <a:rPr lang="en-GB" dirty="0" smtClean="0"/>
              <a:t> 19:26, 27 October 2006 (UTC)</a:t>
            </a:r>
          </a:p>
          <a:p>
            <a:r>
              <a:rPr lang="en-GB" dirty="0" smtClean="0"/>
              <a:t>Date 27 October 2006(2006-10-27)</a:t>
            </a:r>
          </a:p>
          <a:p>
            <a:r>
              <a:rPr lang="en-GB" dirty="0" smtClean="0"/>
              <a:t>Source English-language Wikipedia</a:t>
            </a:r>
          </a:p>
          <a:p>
            <a:r>
              <a:rPr lang="en-GB" dirty="0" smtClean="0"/>
              <a:t>Author </a:t>
            </a:r>
            <a:r>
              <a:rPr lang="en-GB" dirty="0" smtClean="0">
                <a:hlinkClick r:id="rId4" action="ppaction://hlinkfile" tooltip="w:User:LinguistAtLarge"/>
              </a:rPr>
              <a:t>w:User:LinguistAtLarge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D3C0C-8B71-8C44-A6E3-4925DD68BEB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Foot - Copyright © Do2Learn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D3C0C-8B71-8C44-A6E3-4925DD68BEB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ternaute.com/dictionnaire/fr/definition/temp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arousse.fr/dictionnaires/francais/heureux/39846/synonym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8223448" cy="1439862"/>
          </a:xfrm>
        </p:spPr>
        <p:txBody>
          <a:bodyPr/>
          <a:lstStyle/>
          <a:p>
            <a:r>
              <a:rPr lang="en-GB" sz="5400" dirty="0" smtClean="0">
                <a:latin typeface="Apple Chancery"/>
              </a:rPr>
              <a:t>Les </a:t>
            </a:r>
            <a:r>
              <a:rPr lang="en-GB" sz="5400" dirty="0" err="1" smtClean="0">
                <a:latin typeface="Apple Chancery"/>
              </a:rPr>
              <a:t>dictionnaires</a:t>
            </a:r>
            <a:r>
              <a:rPr lang="en-GB" sz="5400" dirty="0" smtClean="0">
                <a:latin typeface="Apple Chancery"/>
              </a:rPr>
              <a:t> </a:t>
            </a:r>
            <a:r>
              <a:rPr lang="en-GB" sz="5400" dirty="0" err="1" smtClean="0">
                <a:latin typeface="Apple Chancery"/>
              </a:rPr>
              <a:t>français</a:t>
            </a:r>
            <a:r>
              <a:rPr lang="en-GB" sz="5400" dirty="0" smtClean="0">
                <a:latin typeface="Apple Chancery"/>
              </a:rPr>
              <a:t/>
            </a:r>
            <a:br>
              <a:rPr lang="en-GB" sz="5400" dirty="0" smtClean="0">
                <a:latin typeface="Apple Chancery"/>
              </a:rPr>
            </a:br>
            <a:r>
              <a:rPr lang="en-GB" sz="5400" dirty="0" smtClean="0">
                <a:latin typeface="Apple Chancery"/>
              </a:rPr>
              <a:t/>
            </a:r>
            <a:br>
              <a:rPr lang="en-GB" sz="5400" dirty="0" smtClean="0">
                <a:latin typeface="Apple Chancery"/>
              </a:rPr>
            </a:br>
            <a:r>
              <a:rPr lang="en-GB" sz="5400" dirty="0" smtClean="0">
                <a:latin typeface="Apple Chancery"/>
              </a:rPr>
              <a:t>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4509120"/>
            <a:ext cx="3754759" cy="1080120"/>
          </a:xfrm>
        </p:spPr>
        <p:txBody>
          <a:bodyPr/>
          <a:lstStyle/>
          <a:p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qu’il</a:t>
            </a:r>
            <a:r>
              <a:rPr lang="en-GB" dirty="0" smtClean="0"/>
              <a:t> </a:t>
            </a:r>
            <a:r>
              <a:rPr lang="en-GB" dirty="0" err="1" smtClean="0"/>
              <a:t>faut</a:t>
            </a:r>
            <a:r>
              <a:rPr lang="en-GB" dirty="0" smtClean="0"/>
              <a:t> savoir et 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qu’il</a:t>
            </a:r>
            <a:r>
              <a:rPr lang="en-GB" dirty="0" smtClean="0"/>
              <a:t> </a:t>
            </a:r>
            <a:r>
              <a:rPr lang="en-GB" dirty="0" err="1" smtClean="0"/>
              <a:t>faut</a:t>
            </a:r>
            <a:r>
              <a:rPr lang="en-GB" dirty="0" smtClean="0"/>
              <a:t> </a:t>
            </a:r>
            <a:r>
              <a:rPr lang="en-GB" dirty="0" err="1" smtClean="0"/>
              <a:t>éviter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Developed by Céline Benoit,</a:t>
            </a:r>
          </a:p>
          <a:p>
            <a:r>
              <a:rPr lang="en-GB" dirty="0" smtClean="0"/>
              <a:t>Aston University</a:t>
            </a:r>
            <a:endParaRPr lang="en-GB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Documents and Settings\morrisa\Local Settings\Temporary Internet Files\Content.IE5\3MFDJA6Q\MP90040927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78734"/>
            <a:ext cx="2185698" cy="328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063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94225"/>
          </a:xfrm>
        </p:spPr>
        <p:txBody>
          <a:bodyPr/>
          <a:lstStyle/>
          <a:p>
            <a:r>
              <a:rPr lang="fr-FR" sz="3200" dirty="0" smtClean="0"/>
              <a:t>	</a:t>
            </a:r>
            <a:r>
              <a:rPr lang="fr-FR" sz="2800" dirty="0" smtClean="0"/>
              <a:t>Quelle différence y a-t-il entre les définitions suivantes ? </a:t>
            </a:r>
          </a:p>
          <a:p>
            <a:endParaRPr lang="fr-FR" sz="2800" dirty="0" smtClean="0"/>
          </a:p>
          <a:p>
            <a:pPr lvl="1"/>
            <a:r>
              <a:rPr lang="fr-FR" sz="2800" dirty="0" smtClean="0"/>
              <a:t>	</a:t>
            </a:r>
            <a:r>
              <a:rPr lang="fr-FR" sz="2800" u="sng" dirty="0" smtClean="0"/>
              <a:t>Pied </a:t>
            </a:r>
            <a:r>
              <a:rPr lang="fr-FR" sz="2800" dirty="0" smtClean="0"/>
              <a:t>: n. m. anat. Partie terminale du membre inférieur, articulée avec la jambe, permettant l’appui au sol dans la station debout et la marche.</a:t>
            </a:r>
          </a:p>
          <a:p>
            <a:pPr lvl="1"/>
            <a:endParaRPr lang="fr-FR" sz="2800" dirty="0" smtClean="0"/>
          </a:p>
          <a:p>
            <a:pPr lvl="1"/>
            <a:r>
              <a:rPr lang="fr-FR" sz="2800" dirty="0" smtClean="0"/>
              <a:t>	</a:t>
            </a:r>
            <a:r>
              <a:rPr lang="fr-FR" sz="2800" u="sng" dirty="0" smtClean="0"/>
              <a:t>Pied </a:t>
            </a:r>
            <a:r>
              <a:rPr lang="fr-FR" sz="2800" dirty="0" smtClean="0"/>
              <a:t>: n. m. partie d’un objet, de quelque chose qui est le plus près du sol ; partie inférieure, base</a:t>
            </a:r>
            <a:endParaRPr lang="fr-FR" sz="28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</a:t>
            </a:r>
            <a:endParaRPr lang="fr-FR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/>
          <a:lstStyle/>
          <a:p>
            <a:r>
              <a:rPr lang="fr-FR" dirty="0" smtClean="0"/>
              <a:t>Réponses</a:t>
            </a:r>
            <a:br>
              <a:rPr lang="fr-FR" dirty="0" smtClean="0"/>
            </a:br>
            <a:r>
              <a:rPr lang="fr-FR" sz="2000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1200" dirty="0" smtClean="0"/>
              <a:t>source: </a:t>
            </a:r>
            <a:r>
              <a:rPr lang="en-US" sz="1200" dirty="0" smtClean="0"/>
              <a:t>http://www.larousse.fr/encyclopedie/nom-commun-nom/pied/79674 </a:t>
            </a:r>
            <a:endParaRPr lang="fr-FR" sz="1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851073"/>
            <a:ext cx="4038600" cy="2321127"/>
          </a:xfrm>
        </p:spPr>
        <p:txBody>
          <a:bodyPr>
            <a:normAutofit lnSpcReduction="10000"/>
          </a:bodyPr>
          <a:lstStyle/>
          <a:p>
            <a:r>
              <a:rPr lang="fr-FR" u="sng" dirty="0" smtClean="0"/>
              <a:t>Pied </a:t>
            </a:r>
            <a:r>
              <a:rPr lang="fr-FR" dirty="0" smtClean="0"/>
              <a:t>: n. m. anat. Partie terminale du membre inférieur, articulée avec la jambe, permettant l’appui au sol dans la station debout et la marche.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572000" y="3927273"/>
            <a:ext cx="3965573" cy="2397327"/>
          </a:xfrm>
        </p:spPr>
        <p:txBody>
          <a:bodyPr>
            <a:normAutofit/>
          </a:bodyPr>
          <a:lstStyle/>
          <a:p>
            <a:r>
              <a:rPr lang="fr-FR" u="sng" dirty="0" smtClean="0"/>
              <a:t>Pied </a:t>
            </a:r>
            <a:r>
              <a:rPr lang="fr-FR" dirty="0" smtClean="0"/>
              <a:t>: n. m. partie d’un objet, de quelque chose qui est le plus près du sol ; partie inférieure, base. </a:t>
            </a:r>
          </a:p>
          <a:p>
            <a:r>
              <a:rPr lang="fr-FR" dirty="0" smtClean="0"/>
              <a:t>Exemple : le pied d’une table</a:t>
            </a:r>
          </a:p>
        </p:txBody>
      </p:sp>
      <p:pic>
        <p:nvPicPr>
          <p:cNvPr id="9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desilvac\Local Settings\Temporary Internet Files\Content.IE5\FKAFCHFB\MC900411914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8104" y="1844824"/>
            <a:ext cx="2287589" cy="2163727"/>
          </a:xfrm>
          <a:prstGeom prst="rect">
            <a:avLst/>
          </a:prstGeom>
          <a:noFill/>
        </p:spPr>
      </p:pic>
      <p:pic>
        <p:nvPicPr>
          <p:cNvPr id="1055" name="Picture 31" descr="C:\Documents and Settings\morrisa\Local Settings\Temporary Internet Files\Content.IE5\RX2P23D3\MP9004252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1440301" cy="215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A votre avis, combien de sens le mot « temps » a-t-il ?</a:t>
            </a:r>
          </a:p>
          <a:p>
            <a:endParaRPr lang="fr-FR" sz="2400" dirty="0" smtClean="0"/>
          </a:p>
          <a:p>
            <a:r>
              <a:rPr lang="fr-FR" sz="2400" dirty="0" smtClean="0"/>
              <a:t>Vérifiez votre réponse avec </a:t>
            </a:r>
            <a:r>
              <a:rPr lang="fr-FR" sz="2400" dirty="0" smtClean="0">
                <a:hlinkClick r:id="rId2"/>
              </a:rPr>
              <a:t>l’Internaute</a:t>
            </a:r>
            <a:r>
              <a:rPr lang="fr-FR" sz="2400" dirty="0" smtClean="0"/>
              <a:t>.</a:t>
            </a:r>
          </a:p>
          <a:p>
            <a:endParaRPr lang="fr-FR" sz="2400" dirty="0" smtClean="0"/>
          </a:p>
          <a:p>
            <a:r>
              <a:rPr lang="fr-FR" sz="2400" dirty="0" smtClean="0"/>
              <a:t>Quels sont les différences entre les définitions ? </a:t>
            </a:r>
          </a:p>
          <a:p>
            <a:endParaRPr lang="fr-FR" sz="2400" dirty="0" smtClean="0"/>
          </a:p>
          <a:p>
            <a:r>
              <a:rPr lang="fr-FR" sz="2400" dirty="0" smtClean="0"/>
              <a:t>Comment traduiriez-vous :</a:t>
            </a:r>
          </a:p>
          <a:p>
            <a:r>
              <a:rPr lang="fr-FR" sz="2400" dirty="0" smtClean="0"/>
              <a:t>1/ « Quel beau temps »</a:t>
            </a:r>
          </a:p>
          <a:p>
            <a:r>
              <a:rPr lang="fr-FR" sz="2400" dirty="0" smtClean="0"/>
              <a:t>2/ « Combien de temps partez-vous ? »</a:t>
            </a:r>
          </a:p>
          <a:p>
            <a:r>
              <a:rPr lang="fr-FR" sz="2400" dirty="0" smtClean="0"/>
              <a:t>3/ « Le temps passe et rien ne change »</a:t>
            </a:r>
            <a:endParaRPr lang="fr-FR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</a:t>
            </a:r>
            <a:endParaRPr lang="fr-FR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 smtClean="0"/>
              <a:t>1/ « Quel beau temps ! »</a:t>
            </a:r>
          </a:p>
          <a:p>
            <a:r>
              <a:rPr lang="fr-FR" sz="2400" i="1" dirty="0" err="1" smtClean="0"/>
              <a:t>What</a:t>
            </a:r>
            <a:r>
              <a:rPr lang="fr-FR" sz="2400" i="1" dirty="0" smtClean="0"/>
              <a:t> a </a:t>
            </a:r>
            <a:r>
              <a:rPr lang="fr-FR" sz="2400" i="1" dirty="0" err="1" smtClean="0"/>
              <a:t>beautiful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weather</a:t>
            </a:r>
            <a:r>
              <a:rPr lang="fr-FR" sz="2400" i="1" dirty="0" smtClean="0"/>
              <a:t>! / </a:t>
            </a:r>
            <a:r>
              <a:rPr lang="fr-FR" sz="2400" i="1" dirty="0" err="1" smtClean="0"/>
              <a:t>What</a:t>
            </a:r>
            <a:r>
              <a:rPr lang="fr-FR" sz="2400" i="1" dirty="0" smtClean="0"/>
              <a:t> a </a:t>
            </a:r>
            <a:r>
              <a:rPr lang="fr-FR" sz="2400" i="1" dirty="0" err="1" smtClean="0"/>
              <a:t>beautiful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day</a:t>
            </a:r>
            <a:r>
              <a:rPr lang="fr-FR" sz="2400" i="1" dirty="0" smtClean="0"/>
              <a:t>!</a:t>
            </a:r>
          </a:p>
          <a:p>
            <a:endParaRPr lang="fr-FR" sz="2400" i="1" dirty="0" smtClean="0"/>
          </a:p>
          <a:p>
            <a:r>
              <a:rPr lang="fr-FR" sz="2400" dirty="0" smtClean="0"/>
              <a:t>2/ « Combien de temps partez-vous ? »</a:t>
            </a:r>
          </a:p>
          <a:p>
            <a:r>
              <a:rPr lang="fr-FR" sz="2400" i="1" dirty="0" smtClean="0"/>
              <a:t>For how long are </a:t>
            </a:r>
            <a:r>
              <a:rPr lang="fr-FR" sz="2400" i="1" dirty="0" err="1" smtClean="0"/>
              <a:t>you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going</a:t>
            </a:r>
            <a:r>
              <a:rPr lang="fr-FR" sz="2400" i="1" dirty="0" smtClean="0"/>
              <a:t>?</a:t>
            </a:r>
          </a:p>
          <a:p>
            <a:endParaRPr lang="fr-FR" sz="2400" i="1" dirty="0" smtClean="0"/>
          </a:p>
          <a:p>
            <a:r>
              <a:rPr lang="fr-FR" sz="2400" dirty="0" smtClean="0"/>
              <a:t>3/ « Le temps passe et rien ne change. »</a:t>
            </a:r>
          </a:p>
          <a:p>
            <a:r>
              <a:rPr lang="fr-FR" sz="2400" i="1" dirty="0" smtClean="0"/>
              <a:t>Time </a:t>
            </a:r>
            <a:r>
              <a:rPr lang="fr-FR" sz="2400" i="1" dirty="0" err="1" smtClean="0"/>
              <a:t>goes</a:t>
            </a:r>
            <a:r>
              <a:rPr lang="fr-FR" sz="2400" i="1" dirty="0" smtClean="0"/>
              <a:t> by but </a:t>
            </a:r>
            <a:r>
              <a:rPr lang="fr-FR" sz="2400" i="1" dirty="0" err="1" smtClean="0"/>
              <a:t>nothing</a:t>
            </a:r>
            <a:r>
              <a:rPr lang="fr-FR" sz="2400" i="1" dirty="0" smtClean="0"/>
              <a:t> changes.</a:t>
            </a:r>
          </a:p>
          <a:p>
            <a:endParaRPr lang="fr-FR" sz="2400" dirty="0" smtClean="0"/>
          </a:p>
          <a:p>
            <a:r>
              <a:rPr lang="fr-FR" sz="2400" dirty="0" smtClean="0"/>
              <a:t>	On constate ici que nous ne pouvons pas nous contenter de la traduction ‘time’ pour « temps ».</a:t>
            </a:r>
          </a:p>
          <a:p>
            <a:endParaRPr lang="fr-FR" i="1" dirty="0" smtClean="0"/>
          </a:p>
          <a:p>
            <a:pPr>
              <a:buNone/>
            </a:pPr>
            <a:endParaRPr lang="fr-FR" i="1" u="sng" dirty="0" smtClean="0"/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Réponses</a:t>
            </a:r>
            <a:endParaRPr lang="fr-FR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54088" y="1524000"/>
            <a:ext cx="7961312" cy="4594225"/>
          </a:xfrm>
        </p:spPr>
        <p:txBody>
          <a:bodyPr/>
          <a:lstStyle/>
          <a:p>
            <a:r>
              <a:rPr lang="fr-FR" sz="2400" dirty="0" smtClean="0"/>
              <a:t>À l’aide du Larousse, trouvez les synonymes de l’adjectif « heureux »</a:t>
            </a:r>
          </a:p>
          <a:p>
            <a:endParaRPr lang="fr-FR" sz="2400" dirty="0" smtClean="0"/>
          </a:p>
          <a:p>
            <a:r>
              <a:rPr lang="fr-FR" sz="2400" dirty="0" smtClean="0"/>
              <a:t>Combien y a-t-il de synonymes ? </a:t>
            </a:r>
            <a:r>
              <a:rPr lang="fr-FR" sz="2400" dirty="0" smtClean="0">
                <a:hlinkClick r:id="rId2"/>
              </a:rPr>
              <a:t>Vérifiez votre réponse</a:t>
            </a:r>
            <a:r>
              <a:rPr lang="fr-FR" sz="2400" dirty="0" smtClean="0"/>
              <a:t>.</a:t>
            </a:r>
          </a:p>
          <a:p>
            <a:endParaRPr lang="fr-FR" sz="2400" dirty="0" smtClean="0"/>
          </a:p>
          <a:p>
            <a:r>
              <a:rPr lang="fr-FR" sz="2400" dirty="0" smtClean="0"/>
              <a:t>En connaissiez-vous déjà certains ? </a:t>
            </a:r>
          </a:p>
          <a:p>
            <a:endParaRPr lang="fr-FR" sz="2400" dirty="0" smtClean="0"/>
          </a:p>
          <a:p>
            <a:r>
              <a:rPr lang="fr-FR" sz="2400" dirty="0" smtClean="0"/>
              <a:t>Certains synonymes ressemblent-ils à l’anglais ?</a:t>
            </a:r>
          </a:p>
          <a:p>
            <a:endParaRPr lang="fr-FR" sz="2400" dirty="0" smtClean="0"/>
          </a:p>
          <a:p>
            <a:r>
              <a:rPr lang="fr-FR" sz="2400" dirty="0" smtClean="0"/>
              <a:t>Observez la liste des contraires. Que constatez-vous ?</a:t>
            </a:r>
          </a:p>
          <a:p>
            <a:r>
              <a:rPr lang="fr-FR" sz="2400" dirty="0" smtClean="0"/>
              <a:t>-&gt; on peut simplement ajouter un préfixe (</a:t>
            </a:r>
            <a:r>
              <a:rPr lang="fr-FR" sz="2400" u="sng" dirty="0" smtClean="0"/>
              <a:t>ex</a:t>
            </a:r>
            <a:r>
              <a:rPr lang="fr-FR" sz="2400" dirty="0" smtClean="0"/>
              <a:t>: </a:t>
            </a:r>
            <a:r>
              <a:rPr lang="fr-FR" sz="2400" b="1" dirty="0" smtClean="0"/>
              <a:t>mal</a:t>
            </a:r>
            <a:r>
              <a:rPr lang="fr-FR" sz="2400" dirty="0" smtClean="0"/>
              <a:t>heureux)</a:t>
            </a:r>
            <a:endParaRPr lang="fr-FR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synonymes</a:t>
            </a:r>
            <a:endParaRPr lang="fr-FR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Les dictionnaires français&amp;quot;&quot;/&gt;&lt;property id=&quot;20307&quot; value=&quot;258&quot;/&gt;&lt;/object&gt;&lt;object type=&quot;3&quot; unique_id=&quot;10005&quot;&gt;&lt;property id=&quot;20148&quot; value=&quot;5&quot;/&gt;&lt;property id=&quot;20300&quot; value=&quot;Slide 2 - &amp;quot;Les dictionnaires français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Liste des abréviations françaises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Activité&amp;#x0D;&amp;#x0A;Quelle est la catégorie grammaticale des mots suivants? 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éponses&amp;#x0D;&amp;#x0A;Quelle est la catégorie grammatical des mots suivants? 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Activité&amp;quot;&quot;/&gt;&lt;property id=&quot;20307&quot; value=&quot;263&quot;/&gt;&lt;/object&gt;&lt;object type=&quot;3&quot; unique_id=&quot;10010&quot;&gt;&lt;property id=&quot;20148&quot; value=&quot;5&quot;/&gt;&lt;property id=&quot;20300&quot; value=&quot;Slide 7 - &amp;quot;Réponses&amp;#x0D;&amp;#x0A; &amp;#x0D;&amp;#x0A;source: http://www.larousse.fr/encyclopedie/nom-commun-nom/pied/79674 &amp;quot;&quot;/&gt;&lt;property id=&quot;20307&quot; value=&quot;264&quot;/&gt;&lt;/object&gt;&lt;object type=&quot;3&quot; unique_id=&quot;10011&quot;&gt;&lt;property id=&quot;20148&quot; value=&quot;5&quot;/&gt;&lt;property id=&quot;20300&quot; value=&quot;Slide 8 - &amp;quot;Activité&amp;quot;&quot;/&gt;&lt;property id=&quot;20307&quot; value=&quot;265&quot;/&gt;&lt;/object&gt;&lt;object type=&quot;3&quot; unique_id=&quot;10012&quot;&gt;&lt;property id=&quot;20148&quot; value=&quot;5&quot;/&gt;&lt;property id=&quot;20300&quot; value=&quot;Slide 9 - &amp;quot;Réponses&amp;quot;&quot;/&gt;&lt;property id=&quot;20307&quot; value=&quot;266&quot;/&gt;&lt;/object&gt;&lt;object type=&quot;3&quot; unique_id=&quot;10013&quot;&gt;&lt;property id=&quot;20148&quot; value=&quot;5&quot;/&gt;&lt;property id=&quot;20300&quot; value=&quot;Slide 10 - &amp;quot;Les synonymes&amp;quot;&quot;/&gt;&lt;property id=&quot;20307&quot; value=&quot;267&quot;/&gt;&lt;/object&gt;&lt;object type=&quot;3&quot; unique_id=&quot;10014&quot;&gt;&lt;property id=&quot;20148&quot; value=&quot;5&quot;/&gt;&lt;property id=&quot;20300&quot; value=&quot;Slide 11 - &amp;quot;La phonétique française...&amp;quot;&quot;/&gt;&lt;property id=&quot;20307&quot; value=&quot;268&quot;/&gt;&lt;/object&gt;&lt;object type=&quot;3&quot; unique_id=&quot;10015&quot;&gt;&lt;property id=&quot;20148&quot; value=&quot;5&quot;/&gt;&lt;property id=&quot;20300&quot; value=&quot;Slide 12 - &amp;quot;Les dictionnaires bilingues&amp;quot;&quot;/&gt;&lt;property id=&quot;20307&quot; value=&quot;269&quot;/&gt;&lt;/object&gt;&lt;object type=&quot;3&quot; unique_id=&quot;10016&quot;&gt;&lt;property id=&quot;20148&quot; value=&quot;5&quot;/&gt;&lt;property id=&quot;20300&quot; value=&quot;Slide 13 - &amp;quot;Listes de dictionnaires multilingues&amp;quot;&quot;/&gt;&lt;property id=&quot;20307&quot; value=&quot;270&quot;/&gt;&lt;/object&gt;&lt;object type=&quot;3&quot; unique_id=&quot;10017&quot;&gt;&lt;property id=&quot;20148&quot; value=&quot;5&quot;/&gt;&lt;property id=&quot;20300&quot; value=&quot;Slide 14 - &amp;quot;Utiliser les dictionnaires multilingues&amp;quot;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119</TotalTime>
  <Words>157</Words>
  <Application>Microsoft Office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AstonPPTblue</vt:lpstr>
      <vt:lpstr>Les dictionnaires français  Part 2</vt:lpstr>
      <vt:lpstr>Activité</vt:lpstr>
      <vt:lpstr>Réponses   source: http://www.larousse.fr/encyclopedie/nom-commun-nom/pied/79674 </vt:lpstr>
      <vt:lpstr>Activité</vt:lpstr>
      <vt:lpstr>Réponses</vt:lpstr>
      <vt:lpstr>Les synonymes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dictionnaires français</dc:title>
  <dc:creator>Céline Benoit</dc:creator>
  <cp:lastModifiedBy>desilvac</cp:lastModifiedBy>
  <cp:revision>25</cp:revision>
  <dcterms:created xsi:type="dcterms:W3CDTF">2011-09-17T15:16:31Z</dcterms:created>
  <dcterms:modified xsi:type="dcterms:W3CDTF">2012-01-03T16:42:14Z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-843110318</vt:i4>
  </property>
  <property fmtid="{D5CDD505-2E9C-101B-9397-08002B2CF9AE}" pid="3" name="_NewReviewCycle">
    <vt:lpwstr/>
  </property>
  <property fmtid="{D5CDD505-2E9C-101B-9397-08002B2CF9AE}" pid="4" name="_EmailSubject">
    <vt:lpwstr>Transition Modules updated (dead links replaced)</vt:lpwstr>
  </property>
  <property fmtid="{D5CDD505-2E9C-101B-9397-08002B2CF9AE}" pid="5" name="_AuthorEmail">
    <vt:lpwstr>c.benoit@aston.ac.uk</vt:lpwstr>
  </property>
  <property fmtid="{D5CDD505-2E9C-101B-9397-08002B2CF9AE}" pid="6" name="_AuthorEmailDisplayName">
    <vt:lpwstr>Benoit, Celine</vt:lpwstr>
  </property>
  <property fmtid="{D5CDD505-2E9C-101B-9397-08002B2CF9AE}" pid="7" name="_PreviousAdHocReviewCycleID">
    <vt:i4>2129336845</vt:i4>
  </property>
</Properties>
</file>