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4" r:id="rId9"/>
  </p:sldIdLst>
  <p:sldSz cx="9144000" cy="6858000" type="screen4x3"/>
  <p:notesSz cx="6797675" cy="9928225"/>
  <p:custDataLst>
    <p:tags r:id="rId11"/>
  </p:custDataLst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desilvac" initials="c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CCFFFF"/>
    <a:srgbClr val="66FF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7" d="100"/>
          <a:sy n="97" d="100"/>
        </p:scale>
        <p:origin x="-30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gs" Target="tags/tag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45341" cy="495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77" tIns="45789" rIns="91577" bIns="45789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744" y="0"/>
            <a:ext cx="2945341" cy="495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77" tIns="45789" rIns="91577" bIns="45789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GB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4538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33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1" y="4716225"/>
            <a:ext cx="5438776" cy="44667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77" tIns="45789" rIns="91577" bIns="457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133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430861"/>
            <a:ext cx="2945341" cy="495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77" tIns="45789" rIns="91577" bIns="45789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/>
          </a:p>
        </p:txBody>
      </p:sp>
      <p:sp>
        <p:nvSpPr>
          <p:cNvPr id="133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744" y="9430861"/>
            <a:ext cx="2945341" cy="495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77" tIns="45789" rIns="91577" bIns="4578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A1E29F4B-D925-4E47-809B-310F1B218B27}" type="slidenum">
              <a:rPr lang="en-GB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8BABCD6-D8A1-094F-9975-544615A448FA}" type="slidenum">
              <a:rPr lang="en-GB"/>
              <a:pPr/>
              <a:t>1</a:t>
            </a:fld>
            <a:endParaRPr lang="en-GB"/>
          </a:p>
        </p:txBody>
      </p:sp>
      <p:sp>
        <p:nvSpPr>
          <p:cNvPr id="143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CB5F2BF-0B7B-2148-9BA6-431F6944E402}" type="slidenum">
              <a:rPr lang="en-GB"/>
              <a:pPr/>
              <a:t>2</a:t>
            </a:fld>
            <a:endParaRPr lang="en-GB"/>
          </a:p>
        </p:txBody>
      </p:sp>
      <p:sp>
        <p:nvSpPr>
          <p:cNvPr id="15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0" name="Rectangle 8"/>
          <p:cNvSpPr>
            <a:spLocks noChangeArrowheads="1"/>
          </p:cNvSpPr>
          <p:nvPr/>
        </p:nvSpPr>
        <p:spPr bwMode="auto">
          <a:xfrm>
            <a:off x="0" y="1441450"/>
            <a:ext cx="9144000" cy="5416550"/>
          </a:xfrm>
          <a:prstGeom prst="rect">
            <a:avLst/>
          </a:prstGeom>
          <a:solidFill>
            <a:srgbClr val="0083BE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3081" name="AutoShape 9"/>
          <p:cNvSpPr>
            <a:spLocks noChangeArrowheads="1"/>
          </p:cNvSpPr>
          <p:nvPr/>
        </p:nvSpPr>
        <p:spPr bwMode="auto">
          <a:xfrm rot="10800000">
            <a:off x="8423275" y="1341438"/>
            <a:ext cx="720725" cy="863600"/>
          </a:xfrm>
          <a:prstGeom prst="rtTriangle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47738" y="2417763"/>
            <a:ext cx="7585075" cy="1439862"/>
          </a:xfrm>
        </p:spPr>
        <p:txBody>
          <a:bodyPr/>
          <a:lstStyle>
            <a:lvl1pPr>
              <a:defRPr sz="4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47738" y="5908675"/>
            <a:ext cx="7585075" cy="360363"/>
          </a:xfrm>
        </p:spPr>
        <p:txBody>
          <a:bodyPr/>
          <a:lstStyle>
            <a:lvl1pPr marL="0" indent="0">
              <a:lnSpc>
                <a:spcPct val="100000"/>
              </a:lnSpc>
              <a:defRPr>
                <a:solidFill>
                  <a:schemeClr val="tx2"/>
                </a:solidFill>
              </a:defRPr>
            </a:lvl1pPr>
          </a:lstStyle>
          <a:p>
            <a:r>
              <a:rPr lang="en-GB"/>
              <a:t>Click to edit Master subtitle style</a:t>
            </a:r>
          </a:p>
        </p:txBody>
      </p:sp>
      <p:pic>
        <p:nvPicPr>
          <p:cNvPr id="3083" name="Picture 1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39713" y="254000"/>
            <a:ext cx="2162175" cy="881063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Click to edit Master title style</a:t>
            </a:r>
            <a:endParaRPr lang="fr-F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Click to edit Master text styles</a:t>
            </a:r>
          </a:p>
          <a:p>
            <a:pPr lvl="1"/>
            <a:r>
              <a:rPr lang="fr-FR" smtClean="0"/>
              <a:t>Second level</a:t>
            </a:r>
          </a:p>
          <a:p>
            <a:pPr lvl="2"/>
            <a:r>
              <a:rPr lang="fr-FR" smtClean="0"/>
              <a:t>Third level</a:t>
            </a:r>
          </a:p>
          <a:p>
            <a:pPr lvl="3"/>
            <a:r>
              <a:rPr lang="fr-FR" smtClean="0"/>
              <a:t>Fourth level</a:t>
            </a:r>
          </a:p>
          <a:p>
            <a:pPr lvl="4"/>
            <a:r>
              <a:rPr lang="fr-FR" smtClean="0"/>
              <a:t>Fifth level</a:t>
            </a:r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63563"/>
            <a:ext cx="1890713" cy="5554662"/>
          </a:xfrm>
        </p:spPr>
        <p:txBody>
          <a:bodyPr vert="eaVert"/>
          <a:lstStyle/>
          <a:p>
            <a:r>
              <a:rPr lang="fr-FR" smtClean="0"/>
              <a:t>Click to edit Master title style</a:t>
            </a:r>
            <a:endParaRPr lang="fr-F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54088" y="563563"/>
            <a:ext cx="5522912" cy="5554662"/>
          </a:xfrm>
        </p:spPr>
        <p:txBody>
          <a:bodyPr vert="eaVert"/>
          <a:lstStyle/>
          <a:p>
            <a:pPr lvl="0"/>
            <a:r>
              <a:rPr lang="fr-FR" smtClean="0"/>
              <a:t>Click to edit Master text styles</a:t>
            </a:r>
          </a:p>
          <a:p>
            <a:pPr lvl="1"/>
            <a:r>
              <a:rPr lang="fr-FR" smtClean="0"/>
              <a:t>Second level</a:t>
            </a:r>
          </a:p>
          <a:p>
            <a:pPr lvl="2"/>
            <a:r>
              <a:rPr lang="fr-FR" smtClean="0"/>
              <a:t>Third level</a:t>
            </a:r>
          </a:p>
          <a:p>
            <a:pPr lvl="3"/>
            <a:r>
              <a:rPr lang="fr-FR" smtClean="0"/>
              <a:t>Fourth level</a:t>
            </a:r>
          </a:p>
          <a:p>
            <a:pPr lvl="4"/>
            <a:r>
              <a:rPr lang="fr-FR" smtClean="0"/>
              <a:t>Fifth level</a:t>
            </a:r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Click to edit Master text styles</a:t>
            </a:r>
          </a:p>
          <a:p>
            <a:pPr lvl="1"/>
            <a:r>
              <a:rPr lang="fr-FR" smtClean="0"/>
              <a:t>Second level</a:t>
            </a:r>
          </a:p>
          <a:p>
            <a:pPr lvl="2"/>
            <a:r>
              <a:rPr lang="fr-FR" smtClean="0"/>
              <a:t>Third level</a:t>
            </a:r>
          </a:p>
          <a:p>
            <a:pPr lvl="3"/>
            <a:r>
              <a:rPr lang="fr-FR" smtClean="0"/>
              <a:t>Fourth level</a:t>
            </a:r>
          </a:p>
          <a:p>
            <a:pPr lvl="4"/>
            <a:r>
              <a:rPr lang="fr-FR" smtClean="0"/>
              <a:t>Fifth level</a:t>
            </a:r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fr-FR" smtClean="0"/>
              <a:t>Click to edit Master title style</a:t>
            </a:r>
            <a:endParaRPr lang="fr-F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54088" y="2093913"/>
            <a:ext cx="3706812" cy="40243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Click to edit Master text styles</a:t>
            </a:r>
          </a:p>
          <a:p>
            <a:pPr lvl="1"/>
            <a:r>
              <a:rPr lang="fr-FR" smtClean="0"/>
              <a:t>Second level</a:t>
            </a:r>
          </a:p>
          <a:p>
            <a:pPr lvl="2"/>
            <a:r>
              <a:rPr lang="fr-FR" smtClean="0"/>
              <a:t>Third level</a:t>
            </a:r>
          </a:p>
          <a:p>
            <a:pPr lvl="3"/>
            <a:r>
              <a:rPr lang="fr-FR" smtClean="0"/>
              <a:t>Fourth level</a:t>
            </a:r>
          </a:p>
          <a:p>
            <a:pPr lvl="4"/>
            <a:r>
              <a:rPr lang="fr-FR" smtClean="0"/>
              <a:t>Fifth level</a:t>
            </a:r>
            <a:endParaRPr lang="fr-F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13300" y="2093913"/>
            <a:ext cx="3706813" cy="40243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Click to edit Master text styles</a:t>
            </a:r>
          </a:p>
          <a:p>
            <a:pPr lvl="1"/>
            <a:r>
              <a:rPr lang="fr-FR" smtClean="0"/>
              <a:t>Second level</a:t>
            </a:r>
          </a:p>
          <a:p>
            <a:pPr lvl="2"/>
            <a:r>
              <a:rPr lang="fr-FR" smtClean="0"/>
              <a:t>Third level</a:t>
            </a:r>
          </a:p>
          <a:p>
            <a:pPr lvl="3"/>
            <a:r>
              <a:rPr lang="fr-FR" smtClean="0"/>
              <a:t>Fourth level</a:t>
            </a:r>
          </a:p>
          <a:p>
            <a:pPr lvl="4"/>
            <a:r>
              <a:rPr lang="fr-FR" smtClean="0"/>
              <a:t>Fifth level</a:t>
            </a:r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Click to edit Master title style</a:t>
            </a:r>
            <a:endParaRPr lang="fr-F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Click to edit Master text styles</a:t>
            </a:r>
          </a:p>
          <a:p>
            <a:pPr lvl="1"/>
            <a:r>
              <a:rPr lang="fr-FR" smtClean="0"/>
              <a:t>Second level</a:t>
            </a:r>
          </a:p>
          <a:p>
            <a:pPr lvl="2"/>
            <a:r>
              <a:rPr lang="fr-FR" smtClean="0"/>
              <a:t>Third level</a:t>
            </a:r>
          </a:p>
          <a:p>
            <a:pPr lvl="3"/>
            <a:r>
              <a:rPr lang="fr-FR" smtClean="0"/>
              <a:t>Fourth level</a:t>
            </a:r>
          </a:p>
          <a:p>
            <a:pPr lvl="4"/>
            <a:r>
              <a:rPr lang="fr-FR" smtClean="0"/>
              <a:t>Fifth level</a:t>
            </a:r>
            <a:endParaRPr lang="fr-F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Click to edit Master text styles</a:t>
            </a:r>
          </a:p>
          <a:p>
            <a:pPr lvl="1"/>
            <a:r>
              <a:rPr lang="fr-FR" smtClean="0"/>
              <a:t>Second level</a:t>
            </a:r>
          </a:p>
          <a:p>
            <a:pPr lvl="2"/>
            <a:r>
              <a:rPr lang="fr-FR" smtClean="0"/>
              <a:t>Third level</a:t>
            </a:r>
          </a:p>
          <a:p>
            <a:pPr lvl="3"/>
            <a:r>
              <a:rPr lang="fr-FR" smtClean="0"/>
              <a:t>Fourth level</a:t>
            </a:r>
          </a:p>
          <a:p>
            <a:pPr lvl="4"/>
            <a:r>
              <a:rPr lang="fr-FR" smtClean="0"/>
              <a:t>Fifth level</a:t>
            </a:r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Click to edit Master title style</a:t>
            </a:r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Click to edit Master text styles</a:t>
            </a:r>
          </a:p>
          <a:p>
            <a:pPr lvl="1"/>
            <a:r>
              <a:rPr lang="fr-FR" smtClean="0"/>
              <a:t>Second level</a:t>
            </a:r>
          </a:p>
          <a:p>
            <a:pPr lvl="2"/>
            <a:r>
              <a:rPr lang="fr-FR" smtClean="0"/>
              <a:t>Third level</a:t>
            </a:r>
          </a:p>
          <a:p>
            <a:pPr lvl="3"/>
            <a:r>
              <a:rPr lang="fr-FR" smtClean="0"/>
              <a:t>Fourth level</a:t>
            </a:r>
          </a:p>
          <a:p>
            <a:pPr lvl="4"/>
            <a:r>
              <a:rPr lang="fr-FR" smtClean="0"/>
              <a:t>Fifth level</a:t>
            </a:r>
            <a:endParaRPr lang="fr-F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Click to edit Master title style</a:t>
            </a:r>
            <a:endParaRPr lang="fr-F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2" name="AutoShape 8"/>
          <p:cNvSpPr>
            <a:spLocks noChangeArrowheads="1"/>
          </p:cNvSpPr>
          <p:nvPr/>
        </p:nvSpPr>
        <p:spPr bwMode="auto">
          <a:xfrm rot="10800000">
            <a:off x="8423275" y="1341438"/>
            <a:ext cx="720725" cy="863600"/>
          </a:xfrm>
          <a:prstGeom prst="rtTriangle">
            <a:avLst/>
          </a:prstGeom>
          <a:solidFill>
            <a:srgbClr val="0083BE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0" y="0"/>
            <a:ext cx="9144000" cy="1454150"/>
          </a:xfrm>
          <a:prstGeom prst="rect">
            <a:avLst/>
          </a:prstGeom>
          <a:solidFill>
            <a:srgbClr val="0083BE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54088" y="563563"/>
            <a:ext cx="756602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54088" y="2093913"/>
            <a:ext cx="7566025" cy="402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171450" y="6164263"/>
            <a:ext cx="1366838" cy="557212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lnSpc>
          <a:spcPct val="108000"/>
        </a:lnSpc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lnSpc>
          <a:spcPct val="108000"/>
        </a:lnSpc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+mn-lt"/>
          <a:ea typeface="ＭＳ Ｐゴシック" charset="-128"/>
        </a:defRPr>
      </a:lvl2pPr>
      <a:lvl3pPr marL="1143000" indent="-228600" algn="l" rtl="0" fontAlgn="base">
        <a:lnSpc>
          <a:spcPct val="108000"/>
        </a:lnSpc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+mn-lt"/>
          <a:ea typeface="ＭＳ Ｐゴシック" charset="-128"/>
        </a:defRPr>
      </a:lvl3pPr>
      <a:lvl4pPr marL="1600200" indent="-228600" algn="l" rtl="0" fontAlgn="base">
        <a:lnSpc>
          <a:spcPct val="108000"/>
        </a:lnSpc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2057400" indent="-228600" algn="l" rtl="0" fontAlgn="base">
        <a:lnSpc>
          <a:spcPct val="108000"/>
        </a:lnSpc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514600" indent="-228600" algn="l" rtl="0" fontAlgn="base">
        <a:lnSpc>
          <a:spcPct val="108000"/>
        </a:lnSpc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971800" indent="-228600" algn="l" rtl="0" fontAlgn="base">
        <a:lnSpc>
          <a:spcPct val="108000"/>
        </a:lnSpc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429000" indent="-228600" algn="l" rtl="0" fontAlgn="base">
        <a:lnSpc>
          <a:spcPct val="108000"/>
        </a:lnSpc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886200" indent="-228600" algn="l" rtl="0" fontAlgn="base">
        <a:lnSpc>
          <a:spcPct val="108000"/>
        </a:lnSpc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://www.latribune.fr/accueil/a-la-une.html" TargetMode="External"/><Relationship Id="rId3" Type="http://schemas.openxmlformats.org/officeDocument/2006/relationships/hyperlink" Target="http://www.la-croix.com/" TargetMode="External"/><Relationship Id="rId7" Type="http://schemas.openxmlformats.org/officeDocument/2006/relationships/hyperlink" Target="http://lesechos.fr/" TargetMode="External"/><Relationship Id="rId2" Type="http://schemas.openxmlformats.org/officeDocument/2006/relationships/hyperlink" Target="http://www.lemonde.fr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humanite.fr/" TargetMode="External"/><Relationship Id="rId5" Type="http://schemas.openxmlformats.org/officeDocument/2006/relationships/hyperlink" Target="http://www.lefigaro.fr/" TargetMode="External"/><Relationship Id="rId10" Type="http://schemas.openxmlformats.org/officeDocument/2006/relationships/image" Target="../media/image2.png"/><Relationship Id="rId4" Type="http://schemas.openxmlformats.org/officeDocument/2006/relationships/hyperlink" Target="http://www.liberation.fr/" TargetMode="External"/><Relationship Id="rId9" Type="http://schemas.openxmlformats.org/officeDocument/2006/relationships/hyperlink" Target="http://www.francesoir.fr/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4" name="Rectangle 6"/>
          <p:cNvSpPr>
            <a:spLocks noGrp="1" noChangeArrowheads="1"/>
          </p:cNvSpPr>
          <p:nvPr>
            <p:ph type="ctrTitle"/>
          </p:nvPr>
        </p:nvSpPr>
        <p:spPr>
          <a:xfrm>
            <a:off x="827584" y="2132856"/>
            <a:ext cx="7585075" cy="2091357"/>
          </a:xfrm>
        </p:spPr>
        <p:txBody>
          <a:bodyPr/>
          <a:lstStyle/>
          <a:p>
            <a:r>
              <a:rPr lang="en-US" b="1" dirty="0" smtClean="0"/>
              <a:t>RESEARCH AND LIBRARY SKILLS</a:t>
            </a:r>
            <a:br>
              <a:rPr lang="en-US" b="1" dirty="0" smtClean="0"/>
            </a:br>
            <a:r>
              <a:rPr lang="en-US" b="1" dirty="0" err="1" smtClean="0"/>
              <a:t>Activités</a:t>
            </a:r>
            <a:r>
              <a:rPr lang="en-US" b="1" dirty="0" smtClean="0"/>
              <a:t> en </a:t>
            </a:r>
            <a:r>
              <a:rPr lang="en-US" b="1" dirty="0" err="1" smtClean="0"/>
              <a:t>français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Part 1</a:t>
            </a:r>
            <a:endParaRPr lang="en-US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ubTitle" idx="1"/>
          </p:nvPr>
        </p:nvSpPr>
        <p:spPr>
          <a:xfrm>
            <a:off x="762000" y="4343400"/>
            <a:ext cx="7585075" cy="360363"/>
          </a:xfrm>
        </p:spPr>
        <p:txBody>
          <a:bodyPr/>
          <a:lstStyle/>
          <a:p>
            <a:endParaRPr lang="fr-FR" b="1" dirty="0" smtClean="0"/>
          </a:p>
          <a:p>
            <a:endParaRPr lang="fr-FR" b="1" dirty="0" smtClean="0"/>
          </a:p>
          <a:p>
            <a:endParaRPr lang="fr-FR" b="1" dirty="0" smtClean="0">
              <a:solidFill>
                <a:schemeClr val="tx2"/>
              </a:solidFill>
              <a:latin typeface="+mn-lt"/>
              <a:ea typeface="+mn-ea"/>
              <a:cs typeface="+mn-cs"/>
            </a:endParaRPr>
          </a:p>
          <a:p>
            <a:endParaRPr lang="fr-FR" b="1" dirty="0" smtClean="0"/>
          </a:p>
          <a:p>
            <a:endParaRPr lang="fr-FR" b="1" dirty="0" smtClean="0">
              <a:solidFill>
                <a:schemeClr val="tx2"/>
              </a:solidFill>
              <a:latin typeface="+mn-lt"/>
              <a:ea typeface="+mn-ea"/>
              <a:cs typeface="+mn-cs"/>
            </a:endParaRPr>
          </a:p>
          <a:p>
            <a:r>
              <a:rPr lang="fr-FR" b="1" dirty="0" err="1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Developed</a:t>
            </a:r>
            <a:r>
              <a:rPr lang="fr-FR" b="1" dirty="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 by Céline Benoit,</a:t>
            </a:r>
            <a:br>
              <a:rPr lang="fr-FR" b="1" dirty="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</a:br>
            <a:r>
              <a:rPr lang="fr-FR" b="1" dirty="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Aston </a:t>
            </a:r>
            <a:r>
              <a:rPr lang="fr-FR" b="1" dirty="0" err="1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University</a:t>
            </a:r>
            <a:endParaRPr lang="fr-FR" b="1" dirty="0" smtClean="0">
              <a:solidFill>
                <a:schemeClr val="tx2"/>
              </a:solidFill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pic>
        <p:nvPicPr>
          <p:cNvPr id="4" name="Picture 3" descr="routes_into_languages_cmyk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36296" y="332656"/>
            <a:ext cx="1187451" cy="957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QUOTIDIENS </a:t>
            </a:r>
            <a:br>
              <a:rPr lang="fr-FR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</a:br>
            <a:endParaRPr lang="en-US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560" y="1772816"/>
            <a:ext cx="7980561" cy="4215407"/>
          </a:xfrm>
        </p:spPr>
        <p:txBody>
          <a:bodyPr/>
          <a:lstStyle/>
          <a:p>
            <a:pPr marL="0" indent="0"/>
            <a:r>
              <a:rPr lang="en-US" dirty="0" smtClean="0"/>
              <a:t>Un </a:t>
            </a:r>
            <a:r>
              <a:rPr lang="en-US" dirty="0" err="1" smtClean="0"/>
              <a:t>quotidien</a:t>
            </a:r>
            <a:r>
              <a:rPr lang="en-US" dirty="0" smtClean="0"/>
              <a:t> </a:t>
            </a:r>
            <a:r>
              <a:rPr lang="en-US" dirty="0" err="1" smtClean="0"/>
              <a:t>est</a:t>
            </a:r>
            <a:r>
              <a:rPr lang="en-US" dirty="0" smtClean="0"/>
              <a:t> un journal qui </a:t>
            </a:r>
            <a:r>
              <a:rPr lang="en-US" dirty="0" err="1" smtClean="0"/>
              <a:t>paraît</a:t>
            </a:r>
            <a:r>
              <a:rPr lang="en-US" dirty="0" smtClean="0"/>
              <a:t> </a:t>
            </a:r>
            <a:r>
              <a:rPr lang="en-US" dirty="0" err="1" smtClean="0"/>
              <a:t>tous</a:t>
            </a:r>
            <a:r>
              <a:rPr lang="en-US" dirty="0" smtClean="0"/>
              <a:t> les </a:t>
            </a:r>
            <a:r>
              <a:rPr lang="en-US" dirty="0" err="1" smtClean="0"/>
              <a:t>jours</a:t>
            </a:r>
            <a:r>
              <a:rPr lang="en-US" dirty="0" smtClean="0"/>
              <a:t>.</a:t>
            </a:r>
          </a:p>
          <a:p>
            <a:pPr marL="0" indent="0"/>
            <a:endParaRPr lang="en-US" dirty="0" smtClean="0"/>
          </a:p>
          <a:p>
            <a:pPr marL="0" indent="0"/>
            <a:r>
              <a:rPr lang="en-US" dirty="0" smtClean="0"/>
              <a:t>En France, les gens ne </a:t>
            </a:r>
            <a:r>
              <a:rPr lang="en-US" dirty="0" err="1" smtClean="0"/>
              <a:t>lisent</a:t>
            </a:r>
            <a:r>
              <a:rPr lang="en-US" dirty="0" smtClean="0"/>
              <a:t> pas les </a:t>
            </a:r>
            <a:r>
              <a:rPr lang="en-US" dirty="0" err="1" smtClean="0"/>
              <a:t>journaux</a:t>
            </a:r>
            <a:r>
              <a:rPr lang="en-US" dirty="0" smtClean="0"/>
              <a:t> </a:t>
            </a:r>
            <a:r>
              <a:rPr lang="en-US" dirty="0" err="1" smtClean="0"/>
              <a:t>aussi</a:t>
            </a:r>
            <a:r>
              <a:rPr lang="en-US" dirty="0" smtClean="0"/>
              <a:t> </a:t>
            </a:r>
            <a:r>
              <a:rPr lang="en-US" dirty="0" err="1" smtClean="0"/>
              <a:t>souvent</a:t>
            </a:r>
            <a:r>
              <a:rPr lang="en-US" dirty="0" smtClean="0"/>
              <a:t> </a:t>
            </a:r>
            <a:r>
              <a:rPr lang="en-US" dirty="0" err="1" smtClean="0"/>
              <a:t>qu’en</a:t>
            </a:r>
            <a:r>
              <a:rPr lang="en-US" dirty="0" smtClean="0"/>
              <a:t> </a:t>
            </a:r>
            <a:r>
              <a:rPr lang="en-US" dirty="0" err="1" smtClean="0"/>
              <a:t>Angleterre</a:t>
            </a:r>
            <a:r>
              <a:rPr lang="en-US" dirty="0" smtClean="0"/>
              <a:t>, </a:t>
            </a:r>
            <a:r>
              <a:rPr lang="en-US" dirty="0" err="1" smtClean="0"/>
              <a:t>souvent</a:t>
            </a:r>
            <a:r>
              <a:rPr lang="en-US" dirty="0" smtClean="0"/>
              <a:t> </a:t>
            </a:r>
            <a:r>
              <a:rPr lang="en-US" dirty="0" err="1" smtClean="0"/>
              <a:t>parce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les </a:t>
            </a:r>
            <a:r>
              <a:rPr lang="en-US" dirty="0" err="1" smtClean="0"/>
              <a:t>journaux</a:t>
            </a:r>
            <a:r>
              <a:rPr lang="en-US" dirty="0" smtClean="0"/>
              <a:t> </a:t>
            </a:r>
            <a:r>
              <a:rPr lang="en-US" dirty="0" err="1" smtClean="0"/>
              <a:t>sont</a:t>
            </a:r>
            <a:r>
              <a:rPr lang="en-US" dirty="0" smtClean="0"/>
              <a:t> plus </a:t>
            </a:r>
            <a:r>
              <a:rPr lang="en-US" dirty="0" err="1" smtClean="0"/>
              <a:t>chers</a:t>
            </a:r>
            <a:r>
              <a:rPr lang="en-US" dirty="0" smtClean="0"/>
              <a:t>. Il </a:t>
            </a:r>
            <a:r>
              <a:rPr lang="en-US" dirty="0" err="1" smtClean="0"/>
              <a:t>n’existe</a:t>
            </a:r>
            <a:r>
              <a:rPr lang="en-US" dirty="0" smtClean="0"/>
              <a:t> pas de “tabloids”, </a:t>
            </a:r>
            <a:r>
              <a:rPr lang="en-US" dirty="0" err="1" smtClean="0"/>
              <a:t>donc</a:t>
            </a:r>
            <a:r>
              <a:rPr lang="en-US" dirty="0" smtClean="0"/>
              <a:t> </a:t>
            </a:r>
            <a:r>
              <a:rPr lang="en-US" dirty="0" err="1" smtClean="0"/>
              <a:t>vous</a:t>
            </a:r>
            <a:r>
              <a:rPr lang="en-US" dirty="0" smtClean="0"/>
              <a:t> ne </a:t>
            </a:r>
            <a:r>
              <a:rPr lang="en-US" dirty="0" err="1" smtClean="0"/>
              <a:t>trouverez</a:t>
            </a:r>
            <a:r>
              <a:rPr lang="en-US" dirty="0" smtClean="0"/>
              <a:t> pas </a:t>
            </a:r>
            <a:r>
              <a:rPr lang="en-US" dirty="0" err="1" smtClean="0"/>
              <a:t>l’équivalent</a:t>
            </a:r>
            <a:r>
              <a:rPr lang="en-US" dirty="0" smtClean="0"/>
              <a:t> de </a:t>
            </a:r>
            <a:r>
              <a:rPr lang="en-US" i="1" dirty="0" smtClean="0"/>
              <a:t>The Sun</a:t>
            </a:r>
            <a:r>
              <a:rPr lang="en-US" dirty="0" smtClean="0"/>
              <a:t> en France.</a:t>
            </a:r>
          </a:p>
          <a:p>
            <a:pPr marL="0" indent="0"/>
            <a:endParaRPr lang="en-US" dirty="0" smtClean="0"/>
          </a:p>
          <a:p>
            <a:pPr marL="0" indent="0"/>
            <a:r>
              <a:rPr lang="en-US" dirty="0" smtClean="0"/>
              <a:t>	</a:t>
            </a:r>
          </a:p>
          <a:p>
            <a:pPr marL="0" indent="0"/>
            <a:endParaRPr lang="en-US" dirty="0" smtClean="0"/>
          </a:p>
          <a:p>
            <a:pPr marL="0" indent="0"/>
            <a:r>
              <a:rPr lang="en-US" dirty="0" smtClean="0"/>
              <a:t>	</a:t>
            </a:r>
          </a:p>
          <a:p>
            <a:pPr marL="0" indent="0"/>
            <a:r>
              <a:rPr lang="en-US" dirty="0" smtClean="0"/>
              <a:t>Si </a:t>
            </a:r>
            <a:r>
              <a:rPr lang="en-US" dirty="0" err="1" smtClean="0"/>
              <a:t>vous</a:t>
            </a:r>
            <a:r>
              <a:rPr lang="en-US" dirty="0" smtClean="0"/>
              <a:t> </a:t>
            </a:r>
            <a:r>
              <a:rPr lang="en-US" dirty="0" err="1" smtClean="0"/>
              <a:t>n’en</a:t>
            </a:r>
            <a:r>
              <a:rPr lang="en-US" dirty="0" smtClean="0"/>
              <a:t> </a:t>
            </a:r>
            <a:r>
              <a:rPr lang="en-US" dirty="0" err="1" smtClean="0"/>
              <a:t>connaissez</a:t>
            </a:r>
            <a:r>
              <a:rPr lang="en-US" dirty="0" smtClean="0"/>
              <a:t> pas, </a:t>
            </a:r>
            <a:r>
              <a:rPr lang="en-US" dirty="0" err="1" smtClean="0"/>
              <a:t>essayez</a:t>
            </a:r>
            <a:r>
              <a:rPr lang="en-US" dirty="0" smtClean="0"/>
              <a:t> de </a:t>
            </a:r>
            <a:r>
              <a:rPr lang="en-US" dirty="0" err="1" smtClean="0"/>
              <a:t>trouver</a:t>
            </a:r>
            <a:r>
              <a:rPr lang="en-US" dirty="0" smtClean="0"/>
              <a:t> </a:t>
            </a:r>
            <a:r>
              <a:rPr lang="en-US" dirty="0" err="1" smtClean="0"/>
              <a:t>sur</a:t>
            </a:r>
            <a:r>
              <a:rPr lang="en-US" dirty="0" smtClean="0"/>
              <a:t> Internet </a:t>
            </a:r>
            <a:r>
              <a:rPr lang="en-US" dirty="0" err="1" smtClean="0"/>
              <a:t>une</a:t>
            </a:r>
            <a:r>
              <a:rPr lang="en-US" dirty="0" smtClean="0"/>
              <a:t> </a:t>
            </a:r>
            <a:r>
              <a:rPr lang="en-US" dirty="0" err="1" smtClean="0"/>
              <a:t>liste</a:t>
            </a:r>
            <a:r>
              <a:rPr lang="en-US" dirty="0" smtClean="0"/>
              <a:t> de </a:t>
            </a:r>
            <a:r>
              <a:rPr lang="en-US" dirty="0" err="1" smtClean="0"/>
              <a:t>quotidiens</a:t>
            </a:r>
            <a:r>
              <a:rPr lang="en-US" dirty="0" smtClean="0"/>
              <a:t> </a:t>
            </a:r>
            <a:r>
              <a:rPr lang="en-US" dirty="0" err="1" smtClean="0"/>
              <a:t>français</a:t>
            </a:r>
            <a:r>
              <a:rPr lang="en-US" dirty="0" smtClean="0"/>
              <a:t>. La </a:t>
            </a:r>
            <a:r>
              <a:rPr lang="en-US" dirty="0" err="1" smtClean="0"/>
              <a:t>plupart</a:t>
            </a:r>
            <a:r>
              <a:rPr lang="en-US" dirty="0" smtClean="0"/>
              <a:t> </a:t>
            </a:r>
            <a:r>
              <a:rPr lang="en-US" dirty="0" err="1" smtClean="0"/>
              <a:t>ont</a:t>
            </a:r>
            <a:r>
              <a:rPr lang="en-US" dirty="0" smtClean="0"/>
              <a:t> </a:t>
            </a:r>
            <a:r>
              <a:rPr lang="en-US" dirty="0" err="1" smtClean="0"/>
              <a:t>aujourd’hui</a:t>
            </a:r>
            <a:r>
              <a:rPr lang="en-US" dirty="0" smtClean="0"/>
              <a:t> </a:t>
            </a:r>
            <a:r>
              <a:rPr lang="en-US" dirty="0" err="1" smtClean="0"/>
              <a:t>leur</a:t>
            </a:r>
            <a:r>
              <a:rPr lang="en-US" dirty="0" smtClean="0"/>
              <a:t> </a:t>
            </a:r>
            <a:r>
              <a:rPr lang="en-US" dirty="0" err="1" smtClean="0"/>
              <a:t>propre</a:t>
            </a:r>
            <a:r>
              <a:rPr lang="en-US" dirty="0" smtClean="0"/>
              <a:t> site Internet</a:t>
            </a:r>
            <a:endParaRPr lang="en-US" dirty="0"/>
          </a:p>
        </p:txBody>
      </p:sp>
      <p:pic>
        <p:nvPicPr>
          <p:cNvPr id="4" name="Picture 3" descr="routes_into_languages_cmyk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16416" y="6165304"/>
            <a:ext cx="683395" cy="5509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ounded Rectangular Callout 4"/>
          <p:cNvSpPr/>
          <p:nvPr/>
        </p:nvSpPr>
        <p:spPr>
          <a:xfrm>
            <a:off x="1259632" y="3789040"/>
            <a:ext cx="6336704" cy="864096"/>
          </a:xfrm>
          <a:prstGeom prst="wedgeRoundRectCallout">
            <a:avLst/>
          </a:prstGeom>
          <a:solidFill>
            <a:srgbClr val="CCFFFF"/>
          </a:solidFill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indent="0"/>
            <a:r>
              <a:rPr lang="en-US" dirty="0" err="1" smtClean="0">
                <a:solidFill>
                  <a:srgbClr val="000000"/>
                </a:solidFill>
              </a:rPr>
              <a:t>Connaissez-vous</a:t>
            </a:r>
            <a:r>
              <a:rPr lang="en-US" dirty="0" smtClean="0">
                <a:solidFill>
                  <a:srgbClr val="000000"/>
                </a:solidFill>
              </a:rPr>
              <a:t> des </a:t>
            </a:r>
            <a:r>
              <a:rPr lang="en-US" dirty="0" err="1" smtClean="0">
                <a:solidFill>
                  <a:srgbClr val="000000"/>
                </a:solidFill>
              </a:rPr>
              <a:t>quotidiens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français</a:t>
            </a:r>
            <a:r>
              <a:rPr lang="en-US" dirty="0" smtClean="0">
                <a:solidFill>
                  <a:srgbClr val="000000"/>
                </a:solidFill>
              </a:rPr>
              <a:t> ? </a:t>
            </a:r>
            <a:r>
              <a:rPr lang="en-US" dirty="0" err="1" smtClean="0">
                <a:solidFill>
                  <a:srgbClr val="000000"/>
                </a:solidFill>
              </a:rPr>
              <a:t>Lesquels</a:t>
            </a:r>
            <a:r>
              <a:rPr lang="en-US" dirty="0" smtClean="0">
                <a:solidFill>
                  <a:srgbClr val="000000"/>
                </a:solidFill>
              </a:rPr>
              <a:t> ?</a:t>
            </a:r>
            <a:endParaRPr lang="fr-FR" dirty="0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1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QUOTIDIENS</a:t>
            </a:r>
            <a:r>
              <a:rPr lang="fr-FR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  </a:t>
            </a:r>
            <a:br>
              <a:rPr lang="fr-FR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</a:br>
            <a:endParaRPr lang="fr-F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LE </a:t>
            </a:r>
            <a:r>
              <a:rPr lang="en-GB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MONDE - 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  <a:hlinkClick r:id="rId2"/>
              </a:rPr>
              <a:t>http://www.lemonde.fr/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endParaRPr lang="fr-FR" b="1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lvl="0"/>
            <a:r>
              <a:rPr lang="en-GB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LA </a:t>
            </a:r>
            <a:r>
              <a:rPr lang="en-GB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CROIX - 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  <a:hlinkClick r:id="rId3"/>
              </a:rPr>
              <a:t>http://www.la-croix.com/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endParaRPr lang="fr-FR" b="1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lvl="0"/>
            <a:r>
              <a:rPr lang="en-GB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LIBERATION - 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  <a:hlinkClick r:id="rId4"/>
              </a:rPr>
              <a:t>http://www.liberation.fr/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endParaRPr lang="fr-FR" b="1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lvl="0"/>
            <a:r>
              <a:rPr lang="en-GB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LE </a:t>
            </a:r>
            <a:r>
              <a:rPr lang="en-GB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FIGARO - 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  <a:hlinkClick r:id="rId5"/>
              </a:rPr>
              <a:t>http://www.lefigaro.fr/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endParaRPr lang="fr-FR" b="1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lvl="0"/>
            <a:r>
              <a:rPr lang="en-GB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L’HUMANITE - 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  <a:hlinkClick r:id="rId6"/>
              </a:rPr>
              <a:t>http://www.humanite.fr/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endParaRPr lang="fr-FR" b="1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lvl="0"/>
            <a:r>
              <a:rPr lang="en-GB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LES </a:t>
            </a:r>
            <a:r>
              <a:rPr lang="en-GB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ECHOS – </a:t>
            </a:r>
            <a:r>
              <a:rPr lang="en-GB" dirty="0" smtClean="0">
                <a:solidFill>
                  <a:schemeClr val="tx1"/>
                </a:solidFill>
                <a:latin typeface="+mn-lt"/>
                <a:ea typeface="+mn-ea"/>
                <a:cs typeface="+mn-cs"/>
                <a:hlinkClick r:id="rId7"/>
              </a:rPr>
              <a:t>http://lesechos.fr/</a:t>
            </a:r>
            <a:r>
              <a:rPr lang="en-GB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endParaRPr lang="fr-FR" b="1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lvl="0"/>
            <a:r>
              <a:rPr lang="en-GB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LA </a:t>
            </a:r>
            <a:r>
              <a:rPr lang="en-GB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TRIBUNE - 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  <a:hlinkClick r:id="rId8"/>
              </a:rPr>
              <a:t>http://www.latribune.fr/accueil/a-la-une.html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</a:p>
          <a:p>
            <a:pPr lvl="0"/>
            <a:r>
              <a:rPr lang="en-US" dirty="0" smtClean="0"/>
              <a:t>		           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(journal </a:t>
            </a:r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économique</a:t>
            </a:r>
            <a:r>
              <a:rPr lang="en-US" dirty="0" smtClean="0"/>
              <a:t> et financier)</a:t>
            </a:r>
          </a:p>
          <a:p>
            <a:pPr lvl="0"/>
            <a:r>
              <a:rPr lang="en-US" dirty="0" smtClean="0"/>
              <a:t>FRANCE SOIR - </a:t>
            </a:r>
            <a:r>
              <a:rPr lang="en-US" dirty="0" smtClean="0">
                <a:hlinkClick r:id="rId9"/>
              </a:rPr>
              <a:t>http://www.francesoir.fr/</a:t>
            </a:r>
            <a:r>
              <a:rPr lang="en-US" dirty="0" smtClean="0"/>
              <a:t> </a:t>
            </a:r>
          </a:p>
          <a:p>
            <a:pPr lvl="0"/>
            <a:r>
              <a:rPr lang="en-US" dirty="0" smtClean="0"/>
              <a:t>…</a:t>
            </a:r>
          </a:p>
          <a:p>
            <a:pPr lvl="0"/>
            <a:r>
              <a:rPr lang="en-GB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endParaRPr lang="fr-FR" b="1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fr-FR" dirty="0"/>
          </a:p>
        </p:txBody>
      </p:sp>
      <p:pic>
        <p:nvPicPr>
          <p:cNvPr id="4" name="Picture 3" descr="routes_into_languages_cmyk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8316416" y="6165304"/>
            <a:ext cx="683395" cy="5509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JOURNAUX REGIONAUX</a:t>
            </a:r>
            <a:r>
              <a:rPr lang="fr-FR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</a:t>
            </a:r>
            <a:endParaRPr lang="fr-F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916832"/>
            <a:ext cx="8052569" cy="4201393"/>
          </a:xfrm>
        </p:spPr>
        <p:txBody>
          <a:bodyPr/>
          <a:lstStyle/>
          <a:p>
            <a:pPr marL="0" indent="0"/>
            <a:r>
              <a:rPr lang="fr-FR" dirty="0" smtClean="0"/>
              <a:t>Chaque jour paraissent des journaux nationaux mais aussi des journaux régionaux. </a:t>
            </a:r>
          </a:p>
          <a:p>
            <a:pPr marL="0" indent="0"/>
            <a:r>
              <a:rPr lang="fr-FR" dirty="0" smtClean="0"/>
              <a:t>Ces derniers sont bien souvent plus populaires auprès de la population. </a:t>
            </a:r>
          </a:p>
          <a:p>
            <a:pPr marL="0" indent="0"/>
            <a:r>
              <a:rPr lang="fr-FR" dirty="0" smtClean="0"/>
              <a:t>Ainsi, on trouvera des journaux pour la région du Nord, de l’Ile-de-France, de l’Ouest, du Sud-Ouest, du Centre-Ouest, du Massif Central, de la Méditerranée, des Alpes-Est et du Nord-Est.</a:t>
            </a:r>
          </a:p>
          <a:p>
            <a:pPr marL="0" indent="0"/>
            <a:endParaRPr lang="fr-FR" dirty="0" smtClean="0"/>
          </a:p>
          <a:p>
            <a:pPr marL="0" indent="0"/>
            <a:endParaRPr lang="fr-FR" dirty="0" smtClean="0"/>
          </a:p>
          <a:p>
            <a:pPr marL="0" indent="0"/>
            <a:endParaRPr lang="fr-FR" dirty="0" smtClean="0"/>
          </a:p>
          <a:p>
            <a:pPr marL="0" indent="0"/>
            <a:endParaRPr lang="fr-FR" dirty="0" smtClean="0"/>
          </a:p>
          <a:p>
            <a:pPr marL="0" indent="0"/>
            <a:r>
              <a:rPr lang="fr-FR" dirty="0" smtClean="0"/>
              <a:t>Si vous n’en connaissez pas, cherchez sur Internet et faites une liste</a:t>
            </a:r>
            <a:endParaRPr lang="fr-FR" dirty="0"/>
          </a:p>
        </p:txBody>
      </p:sp>
      <p:pic>
        <p:nvPicPr>
          <p:cNvPr id="4" name="Picture 3" descr="routes_into_languages_cmyk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16416" y="6165304"/>
            <a:ext cx="683395" cy="5509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ounded Rectangular Callout 4"/>
          <p:cNvSpPr/>
          <p:nvPr/>
        </p:nvSpPr>
        <p:spPr>
          <a:xfrm>
            <a:off x="1043608" y="4437112"/>
            <a:ext cx="6336704" cy="864096"/>
          </a:xfrm>
          <a:prstGeom prst="wedgeRoundRectCallout">
            <a:avLst/>
          </a:prstGeom>
          <a:solidFill>
            <a:srgbClr val="CCFFFF"/>
          </a:solidFill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indent="0"/>
            <a:r>
              <a:rPr lang="fr-FR" dirty="0" smtClean="0">
                <a:solidFill>
                  <a:srgbClr val="000000"/>
                </a:solidFill>
              </a:rPr>
              <a:t>Connaissez-vous des quotidiens régionaux ? Lesquels ?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Exemples de JOURNAUX RÉGIONAUX </a:t>
            </a:r>
            <a:endParaRPr lang="fr-FR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1676400"/>
            <a:ext cx="4279900" cy="4441825"/>
          </a:xfrm>
        </p:spPr>
        <p:txBody>
          <a:bodyPr/>
          <a:lstStyle/>
          <a:p>
            <a:r>
              <a:rPr lang="fr-FR" dirty="0" smtClean="0"/>
              <a:t>La Voix du Nord </a:t>
            </a:r>
          </a:p>
          <a:p>
            <a:r>
              <a:rPr lang="fr-FR" dirty="0" smtClean="0"/>
              <a:t>Nord éclair</a:t>
            </a:r>
          </a:p>
          <a:p>
            <a:r>
              <a:rPr lang="fr-FR" dirty="0" smtClean="0"/>
              <a:t>Le Parisien</a:t>
            </a:r>
          </a:p>
          <a:p>
            <a:r>
              <a:rPr lang="fr-FR" dirty="0" err="1" smtClean="0"/>
              <a:t>Paris-Normandie</a:t>
            </a:r>
            <a:endParaRPr lang="fr-FR" dirty="0" smtClean="0"/>
          </a:p>
          <a:p>
            <a:r>
              <a:rPr lang="fr-FR" dirty="0" smtClean="0"/>
              <a:t>La presse de la Manche</a:t>
            </a:r>
          </a:p>
          <a:p>
            <a:r>
              <a:rPr lang="fr-FR" dirty="0" smtClean="0"/>
              <a:t>Ouest-France</a:t>
            </a:r>
          </a:p>
          <a:p>
            <a:r>
              <a:rPr lang="fr-FR" dirty="0" smtClean="0"/>
              <a:t>Le Courrier de l’Ouest</a:t>
            </a:r>
          </a:p>
          <a:p>
            <a:r>
              <a:rPr lang="fr-FR" dirty="0" smtClean="0"/>
              <a:t>Sud Ouest</a:t>
            </a:r>
          </a:p>
          <a:p>
            <a:r>
              <a:rPr lang="fr-FR" dirty="0" smtClean="0"/>
              <a:t>La Dépêche du Midi</a:t>
            </a:r>
          </a:p>
          <a:p>
            <a:endParaRPr lang="fr-FR" dirty="0"/>
          </a:p>
        </p:txBody>
      </p:sp>
      <p:sp>
        <p:nvSpPr>
          <p:cNvPr id="8" name="Content Placeholder 7"/>
          <p:cNvSpPr>
            <a:spLocks noGrp="1"/>
          </p:cNvSpPr>
          <p:nvPr>
            <p:ph sz="half" idx="2"/>
          </p:nvPr>
        </p:nvSpPr>
        <p:spPr>
          <a:xfrm>
            <a:off x="4788024" y="1700808"/>
            <a:ext cx="4025900" cy="4518025"/>
          </a:xfrm>
        </p:spPr>
        <p:txBody>
          <a:bodyPr/>
          <a:lstStyle/>
          <a:p>
            <a:r>
              <a:rPr lang="fr-FR" dirty="0" smtClean="0"/>
              <a:t>Charente libre</a:t>
            </a:r>
          </a:p>
          <a:p>
            <a:r>
              <a:rPr lang="fr-FR" dirty="0" smtClean="0"/>
              <a:t>La Montagne</a:t>
            </a:r>
          </a:p>
          <a:p>
            <a:r>
              <a:rPr lang="fr-FR" dirty="0" smtClean="0"/>
              <a:t>L’Écho républicain</a:t>
            </a:r>
          </a:p>
          <a:p>
            <a:r>
              <a:rPr lang="fr-FR" dirty="0" smtClean="0"/>
              <a:t>L’Indépendant</a:t>
            </a:r>
          </a:p>
          <a:p>
            <a:r>
              <a:rPr lang="fr-FR" dirty="0" smtClean="0"/>
              <a:t>La Marseillaise</a:t>
            </a:r>
          </a:p>
          <a:p>
            <a:r>
              <a:rPr lang="fr-FR" dirty="0" smtClean="0"/>
              <a:t>Nice-Matin</a:t>
            </a:r>
          </a:p>
          <a:p>
            <a:r>
              <a:rPr lang="fr-FR" dirty="0" smtClean="0"/>
              <a:t>La Provence</a:t>
            </a:r>
          </a:p>
          <a:p>
            <a:r>
              <a:rPr lang="fr-FR" dirty="0" smtClean="0"/>
              <a:t>L’Est républicain</a:t>
            </a:r>
          </a:p>
          <a:p>
            <a:r>
              <a:rPr lang="fr-FR" dirty="0" err="1" smtClean="0"/>
              <a:t>Vosges-Matin</a:t>
            </a:r>
            <a:endParaRPr lang="fr-FR" dirty="0"/>
          </a:p>
        </p:txBody>
      </p:sp>
      <p:pic>
        <p:nvPicPr>
          <p:cNvPr id="5" name="Picture 4" descr="routes_into_languages_cmyk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16416" y="6165304"/>
            <a:ext cx="683395" cy="5509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4088" y="563563"/>
            <a:ext cx="7961312" cy="511175"/>
          </a:xfrm>
        </p:spPr>
        <p:txBody>
          <a:bodyPr/>
          <a:lstStyle/>
          <a:p>
            <a:r>
              <a:rPr lang="fr-FR" dirty="0" smtClean="0"/>
              <a:t>De quelles </a:t>
            </a:r>
            <a:r>
              <a:rPr lang="fr-FR" dirty="0" err="1" smtClean="0"/>
              <a:t>regions</a:t>
            </a:r>
            <a:r>
              <a:rPr lang="fr-FR" dirty="0" smtClean="0"/>
              <a:t> sont issus ces quotidiens?</a:t>
            </a:r>
            <a:endParaRPr lang="fr-FR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1676400"/>
            <a:ext cx="4279900" cy="4441825"/>
          </a:xfrm>
        </p:spPr>
        <p:txBody>
          <a:bodyPr/>
          <a:lstStyle/>
          <a:p>
            <a:r>
              <a:rPr lang="fr-FR" dirty="0" smtClean="0"/>
              <a:t>La Voix du Nord </a:t>
            </a:r>
          </a:p>
          <a:p>
            <a:r>
              <a:rPr lang="fr-FR" dirty="0" smtClean="0"/>
              <a:t>Nord éclair</a:t>
            </a:r>
          </a:p>
          <a:p>
            <a:r>
              <a:rPr lang="fr-FR" dirty="0" smtClean="0"/>
              <a:t>Le Parisien</a:t>
            </a:r>
          </a:p>
          <a:p>
            <a:r>
              <a:rPr lang="fr-FR" dirty="0" err="1" smtClean="0"/>
              <a:t>Paris-Normandie</a:t>
            </a:r>
            <a:endParaRPr lang="fr-FR" dirty="0" smtClean="0"/>
          </a:p>
          <a:p>
            <a:r>
              <a:rPr lang="fr-FR" dirty="0" smtClean="0"/>
              <a:t>La presse de la Manche</a:t>
            </a:r>
          </a:p>
          <a:p>
            <a:r>
              <a:rPr lang="fr-FR" dirty="0" smtClean="0"/>
              <a:t>Ouest-France</a:t>
            </a:r>
          </a:p>
          <a:p>
            <a:r>
              <a:rPr lang="fr-FR" dirty="0" smtClean="0"/>
              <a:t>Le Courrier de l’Ouest</a:t>
            </a:r>
          </a:p>
          <a:p>
            <a:r>
              <a:rPr lang="fr-FR" dirty="0" smtClean="0"/>
              <a:t>Sud Ouest</a:t>
            </a:r>
          </a:p>
          <a:p>
            <a:r>
              <a:rPr lang="fr-FR" dirty="0" smtClean="0"/>
              <a:t>La Dépêche du Midi</a:t>
            </a:r>
          </a:p>
          <a:p>
            <a:endParaRPr lang="fr-FR" dirty="0"/>
          </a:p>
        </p:txBody>
      </p:sp>
      <p:sp>
        <p:nvSpPr>
          <p:cNvPr id="8" name="Content Placeholder 7"/>
          <p:cNvSpPr>
            <a:spLocks noGrp="1"/>
          </p:cNvSpPr>
          <p:nvPr>
            <p:ph sz="half" idx="2"/>
          </p:nvPr>
        </p:nvSpPr>
        <p:spPr>
          <a:xfrm>
            <a:off x="4495800" y="1600200"/>
            <a:ext cx="4648200" cy="4518025"/>
          </a:xfrm>
        </p:spPr>
        <p:txBody>
          <a:bodyPr/>
          <a:lstStyle/>
          <a:p>
            <a:r>
              <a:rPr lang="fr-FR" dirty="0" err="1" smtClean="0"/>
              <a:t>-Pas-de-Calais</a:t>
            </a:r>
            <a:r>
              <a:rPr lang="fr-FR" dirty="0" smtClean="0"/>
              <a:t> / Nord</a:t>
            </a:r>
          </a:p>
          <a:p>
            <a:r>
              <a:rPr lang="fr-FR" dirty="0" err="1" smtClean="0"/>
              <a:t>-Nord</a:t>
            </a:r>
            <a:endParaRPr lang="fr-FR" dirty="0" smtClean="0"/>
          </a:p>
          <a:p>
            <a:r>
              <a:rPr lang="fr-FR" dirty="0" err="1" smtClean="0"/>
              <a:t>-Paris</a:t>
            </a:r>
            <a:endParaRPr lang="fr-FR" dirty="0" smtClean="0"/>
          </a:p>
          <a:p>
            <a:r>
              <a:rPr lang="fr-FR" sz="2600" dirty="0" err="1" smtClean="0"/>
              <a:t>-Seine-Maritime</a:t>
            </a:r>
            <a:r>
              <a:rPr lang="fr-FR" sz="2600" dirty="0" smtClean="0"/>
              <a:t>, Eure, Yvelines</a:t>
            </a:r>
          </a:p>
          <a:p>
            <a:r>
              <a:rPr lang="fr-FR" dirty="0" err="1" smtClean="0"/>
              <a:t>-Manche</a:t>
            </a:r>
            <a:endParaRPr lang="fr-FR" dirty="0" smtClean="0"/>
          </a:p>
          <a:p>
            <a:r>
              <a:rPr lang="fr-FR" sz="2400" dirty="0" err="1" smtClean="0"/>
              <a:t>-Calvados</a:t>
            </a:r>
            <a:r>
              <a:rPr lang="fr-FR" sz="2400" dirty="0" smtClean="0"/>
              <a:t>, Orne, Manche, Paris…</a:t>
            </a:r>
          </a:p>
          <a:p>
            <a:r>
              <a:rPr lang="fr-FR" dirty="0" err="1" smtClean="0"/>
              <a:t>-Maine-et-Loire</a:t>
            </a:r>
            <a:endParaRPr lang="fr-FR" dirty="0" smtClean="0"/>
          </a:p>
          <a:p>
            <a:r>
              <a:rPr lang="fr-FR" sz="2200" dirty="0" err="1" smtClean="0"/>
              <a:t>-Charente</a:t>
            </a:r>
            <a:r>
              <a:rPr lang="fr-FR" sz="2200" dirty="0" smtClean="0"/>
              <a:t>, Dordogne, Gironde, Landes, Gers…</a:t>
            </a:r>
          </a:p>
          <a:p>
            <a:r>
              <a:rPr lang="fr-FR" sz="2400" dirty="0" err="1" smtClean="0"/>
              <a:t>-Lot</a:t>
            </a:r>
            <a:r>
              <a:rPr lang="fr-FR" sz="2400" dirty="0" smtClean="0"/>
              <a:t>, Tarn-et-Garonne, Ariège…</a:t>
            </a:r>
            <a:endParaRPr lang="fr-FR" sz="2400" dirty="0"/>
          </a:p>
        </p:txBody>
      </p:sp>
      <p:pic>
        <p:nvPicPr>
          <p:cNvPr id="5" name="Picture 4" descr="routes_into_languages_cmyk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16416" y="6165304"/>
            <a:ext cx="683395" cy="5509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Suite…</a:t>
            </a:r>
            <a:endParaRPr lang="fr-FR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Charente libre - Charente</a:t>
            </a:r>
          </a:p>
          <a:p>
            <a:r>
              <a:rPr lang="fr-FR" dirty="0" smtClean="0"/>
              <a:t>La Montagne – Puy-de-Dôme, Cantal, Haute-Loire, Creuse…</a:t>
            </a:r>
          </a:p>
          <a:p>
            <a:r>
              <a:rPr lang="fr-FR" dirty="0" smtClean="0"/>
              <a:t>L’Écho républicain  - Eure-et-Loir, Yvelines</a:t>
            </a:r>
          </a:p>
          <a:p>
            <a:r>
              <a:rPr lang="fr-FR" dirty="0" smtClean="0"/>
              <a:t>L’Indépendant – Pyrénées Orientales, Aude</a:t>
            </a:r>
          </a:p>
          <a:p>
            <a:r>
              <a:rPr lang="fr-FR" dirty="0" smtClean="0"/>
              <a:t>La Marseillaise – Bouches-du-Rhône, Gard, Var, Vaucluse</a:t>
            </a:r>
          </a:p>
          <a:p>
            <a:r>
              <a:rPr lang="fr-FR" dirty="0" smtClean="0"/>
              <a:t>Nice-Matin – Alpes-Maritimes, Var, Haute-Corse, Corse-du-Sud</a:t>
            </a:r>
          </a:p>
          <a:p>
            <a:r>
              <a:rPr lang="fr-FR" dirty="0" smtClean="0"/>
              <a:t>La Provence – Bouches-du-Rhône, Vaucluse, Alpes-de-Haute-Provence </a:t>
            </a:r>
          </a:p>
          <a:p>
            <a:r>
              <a:rPr lang="fr-FR" dirty="0" smtClean="0"/>
              <a:t>L’Est républicain – Doubs, Haute-Saône, Territoire-de-Belfort, Vosges, Meuse, Meurthe-et-Moselle</a:t>
            </a:r>
          </a:p>
          <a:p>
            <a:r>
              <a:rPr lang="fr-FR" dirty="0" err="1" smtClean="0"/>
              <a:t>Vosges-Matin</a:t>
            </a:r>
            <a:r>
              <a:rPr lang="fr-FR" dirty="0" smtClean="0"/>
              <a:t> - Vosges</a:t>
            </a:r>
            <a:endParaRPr lang="fr-FR" dirty="0"/>
          </a:p>
        </p:txBody>
      </p:sp>
      <p:pic>
        <p:nvPicPr>
          <p:cNvPr id="4" name="Picture 3" descr="routes_into_languages_cmyk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16416" y="6165304"/>
            <a:ext cx="683395" cy="5509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JOURNAUX QUOTIDIENS</a:t>
            </a:r>
            <a:endParaRPr lang="fr-F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1772816"/>
            <a:ext cx="7854057" cy="4312344"/>
          </a:xfrm>
        </p:spPr>
        <p:txBody>
          <a:bodyPr/>
          <a:lstStyle/>
          <a:p>
            <a:r>
              <a:rPr lang="fr-FR" sz="1800" dirty="0" smtClean="0"/>
              <a:t>	Il n’est pas nécessaire de retenir toutes les régions concernées par les quotidiens mais certaines constatations sont importantes.</a:t>
            </a:r>
          </a:p>
          <a:p>
            <a:endParaRPr lang="fr-FR" sz="1800" dirty="0" smtClean="0"/>
          </a:p>
          <a:p>
            <a:r>
              <a:rPr lang="fr-FR" sz="1800" dirty="0" smtClean="0"/>
              <a:t>	On constate que chaque région a au moins un journal régional, souvent plusieurs.</a:t>
            </a:r>
          </a:p>
          <a:p>
            <a:endParaRPr lang="fr-FR" sz="1800" dirty="0" smtClean="0"/>
          </a:p>
          <a:p>
            <a:r>
              <a:rPr lang="fr-FR" sz="1800" dirty="0" smtClean="0"/>
              <a:t>	On remarque également qu’un journal régional peut souvent concerné plusieurs régions.</a:t>
            </a:r>
          </a:p>
          <a:p>
            <a:endParaRPr lang="fr-FR" sz="1800" dirty="0" smtClean="0"/>
          </a:p>
          <a:p>
            <a:r>
              <a:rPr lang="fr-FR" sz="1800" dirty="0" smtClean="0"/>
              <a:t>	Les journaux régionaux, tout comme les journaux nationaux, sont souvent en faveur d’un parti politique. Essayez toujours de savoir si votre journal est de droite ou de gauche.</a:t>
            </a:r>
          </a:p>
          <a:p>
            <a:r>
              <a:rPr lang="fr-FR" sz="1800" dirty="0" smtClean="0"/>
              <a:t>	Nombre de journaux français doivent leur nom à la Seconde Guerre mondiale, lorsque la presse clandestine s’est développée avec la Résistance.</a:t>
            </a:r>
          </a:p>
          <a:p>
            <a:endParaRPr lang="fr-FR" dirty="0"/>
          </a:p>
        </p:txBody>
      </p:sp>
      <p:pic>
        <p:nvPicPr>
          <p:cNvPr id="4" name="Picture 3" descr="routes_into_languages_cmyk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16416" y="6165304"/>
            <a:ext cx="683395" cy="5509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1 - &amp;quot;RESEARCH AND LIBRARY SKILLS&amp;#x0D;&amp;#x0A;&amp;amp;#x09;Activités en français&amp;quot;&quot;/&gt;&lt;property id=&quot;20307&quot; value=&quot;256&quot;/&gt;&lt;/object&gt;&lt;object type=&quot;3&quot; unique_id=&quot;10005&quot;&gt;&lt;property id=&quot;20148&quot; value=&quot;5&quot;/&gt;&lt;property id=&quot;20300&quot; value=&quot;Slide 2 - &amp;quot;QUOTIDIENS &amp;#x0D;&amp;#x0A;&amp;quot;&quot;/&gt;&lt;property id=&quot;20307&quot; value=&quot;257&quot;/&gt;&lt;/object&gt;&lt;object type=&quot;3&quot; unique_id=&quot;10006&quot;&gt;&lt;property id=&quot;20148&quot; value=&quot;5&quot;/&gt;&lt;property id=&quot;20300&quot; value=&quot;Slide 3 - &amp;quot;QUOTIDIENS  &amp;#x0D;&amp;#x0A;&amp;quot;&quot;/&gt;&lt;property id=&quot;20307&quot; value=&quot;258&quot;/&gt;&lt;/object&gt;&lt;object type=&quot;3&quot; unique_id=&quot;10007&quot;&gt;&lt;property id=&quot;20148&quot; value=&quot;5&quot;/&gt;&lt;property id=&quot;20300&quot; value=&quot;Slide 4 - &amp;quot;JOURNAUX REGIONAUX &amp;quot;&quot;/&gt;&lt;property id=&quot;20307&quot; value=&quot;259&quot;/&gt;&lt;/object&gt;&lt;object type=&quot;3&quot; unique_id=&quot;10008&quot;&gt;&lt;property id=&quot;20148&quot; value=&quot;5&quot;/&gt;&lt;property id=&quot;20300&quot; value=&quot;Slide 5 - &amp;quot;Exemples de JOURNAUX RÉGIONAUX &amp;quot;&quot;/&gt;&lt;property id=&quot;20307&quot; value=&quot;260&quot;/&gt;&lt;/object&gt;&lt;object type=&quot;3&quot; unique_id=&quot;10009&quot;&gt;&lt;property id=&quot;20148&quot; value=&quot;5&quot;/&gt;&lt;property id=&quot;20300&quot; value=&quot;Slide 6 - &amp;quot;De quelles regions sont issus ces quotidiens?&amp;quot;&quot;/&gt;&lt;property id=&quot;20307&quot; value=&quot;262&quot;/&gt;&lt;/object&gt;&lt;object type=&quot;3&quot; unique_id=&quot;10010&quot;&gt;&lt;property id=&quot;20148&quot; value=&quot;5&quot;/&gt;&lt;property id=&quot;20300&quot; value=&quot;Slide 7 - &amp;quot;Suite…&amp;quot;&quot;/&gt;&lt;property id=&quot;20307&quot; value=&quot;263&quot;/&gt;&lt;/object&gt;&lt;object type=&quot;3&quot; unique_id=&quot;10011&quot;&gt;&lt;property id=&quot;20148&quot; value=&quot;5&quot;/&gt;&lt;property id=&quot;20300&quot; value=&quot;Slide 8 - &amp;quot;JOURNAUX QUOTIDIENS&amp;quot;&quot;/&gt;&lt;property id=&quot;20307&quot; value=&quot;264&quot;/&gt;&lt;/object&gt;&lt;object type=&quot;3&quot; unique_id=&quot;10012&quot;&gt;&lt;property id=&quot;20148&quot; value=&quot;5&quot;/&gt;&lt;property id=&quot;20300&quot; value=&quot;Slide 9 - &amp;quot;HEBDOMADAIRES&amp;#x0D;&amp;#x0A;&amp;quot;&quot;/&gt;&lt;property id=&quot;20307&quot; value=&quot;265&quot;/&gt;&lt;/object&gt;&lt;object type=&quot;3&quot; unique_id=&quot;10013&quot;&gt;&lt;property id=&quot;20148&quot; value=&quot;5&quot;/&gt;&lt;property id=&quot;20300&quot; value=&quot;Slide 10 - &amp;quot;HEBDOMADAIRES&amp;#x0D;&amp;#x0A;&amp;quot;&quot;/&gt;&lt;property id=&quot;20307&quot; value=&quot;266&quot;/&gt;&lt;/object&gt;&lt;object type=&quot;3&quot; unique_id=&quot;10014&quot;&gt;&lt;property id=&quot;20148&quot; value=&quot;5&quot;/&gt;&lt;property id=&quot;20300&quot; value=&quot;Slide 11 - &amp;quot;Activité : A vous de jouer !&amp;quot;&quot;/&gt;&lt;property id=&quot;20307&quot; value=&quot;273&quot;/&gt;&lt;/object&gt;&lt;object type=&quot;3&quot; unique_id=&quot;10015&quot;&gt;&lt;property id=&quot;20148&quot; value=&quot;5&quot;/&gt;&lt;property id=&quot;20300&quot; value=&quot;Slide 12 - &amp;quot;Affiliations politiques des HEBDOMADAIRES&amp;#x0D;&amp;#x0A;&amp;quot;&quot;/&gt;&lt;property id=&quot;20307&quot; value=&quot;274&quot;/&gt;&lt;/object&gt;&lt;object type=&quot;3&quot; unique_id=&quot;10016&quot;&gt;&lt;property id=&quot;20148&quot; value=&quot;5&quot;/&gt;&lt;property id=&quot;20300&quot; value=&quot;Slide 13 - &amp;quot;MENSUELS&amp;#x0D;&amp;#x0A;&amp;quot;&quot;/&gt;&lt;property id=&quot;20307&quot; value=&quot;267&quot;/&gt;&lt;/object&gt;&lt;object type=&quot;3&quot; unique_id=&quot;10017&quot;&gt;&lt;property id=&quot;20148&quot; value=&quot;5&quot;/&gt;&lt;property id=&quot;20300&quot; value=&quot;Slide 14 - &amp;quot;REVUES&amp;#x0D;&amp;#x0A;&amp;quot;&quot;/&gt;&lt;property id=&quot;20307&quot; value=&quot;268&quot;/&gt;&lt;/object&gt;&lt;object type=&quot;3&quot; unique_id=&quot;10018&quot;&gt;&lt;property id=&quot;20148&quot; value=&quot;5&quot;/&gt;&lt;property id=&quot;20300&quot; value=&quot;Slide 15 - &amp;quot;SITES INTERNET&amp;quot;&quot;/&gt;&lt;property id=&quot;20307&quot; value=&quot;269&quot;/&gt;&lt;/object&gt;&lt;object type=&quot;3&quot; unique_id=&quot;10019&quot;&gt;&lt;property id=&quot;20148&quot; value=&quot;5&quot;/&gt;&lt;property id=&quot;20300&quot; value=&quot;Slide 16 - &amp;quot;Exemples de SITES INTERNET OFFICIELS&amp;quot;&quot;/&gt;&lt;property id=&quot;20307&quot; value=&quot;270&quot;/&gt;&lt;/object&gt;&lt;object type=&quot;3&quot; unique_id=&quot;10020&quot;&gt;&lt;property id=&quot;20148&quot; value=&quot;5&quot;/&gt;&lt;property id=&quot;20300&quot; value=&quot;Slide 17 - &amp;quot;Exemples de SITES INTERNET pour les sondages&amp;quot;&quot;/&gt;&lt;property id=&quot;20307&quot; value=&quot;271&quot;/&gt;&lt;/object&gt;&lt;object type=&quot;3&quot; unique_id=&quot;10021&quot;&gt;&lt;property id=&quot;20148&quot; value=&quot;5&quot;/&gt;&lt;property id=&quot;20300&quot; value=&quot;Slide 18 - &amp;quot;AUTRES SITES OFFICIELS&amp;#x0D;&amp;#x0A;&amp;quot;&quot;/&gt;&lt;property id=&quot;20307&quot; value=&quot;272&quot;/&gt;&lt;/object&gt;&lt;object type=&quot;3&quot; unique_id=&quot;10022&quot;&gt;&lt;property id=&quot;20148&quot; value=&quot;5&quot;/&gt;&lt;property id=&quot;20300&quot; value=&quot;Slide 19 - &amp;quot;Les sources primaires et secondaires… en français !&amp;quot;&quot;/&gt;&lt;property id=&quot;20307&quot; value=&quot;275&quot;/&gt;&lt;/object&gt;&lt;object type=&quot;3&quot; unique_id=&quot;10023&quot;&gt;&lt;property id=&quot;20148&quot; value=&quot;5&quot;/&gt;&lt;property id=&quot;20300&quot; value=&quot;Slide 20 - &amp;quot;Exemples de sources primaires sur la Seconde Guerre mondiale&amp;quot;&quot;/&gt;&lt;property id=&quot;20307&quot; value=&quot;276&quot;/&gt;&lt;/object&gt;&lt;object type=&quot;3&quot; unique_id=&quot;10024&quot;&gt;&lt;property id=&quot;20148&quot; value=&quot;5&quot;/&gt;&lt;property id=&quot;20300&quot; value=&quot;Slide 21 - &amp;quot;Utiliser le catalogue de la bibliothèque&amp;quot;&quot;/&gt;&lt;property id=&quot;20307&quot; value=&quot;277&quot;/&gt;&lt;/object&gt;&lt;object type=&quot;3&quot; unique_id=&quot;10025&quot;&gt;&lt;property id=&quot;20148&quot; value=&quot;5&quot;/&gt;&lt;property id=&quot;20300&quot; value=&quot;Slide 22 - &amp;quot;Utiliser le catalogue de la bibliothèque&amp;quot;&quot;/&gt;&lt;property id=&quot;20307&quot; value=&quot;278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AstonPPTblue">
  <a:themeElements>
    <a:clrScheme name="blue 2">
      <a:dk1>
        <a:srgbClr val="4D4F53"/>
      </a:dk1>
      <a:lt1>
        <a:srgbClr val="FFFFFF"/>
      </a:lt1>
      <a:dk2>
        <a:srgbClr val="FFFFFF"/>
      </a:dk2>
      <a:lt2>
        <a:srgbClr val="808080"/>
      </a:lt2>
      <a:accent1>
        <a:srgbClr val="C90062"/>
      </a:accent1>
      <a:accent2>
        <a:srgbClr val="641F45"/>
      </a:accent2>
      <a:accent3>
        <a:srgbClr val="FFFFFF"/>
      </a:accent3>
      <a:accent4>
        <a:srgbClr val="404246"/>
      </a:accent4>
      <a:accent5>
        <a:srgbClr val="E1AAB7"/>
      </a:accent5>
      <a:accent6>
        <a:srgbClr val="5A1B3E"/>
      </a:accent6>
      <a:hlink>
        <a:srgbClr val="009999"/>
      </a:hlink>
      <a:folHlink>
        <a:srgbClr val="99CC00"/>
      </a:folHlink>
    </a:clrScheme>
    <a:fontScheme name="blu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blu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 2">
        <a:dk1>
          <a:srgbClr val="4D4F53"/>
        </a:dk1>
        <a:lt1>
          <a:srgbClr val="FFFFFF"/>
        </a:lt1>
        <a:dk2>
          <a:srgbClr val="FFFFFF"/>
        </a:dk2>
        <a:lt2>
          <a:srgbClr val="808080"/>
        </a:lt2>
        <a:accent1>
          <a:srgbClr val="C90062"/>
        </a:accent1>
        <a:accent2>
          <a:srgbClr val="641F45"/>
        </a:accent2>
        <a:accent3>
          <a:srgbClr val="FFFFFF"/>
        </a:accent3>
        <a:accent4>
          <a:srgbClr val="404246"/>
        </a:accent4>
        <a:accent5>
          <a:srgbClr val="E1AAB7"/>
        </a:accent5>
        <a:accent6>
          <a:srgbClr val="5A1B3E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AstonPPTblue.pot</Template>
  <TotalTime>151</TotalTime>
  <Words>401</Words>
  <Application>Microsoft Office PowerPoint</Application>
  <PresentationFormat>On-screen Show (4:3)</PresentationFormat>
  <Paragraphs>98</Paragraphs>
  <Slides>8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AstonPPTblue</vt:lpstr>
      <vt:lpstr>RESEARCH AND LIBRARY SKILLS Activités en français Part 1</vt:lpstr>
      <vt:lpstr>QUOTIDIENS  </vt:lpstr>
      <vt:lpstr>QUOTIDIENS   </vt:lpstr>
      <vt:lpstr>JOURNAUX REGIONAUX </vt:lpstr>
      <vt:lpstr>Exemples de JOURNAUX RÉGIONAUX </vt:lpstr>
      <vt:lpstr>De quelles regions sont issus ces quotidiens?</vt:lpstr>
      <vt:lpstr>Suite…</vt:lpstr>
      <vt:lpstr>JOURNAUX QUOTIDIENS</vt:lpstr>
    </vt:vector>
  </TitlesOfParts>
  <Company>University of Wolverhampton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Research and Library Skills  Activités en français</dc:title>
  <dc:creator>Céline Benoit</dc:creator>
  <cp:lastModifiedBy>desilvac</cp:lastModifiedBy>
  <cp:revision>39</cp:revision>
  <dcterms:created xsi:type="dcterms:W3CDTF">2011-09-07T10:56:08Z</dcterms:created>
  <dcterms:modified xsi:type="dcterms:W3CDTF">2011-11-16T11:55:50Z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426331978</vt:i4>
  </property>
  <property fmtid="{D5CDD505-2E9C-101B-9397-08002B2CF9AE}" pid="3" name="_NewReviewCycle">
    <vt:lpwstr/>
  </property>
  <property fmtid="{D5CDD505-2E9C-101B-9397-08002B2CF9AE}" pid="4" name="_EmailSubject">
    <vt:lpwstr/>
  </property>
  <property fmtid="{D5CDD505-2E9C-101B-9397-08002B2CF9AE}" pid="5" name="_AuthorEmail">
    <vt:lpwstr>C.DE-SILVA@aston.ac.uk</vt:lpwstr>
  </property>
  <property fmtid="{D5CDD505-2E9C-101B-9397-08002B2CF9AE}" pid="6" name="_AuthorEmailDisplayName">
    <vt:lpwstr>De-Silva, Chantal</vt:lpwstr>
  </property>
</Properties>
</file>