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797675" cy="9928225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E29F4B-D925-4E47-809B-310F1B218B2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BABCD6-D8A1-094F-9975-544615A448FA}" type="slidenum">
              <a:rPr lang="en-GB"/>
              <a:pPr/>
              <a:t>1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5F2BF-0B7B-2148-9BA6-431F6944E402}" type="slidenum">
              <a:rPr lang="en-GB"/>
              <a:pPr/>
              <a:t>2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atribune.fr/accueil/a-la-une.html" TargetMode="External"/><Relationship Id="rId3" Type="http://schemas.openxmlformats.org/officeDocument/2006/relationships/hyperlink" Target="http://www.la-croix.com/" TargetMode="External"/><Relationship Id="rId7" Type="http://schemas.openxmlformats.org/officeDocument/2006/relationships/hyperlink" Target="http://lesechos.fr/" TargetMode="External"/><Relationship Id="rId2" Type="http://schemas.openxmlformats.org/officeDocument/2006/relationships/hyperlink" Target="http://www.lemonde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manite.fr/" TargetMode="External"/><Relationship Id="rId5" Type="http://schemas.openxmlformats.org/officeDocument/2006/relationships/hyperlink" Target="http://www.lefigaro.fr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iberation.fr/" TargetMode="External"/><Relationship Id="rId9" Type="http://schemas.openxmlformats.org/officeDocument/2006/relationships/hyperlink" Target="http://www.francesoir.f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584" y="2132856"/>
            <a:ext cx="7585075" cy="2091357"/>
          </a:xfrm>
        </p:spPr>
        <p:txBody>
          <a:bodyPr/>
          <a:lstStyle/>
          <a:p>
            <a:r>
              <a:rPr lang="en-US" b="1" dirty="0" smtClean="0"/>
              <a:t>RESEARCH AND LIBRARY SKILLS</a:t>
            </a:r>
            <a:br>
              <a:rPr lang="en-US" b="1" dirty="0" smtClean="0"/>
            </a:br>
            <a:r>
              <a:rPr lang="en-US" b="1" dirty="0" err="1" smtClean="0"/>
              <a:t>Activités</a:t>
            </a:r>
            <a:r>
              <a:rPr lang="en-US" b="1" dirty="0" smtClean="0"/>
              <a:t> en </a:t>
            </a:r>
            <a:r>
              <a:rPr lang="en-US" b="1" dirty="0" err="1" smtClean="0"/>
              <a:t>français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343400"/>
            <a:ext cx="7585075" cy="360363"/>
          </a:xfrm>
        </p:spPr>
        <p:txBody>
          <a:bodyPr/>
          <a:lstStyle/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fr-FR" b="1" dirty="0" smtClean="0"/>
          </a:p>
          <a:p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r>
              <a:rPr lang="fr-FR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Developed</a:t>
            </a:r>
            <a:r>
              <a:rPr lang="fr-FR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by Céline Benoit,</a:t>
            </a:r>
            <a:br>
              <a:rPr lang="fr-FR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fr-FR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Aston </a:t>
            </a:r>
            <a:r>
              <a:rPr lang="fr-FR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University</a:t>
            </a:r>
            <a:endParaRPr lang="fr-FR" b="1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QUOTIDIENS </a:t>
            </a:r>
            <a:b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80561" cy="4215407"/>
          </a:xfrm>
        </p:spPr>
        <p:txBody>
          <a:bodyPr/>
          <a:lstStyle/>
          <a:p>
            <a:pPr marL="0" indent="0"/>
            <a:r>
              <a:rPr lang="en-US" dirty="0" smtClean="0"/>
              <a:t>Un </a:t>
            </a:r>
            <a:r>
              <a:rPr lang="en-US" dirty="0" err="1" smtClean="0"/>
              <a:t>quotidien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journal qui </a:t>
            </a:r>
            <a:r>
              <a:rPr lang="en-US" dirty="0" err="1" smtClean="0"/>
              <a:t>paraît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En France, les gens ne </a:t>
            </a:r>
            <a:r>
              <a:rPr lang="en-US" dirty="0" err="1" smtClean="0"/>
              <a:t>lisent</a:t>
            </a:r>
            <a:r>
              <a:rPr lang="en-US" dirty="0" smtClean="0"/>
              <a:t> pas les </a:t>
            </a:r>
            <a:r>
              <a:rPr lang="en-US" dirty="0" err="1" smtClean="0"/>
              <a:t>journaux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qu’en</a:t>
            </a:r>
            <a:r>
              <a:rPr lang="en-US" dirty="0" smtClean="0"/>
              <a:t> </a:t>
            </a:r>
            <a:r>
              <a:rPr lang="en-US" dirty="0" err="1" smtClean="0"/>
              <a:t>Angleterre</a:t>
            </a:r>
            <a:r>
              <a:rPr lang="en-US" dirty="0" smtClean="0"/>
              <a:t>, 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journaux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plus </a:t>
            </a:r>
            <a:r>
              <a:rPr lang="en-US" dirty="0" err="1" smtClean="0"/>
              <a:t>chers</a:t>
            </a:r>
            <a:r>
              <a:rPr lang="en-US" dirty="0" smtClean="0"/>
              <a:t>. Il </a:t>
            </a:r>
            <a:r>
              <a:rPr lang="en-US" dirty="0" err="1" smtClean="0"/>
              <a:t>n’existe</a:t>
            </a:r>
            <a:r>
              <a:rPr lang="en-US" dirty="0" smtClean="0"/>
              <a:t> pas de “tabloids”, </a:t>
            </a:r>
            <a:r>
              <a:rPr lang="en-US" dirty="0" err="1" smtClean="0"/>
              <a:t>donc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trouverez</a:t>
            </a:r>
            <a:r>
              <a:rPr lang="en-US" dirty="0" smtClean="0"/>
              <a:t> pas </a:t>
            </a:r>
            <a:r>
              <a:rPr lang="en-US" dirty="0" err="1" smtClean="0"/>
              <a:t>l’équivalent</a:t>
            </a:r>
            <a:r>
              <a:rPr lang="en-US" dirty="0" smtClean="0"/>
              <a:t> de </a:t>
            </a:r>
            <a:r>
              <a:rPr lang="en-US" i="1" dirty="0" smtClean="0"/>
              <a:t>The Sun</a:t>
            </a:r>
            <a:r>
              <a:rPr lang="en-US" dirty="0" smtClean="0"/>
              <a:t> en France.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	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	</a:t>
            </a:r>
          </a:p>
          <a:p>
            <a:pPr marL="0" indent="0"/>
            <a:r>
              <a:rPr lang="en-US" dirty="0" smtClean="0"/>
              <a:t>Si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n’en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 pas, </a:t>
            </a:r>
            <a:r>
              <a:rPr lang="en-US" dirty="0" err="1" smtClean="0"/>
              <a:t>essayez</a:t>
            </a:r>
            <a:r>
              <a:rPr lang="en-US" dirty="0" smtClean="0"/>
              <a:t> de </a:t>
            </a:r>
            <a:r>
              <a:rPr lang="en-US" dirty="0" err="1" smtClean="0"/>
              <a:t>trouver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Internet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de </a:t>
            </a:r>
            <a:r>
              <a:rPr lang="en-US" dirty="0" err="1" smtClean="0"/>
              <a:t>quotidiens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. La </a:t>
            </a:r>
            <a:r>
              <a:rPr lang="en-US" dirty="0" err="1" smtClean="0"/>
              <a:t>plupart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aujourd’hui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r>
              <a:rPr lang="en-US" dirty="0" smtClean="0"/>
              <a:t> site Internet</a:t>
            </a:r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1259632" y="3789040"/>
            <a:ext cx="6336704" cy="864096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en-US" dirty="0" err="1" smtClean="0">
                <a:solidFill>
                  <a:srgbClr val="000000"/>
                </a:solidFill>
              </a:rPr>
              <a:t>Connaissez-vous</a:t>
            </a:r>
            <a:r>
              <a:rPr lang="en-US" dirty="0" smtClean="0">
                <a:solidFill>
                  <a:srgbClr val="000000"/>
                </a:solidFill>
              </a:rPr>
              <a:t> des </a:t>
            </a:r>
            <a:r>
              <a:rPr lang="en-US" dirty="0" err="1" smtClean="0">
                <a:solidFill>
                  <a:srgbClr val="000000"/>
                </a:solidFill>
              </a:rPr>
              <a:t>quotidiens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français</a:t>
            </a:r>
            <a:r>
              <a:rPr lang="en-US" dirty="0" smtClean="0">
                <a:solidFill>
                  <a:srgbClr val="000000"/>
                </a:solidFill>
              </a:rPr>
              <a:t> ? </a:t>
            </a:r>
            <a:r>
              <a:rPr lang="en-US" dirty="0" err="1" smtClean="0">
                <a:solidFill>
                  <a:srgbClr val="000000"/>
                </a:solidFill>
              </a:rPr>
              <a:t>Lesquels</a:t>
            </a:r>
            <a:r>
              <a:rPr lang="en-US" dirty="0" smtClean="0">
                <a:solidFill>
                  <a:srgbClr val="000000"/>
                </a:solidFill>
              </a:rPr>
              <a:t> ?</a:t>
            </a:r>
            <a:endParaRPr lang="fr-FR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QUOTIDIENS</a:t>
            </a:r>
            <a: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 </a:t>
            </a:r>
            <a:br>
              <a:rPr lang="fr-FR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MONDE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http://www.lemonde.fr/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CROIX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http://www.la-croix.com/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LIBERATION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http://www.liberation.fr/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FIGARO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http://www.lefigaro.fr/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L’HUMANITE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http://www.humanite.fr/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ECHOS –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http://lesechos.fr/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TRIBUNE -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http://www.latribune.fr/accueil/a-la-une.html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dirty="0" smtClean="0"/>
              <a:t>		     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(journal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économique</a:t>
            </a:r>
            <a:r>
              <a:rPr lang="en-US" dirty="0" smtClean="0"/>
              <a:t> et financier)</a:t>
            </a:r>
          </a:p>
          <a:p>
            <a:pPr lvl="0"/>
            <a:r>
              <a:rPr lang="en-US" dirty="0" smtClean="0"/>
              <a:t>FRANCE SOIR - </a:t>
            </a:r>
            <a:r>
              <a:rPr lang="en-US" dirty="0" smtClean="0">
                <a:hlinkClick r:id="rId9"/>
              </a:rPr>
              <a:t>http://www.francesoir.fr/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…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JOURNAUX REGIONAUX</a:t>
            </a:r>
            <a:r>
              <a:rPr lang="fr-FR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052569" cy="4201393"/>
          </a:xfrm>
        </p:spPr>
        <p:txBody>
          <a:bodyPr/>
          <a:lstStyle/>
          <a:p>
            <a:pPr marL="0" indent="0"/>
            <a:r>
              <a:rPr lang="fr-FR" dirty="0" smtClean="0"/>
              <a:t>Chaque jour paraissent des journaux nationaux mais aussi des journaux régionaux. </a:t>
            </a:r>
          </a:p>
          <a:p>
            <a:pPr marL="0" indent="0"/>
            <a:r>
              <a:rPr lang="fr-FR" dirty="0" smtClean="0"/>
              <a:t>Ces derniers sont bien souvent plus populaires auprès de la population. </a:t>
            </a:r>
          </a:p>
          <a:p>
            <a:pPr marL="0" indent="0"/>
            <a:r>
              <a:rPr lang="fr-FR" dirty="0" smtClean="0"/>
              <a:t>Ainsi, on trouvera des journaux pour la région du Nord, de l’Ile-de-France, de l’Ouest, du Sud-Ouest, du Centre-Ouest, du Massif Central, de la Méditerranée, des Alpes-Est et du Nord-Est.</a:t>
            </a:r>
          </a:p>
          <a:p>
            <a:pPr marL="0" indent="0"/>
            <a:endParaRPr lang="fr-FR" dirty="0" smtClean="0"/>
          </a:p>
          <a:p>
            <a:pPr marL="0" indent="0"/>
            <a:endParaRPr lang="fr-FR" dirty="0" smtClean="0"/>
          </a:p>
          <a:p>
            <a:pPr marL="0" indent="0"/>
            <a:endParaRPr lang="fr-FR" dirty="0" smtClean="0"/>
          </a:p>
          <a:p>
            <a:pPr marL="0" indent="0"/>
            <a:endParaRPr lang="fr-FR" dirty="0" smtClean="0"/>
          </a:p>
          <a:p>
            <a:pPr marL="0" indent="0"/>
            <a:r>
              <a:rPr lang="fr-FR" dirty="0" smtClean="0"/>
              <a:t>Si vous n’en connaissez pas, cherchez sur Internet et faites une liste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1043608" y="4437112"/>
            <a:ext cx="6336704" cy="864096"/>
          </a:xfrm>
          <a:prstGeom prst="wedgeRoundRectCallout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/>
            <a:r>
              <a:rPr lang="fr-FR" dirty="0" smtClean="0">
                <a:solidFill>
                  <a:srgbClr val="000000"/>
                </a:solidFill>
              </a:rPr>
              <a:t>Connaissez-vous des quotidiens régionaux ? Lesquels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JOURNAUX RÉGIONAUX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79900" cy="4441825"/>
          </a:xfrm>
        </p:spPr>
        <p:txBody>
          <a:bodyPr/>
          <a:lstStyle/>
          <a:p>
            <a:r>
              <a:rPr lang="fr-FR" dirty="0" smtClean="0"/>
              <a:t>La Voix du Nord </a:t>
            </a:r>
          </a:p>
          <a:p>
            <a:r>
              <a:rPr lang="fr-FR" dirty="0" smtClean="0"/>
              <a:t>Nord éclair</a:t>
            </a:r>
          </a:p>
          <a:p>
            <a:r>
              <a:rPr lang="fr-FR" dirty="0" smtClean="0"/>
              <a:t>Le Parisien</a:t>
            </a:r>
          </a:p>
          <a:p>
            <a:r>
              <a:rPr lang="fr-FR" dirty="0" err="1" smtClean="0"/>
              <a:t>Paris-Normandie</a:t>
            </a:r>
            <a:endParaRPr lang="fr-FR" dirty="0" smtClean="0"/>
          </a:p>
          <a:p>
            <a:r>
              <a:rPr lang="fr-FR" dirty="0" smtClean="0"/>
              <a:t>La presse de la Manche</a:t>
            </a:r>
          </a:p>
          <a:p>
            <a:r>
              <a:rPr lang="fr-FR" dirty="0" smtClean="0"/>
              <a:t>Ouest-France</a:t>
            </a:r>
          </a:p>
          <a:p>
            <a:r>
              <a:rPr lang="fr-FR" dirty="0" smtClean="0"/>
              <a:t>Le Courrier de l’Ouest</a:t>
            </a:r>
          </a:p>
          <a:p>
            <a:r>
              <a:rPr lang="fr-FR" dirty="0" smtClean="0"/>
              <a:t>Sud Ouest</a:t>
            </a:r>
          </a:p>
          <a:p>
            <a:r>
              <a:rPr lang="fr-FR" dirty="0" smtClean="0"/>
              <a:t>La Dépêche du Midi</a:t>
            </a:r>
          </a:p>
          <a:p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88024" y="1700808"/>
            <a:ext cx="4025900" cy="4518025"/>
          </a:xfrm>
        </p:spPr>
        <p:txBody>
          <a:bodyPr/>
          <a:lstStyle/>
          <a:p>
            <a:r>
              <a:rPr lang="fr-FR" dirty="0" smtClean="0"/>
              <a:t>Charente libre</a:t>
            </a:r>
          </a:p>
          <a:p>
            <a:r>
              <a:rPr lang="fr-FR" dirty="0" smtClean="0"/>
              <a:t>La Montagne</a:t>
            </a:r>
          </a:p>
          <a:p>
            <a:r>
              <a:rPr lang="fr-FR" dirty="0" smtClean="0"/>
              <a:t>L’Écho républicain</a:t>
            </a:r>
          </a:p>
          <a:p>
            <a:r>
              <a:rPr lang="fr-FR" dirty="0" smtClean="0"/>
              <a:t>L’Indépendant</a:t>
            </a:r>
          </a:p>
          <a:p>
            <a:r>
              <a:rPr lang="fr-FR" dirty="0" smtClean="0"/>
              <a:t>La Marseillaise</a:t>
            </a:r>
          </a:p>
          <a:p>
            <a:r>
              <a:rPr lang="fr-FR" dirty="0" smtClean="0"/>
              <a:t>Nice-Matin</a:t>
            </a:r>
          </a:p>
          <a:p>
            <a:r>
              <a:rPr lang="fr-FR" dirty="0" smtClean="0"/>
              <a:t>La Provence</a:t>
            </a:r>
          </a:p>
          <a:p>
            <a:r>
              <a:rPr lang="fr-FR" dirty="0" smtClean="0"/>
              <a:t>L’Est républicain</a:t>
            </a:r>
          </a:p>
          <a:p>
            <a:r>
              <a:rPr lang="fr-FR" dirty="0" err="1" smtClean="0"/>
              <a:t>Vosges-Matin</a:t>
            </a:r>
            <a:endParaRPr lang="fr-FR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563563"/>
            <a:ext cx="7961312" cy="511175"/>
          </a:xfrm>
        </p:spPr>
        <p:txBody>
          <a:bodyPr/>
          <a:lstStyle/>
          <a:p>
            <a:r>
              <a:rPr lang="fr-FR" dirty="0" smtClean="0"/>
              <a:t>De quelles </a:t>
            </a:r>
            <a:r>
              <a:rPr lang="fr-FR" dirty="0" err="1" smtClean="0"/>
              <a:t>regions</a:t>
            </a:r>
            <a:r>
              <a:rPr lang="fr-FR" dirty="0" smtClean="0"/>
              <a:t> sont issus ces quotidiens?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79900" cy="4441825"/>
          </a:xfrm>
        </p:spPr>
        <p:txBody>
          <a:bodyPr/>
          <a:lstStyle/>
          <a:p>
            <a:r>
              <a:rPr lang="fr-FR" dirty="0" smtClean="0"/>
              <a:t>La Voix du Nord </a:t>
            </a:r>
          </a:p>
          <a:p>
            <a:r>
              <a:rPr lang="fr-FR" dirty="0" smtClean="0"/>
              <a:t>Nord éclair</a:t>
            </a:r>
          </a:p>
          <a:p>
            <a:r>
              <a:rPr lang="fr-FR" dirty="0" smtClean="0"/>
              <a:t>Le Parisien</a:t>
            </a:r>
          </a:p>
          <a:p>
            <a:r>
              <a:rPr lang="fr-FR" dirty="0" err="1" smtClean="0"/>
              <a:t>Paris-Normandie</a:t>
            </a:r>
            <a:endParaRPr lang="fr-FR" dirty="0" smtClean="0"/>
          </a:p>
          <a:p>
            <a:r>
              <a:rPr lang="fr-FR" dirty="0" smtClean="0"/>
              <a:t>La presse de la Manche</a:t>
            </a:r>
          </a:p>
          <a:p>
            <a:r>
              <a:rPr lang="fr-FR" dirty="0" smtClean="0"/>
              <a:t>Ouest-France</a:t>
            </a:r>
          </a:p>
          <a:p>
            <a:r>
              <a:rPr lang="fr-FR" dirty="0" smtClean="0"/>
              <a:t>Le Courrier de l’Ouest</a:t>
            </a:r>
          </a:p>
          <a:p>
            <a:r>
              <a:rPr lang="fr-FR" dirty="0" smtClean="0"/>
              <a:t>Sud Ouest</a:t>
            </a:r>
          </a:p>
          <a:p>
            <a:r>
              <a:rPr lang="fr-FR" dirty="0" smtClean="0"/>
              <a:t>La Dépêche du Midi</a:t>
            </a:r>
          </a:p>
          <a:p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648200" cy="4518025"/>
          </a:xfrm>
        </p:spPr>
        <p:txBody>
          <a:bodyPr/>
          <a:lstStyle/>
          <a:p>
            <a:r>
              <a:rPr lang="fr-FR" dirty="0" err="1" smtClean="0"/>
              <a:t>-Pas-de-Calais</a:t>
            </a:r>
            <a:r>
              <a:rPr lang="fr-FR" dirty="0" smtClean="0"/>
              <a:t> / Nord</a:t>
            </a:r>
          </a:p>
          <a:p>
            <a:r>
              <a:rPr lang="fr-FR" dirty="0" err="1" smtClean="0"/>
              <a:t>-Nord</a:t>
            </a:r>
            <a:endParaRPr lang="fr-FR" dirty="0" smtClean="0"/>
          </a:p>
          <a:p>
            <a:r>
              <a:rPr lang="fr-FR" dirty="0" err="1" smtClean="0"/>
              <a:t>-Paris</a:t>
            </a:r>
            <a:endParaRPr lang="fr-FR" dirty="0" smtClean="0"/>
          </a:p>
          <a:p>
            <a:r>
              <a:rPr lang="fr-FR" sz="2600" dirty="0" err="1" smtClean="0"/>
              <a:t>-Seine-Maritime</a:t>
            </a:r>
            <a:r>
              <a:rPr lang="fr-FR" sz="2600" dirty="0" smtClean="0"/>
              <a:t>, Eure, Yvelines</a:t>
            </a:r>
          </a:p>
          <a:p>
            <a:r>
              <a:rPr lang="fr-FR" dirty="0" err="1" smtClean="0"/>
              <a:t>-Manche</a:t>
            </a:r>
            <a:endParaRPr lang="fr-FR" dirty="0" smtClean="0"/>
          </a:p>
          <a:p>
            <a:r>
              <a:rPr lang="fr-FR" sz="2400" dirty="0" err="1" smtClean="0"/>
              <a:t>-Calvados</a:t>
            </a:r>
            <a:r>
              <a:rPr lang="fr-FR" sz="2400" dirty="0" smtClean="0"/>
              <a:t>, Orne, Manche, Paris…</a:t>
            </a:r>
          </a:p>
          <a:p>
            <a:r>
              <a:rPr lang="fr-FR" dirty="0" err="1" smtClean="0"/>
              <a:t>-Maine-et-Loire</a:t>
            </a:r>
            <a:endParaRPr lang="fr-FR" dirty="0" smtClean="0"/>
          </a:p>
          <a:p>
            <a:r>
              <a:rPr lang="fr-FR" sz="2200" dirty="0" err="1" smtClean="0"/>
              <a:t>-Charente</a:t>
            </a:r>
            <a:r>
              <a:rPr lang="fr-FR" sz="2200" dirty="0" smtClean="0"/>
              <a:t>, Dordogne, Gironde, Landes, Gers…</a:t>
            </a:r>
          </a:p>
          <a:p>
            <a:r>
              <a:rPr lang="fr-FR" sz="2400" dirty="0" err="1" smtClean="0"/>
              <a:t>-Lot</a:t>
            </a:r>
            <a:r>
              <a:rPr lang="fr-FR" sz="2400" dirty="0" smtClean="0"/>
              <a:t>, Tarn-et-Garonne, Ariège…</a:t>
            </a:r>
            <a:endParaRPr lang="fr-FR" sz="2400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Suite…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Charente libre - Charente</a:t>
            </a:r>
          </a:p>
          <a:p>
            <a:r>
              <a:rPr lang="fr-FR" dirty="0" smtClean="0"/>
              <a:t>La Montagne – Puy-de-Dôme, Cantal, Haute-Loire, Creuse…</a:t>
            </a:r>
          </a:p>
          <a:p>
            <a:r>
              <a:rPr lang="fr-FR" dirty="0" smtClean="0"/>
              <a:t>L’Écho républicain  - Eure-et-Loir, Yvelines</a:t>
            </a:r>
          </a:p>
          <a:p>
            <a:r>
              <a:rPr lang="fr-FR" dirty="0" smtClean="0"/>
              <a:t>L’Indépendant – Pyrénées Orientales, Aude</a:t>
            </a:r>
          </a:p>
          <a:p>
            <a:r>
              <a:rPr lang="fr-FR" dirty="0" smtClean="0"/>
              <a:t>La Marseillaise – Bouches-du-Rhône, Gard, Var, Vaucluse</a:t>
            </a:r>
          </a:p>
          <a:p>
            <a:r>
              <a:rPr lang="fr-FR" dirty="0" smtClean="0"/>
              <a:t>Nice-Matin – Alpes-Maritimes, Var, Haute-Corse, Corse-du-Sud</a:t>
            </a:r>
          </a:p>
          <a:p>
            <a:r>
              <a:rPr lang="fr-FR" dirty="0" smtClean="0"/>
              <a:t>La Provence – Bouches-du-Rhône, Vaucluse, Alpes-de-Haute-Provence </a:t>
            </a:r>
          </a:p>
          <a:p>
            <a:r>
              <a:rPr lang="fr-FR" dirty="0" smtClean="0"/>
              <a:t>L’Est républicain – Doubs, Haute-Saône, Territoire-de-Belfort, Vosges, Meuse, Meurthe-et-Moselle</a:t>
            </a:r>
          </a:p>
          <a:p>
            <a:r>
              <a:rPr lang="fr-FR" dirty="0" err="1" smtClean="0"/>
              <a:t>Vosges-Matin</a:t>
            </a:r>
            <a:r>
              <a:rPr lang="fr-FR" dirty="0" smtClean="0"/>
              <a:t> - Vosges</a:t>
            </a:r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JOURNAUX QUOTIDIENS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854057" cy="4312344"/>
          </a:xfrm>
        </p:spPr>
        <p:txBody>
          <a:bodyPr/>
          <a:lstStyle/>
          <a:p>
            <a:r>
              <a:rPr lang="fr-FR" sz="1800" dirty="0" smtClean="0"/>
              <a:t>	Il n’est pas nécessaire de retenir toutes les régions concernées par les quotidiens mais certaines constatations sont importantes.</a:t>
            </a:r>
          </a:p>
          <a:p>
            <a:endParaRPr lang="fr-FR" sz="1800" dirty="0" smtClean="0"/>
          </a:p>
          <a:p>
            <a:r>
              <a:rPr lang="fr-FR" sz="1800" dirty="0" smtClean="0"/>
              <a:t>	On constate que chaque région a au moins un journal régional, souvent plusieurs.</a:t>
            </a:r>
          </a:p>
          <a:p>
            <a:endParaRPr lang="fr-FR" sz="1800" dirty="0" smtClean="0"/>
          </a:p>
          <a:p>
            <a:r>
              <a:rPr lang="fr-FR" sz="1800" dirty="0" smtClean="0"/>
              <a:t>	On remarque également qu’un journal régional peut souvent concerné plusieurs régions.</a:t>
            </a:r>
          </a:p>
          <a:p>
            <a:endParaRPr lang="fr-FR" sz="1800" dirty="0" smtClean="0"/>
          </a:p>
          <a:p>
            <a:r>
              <a:rPr lang="fr-FR" sz="1800" dirty="0" smtClean="0"/>
              <a:t>	Les journaux régionaux, tout comme les journaux nationaux, sont souvent en faveur d’un parti politique. Essayez toujours de savoir si votre journal est de droite ou de gauche.</a:t>
            </a:r>
          </a:p>
          <a:p>
            <a:r>
              <a:rPr lang="fr-FR" sz="1800" dirty="0" smtClean="0"/>
              <a:t>	Nombre de journaux français doivent leur nom à la Seconde Guerre mondiale, lorsque la presse clandestine s’est développée avec la Résistance.</a:t>
            </a:r>
          </a:p>
          <a:p>
            <a:endParaRPr lang="fr-FR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SEARCH AND LIBRARY SKILLS&amp;#x0D;&amp;#x0A;&amp;amp;#x09;Activités en françai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QUOTIDIENS 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QUOTIDIENS  &amp;#x0D;&amp;#x0A;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JOURNAUX REGIONAUX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Exemples de JOURNAUX RÉGIONAUX 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De quelles regions sont issus ces quotidiens?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Suite…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JOURNAUX QUOTIDIEN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HEBDOMADAIRES&amp;#x0D;&amp;#x0A;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HEBDOMADAIRES&amp;#x0D;&amp;#x0A;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Activité : A vous de jouer !&amp;quot;&quot;/&gt;&lt;property id=&quot;20307&quot; value=&quot;273&quot;/&gt;&lt;/object&gt;&lt;object type=&quot;3&quot; unique_id=&quot;10015&quot;&gt;&lt;property id=&quot;20148&quot; value=&quot;5&quot;/&gt;&lt;property id=&quot;20300&quot; value=&quot;Slide 12 - &amp;quot;Affiliations politiques des HEBDOMADAIRES&amp;#x0D;&amp;#x0A;&amp;quot;&quot;/&gt;&lt;property id=&quot;20307&quot; value=&quot;274&quot;/&gt;&lt;/object&gt;&lt;object type=&quot;3&quot; unique_id=&quot;10016&quot;&gt;&lt;property id=&quot;20148&quot; value=&quot;5&quot;/&gt;&lt;property id=&quot;20300&quot; value=&quot;Slide 13 - &amp;quot;MENSUELS&amp;#x0D;&amp;#x0A;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REVUES&amp;#x0D;&amp;#x0A;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SITES INTERNET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Exemples de SITES INTERNET OFFICIELS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Exemples de SITES INTERNET pour les sondages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AUTRES SITES OFFICIELS&amp;#x0D;&amp;#x0A;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Les sources primaires et secondaires… en français !&amp;quot;&quot;/&gt;&lt;property id=&quot;20307&quot; value=&quot;275&quot;/&gt;&lt;/object&gt;&lt;object type=&quot;3&quot; unique_id=&quot;10023&quot;&gt;&lt;property id=&quot;20148&quot; value=&quot;5&quot;/&gt;&lt;property id=&quot;20300&quot; value=&quot;Slide 20 - &amp;quot;Exemples de sources primaires sur la Seconde Guerre mondiale&amp;quot;&quot;/&gt;&lt;property id=&quot;20307&quot; value=&quot;276&quot;/&gt;&lt;/object&gt;&lt;object type=&quot;3&quot; unique_id=&quot;10024&quot;&gt;&lt;property id=&quot;20148&quot; value=&quot;5&quot;/&gt;&lt;property id=&quot;20300&quot; value=&quot;Slide 21 - &amp;quot;Utiliser le catalogue de la bibliothèque&amp;quot;&quot;/&gt;&lt;property id=&quot;20307&quot; value=&quot;277&quot;/&gt;&lt;/object&gt;&lt;object type=&quot;3&quot; unique_id=&quot;10025&quot;&gt;&lt;property id=&quot;20148&quot; value=&quot;5&quot;/&gt;&lt;property id=&quot;20300&quot; value=&quot;Slide 22 - &amp;quot;Utiliser le catalogue de la bibliothèque&amp;quot;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151</TotalTime>
  <Words>401</Words>
  <Application>Microsoft Office PowerPoint</Application>
  <PresentationFormat>On-screen Show (4:3)</PresentationFormat>
  <Paragraphs>98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AstonPPTblue</vt:lpstr>
      <vt:lpstr>RESEARCH AND LIBRARY SKILLS Activités en français Part 1</vt:lpstr>
      <vt:lpstr>QUOTIDIENS  </vt:lpstr>
      <vt:lpstr>QUOTIDIENS   </vt:lpstr>
      <vt:lpstr>JOURNAUX REGIONAUX </vt:lpstr>
      <vt:lpstr>Exemples de JOURNAUX RÉGIONAUX </vt:lpstr>
      <vt:lpstr>De quelles regions sont issus ces quotidiens?</vt:lpstr>
      <vt:lpstr>Suite…</vt:lpstr>
      <vt:lpstr>JOURNAUX QUOTIDIENS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Library Skills  Activités en français</dc:title>
  <dc:creator>Céline Benoit</dc:creator>
  <cp:lastModifiedBy>desilvac</cp:lastModifiedBy>
  <cp:revision>39</cp:revision>
  <dcterms:created xsi:type="dcterms:W3CDTF">2011-09-07T10:56:08Z</dcterms:created>
  <dcterms:modified xsi:type="dcterms:W3CDTF">2011-11-16T11:55:50Z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426331978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