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74" r:id="rId2"/>
    <p:sldId id="268" r:id="rId3"/>
    <p:sldId id="269" r:id="rId4"/>
    <p:sldId id="270" r:id="rId5"/>
    <p:sldId id="271" r:id="rId6"/>
  </p:sldIdLst>
  <p:sldSz cx="9144000" cy="6858000" type="screen4x3"/>
  <p:notesSz cx="6797675" cy="9928225"/>
  <p:custDataLst>
    <p:tags r:id="rId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225"/>
            <a:ext cx="5438776" cy="44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9D3C0C-8B71-8C44-A6E3-4925DD68BE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25082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\\commons.wikimedia.org\wiki\User:LinguistAtLarg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file:///\\en.wikipedia.org\wiki\User:LinguistAtLarg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BilingualDictionaries.jpg A quick shot of some of my bilingual dictionaries. I am the author of this image. </a:t>
            </a:r>
            <a:r>
              <a:rPr lang="en-GB" dirty="0" err="1" smtClean="0">
                <a:hlinkClick r:id="rId3" action="ppaction://hlinkfile" tooltip="User:LinguistAtLarge"/>
              </a:rPr>
              <a:t>LinguistAtLarge</a:t>
            </a:r>
            <a:r>
              <a:rPr lang="en-GB" dirty="0" smtClean="0"/>
              <a:t> 19:26, 27 October 2006 (UTC)</a:t>
            </a:r>
          </a:p>
          <a:p>
            <a:r>
              <a:rPr lang="en-GB" dirty="0" smtClean="0"/>
              <a:t>Date 27 October 2006(2006-10-27)</a:t>
            </a:r>
          </a:p>
          <a:p>
            <a:r>
              <a:rPr lang="en-GB" dirty="0" smtClean="0"/>
              <a:t>Source English-language Wikipedia</a:t>
            </a:r>
          </a:p>
          <a:p>
            <a:r>
              <a:rPr lang="en-GB" dirty="0" smtClean="0"/>
              <a:t>Author </a:t>
            </a:r>
            <a:r>
              <a:rPr lang="en-GB" dirty="0" smtClean="0">
                <a:hlinkClick r:id="rId4" action="ppaction://hlinkfile" tooltip="w:User:LinguistAtLarge"/>
              </a:rPr>
              <a:t>w:User:LinguistAtLarge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D3C0C-8B71-8C44-A6E3-4925DD68BEB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guageguide.org/french/grammar/pronunciation/" TargetMode="External"/><Relationship Id="rId2" Type="http://schemas.openxmlformats.org/officeDocument/2006/relationships/hyperlink" Target="http://phonetique.free.fr/alpha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arousse.fr/dictionnaires/francais-anglais/bienveilla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rousse.fr/dictionnaires/anglais-francais" TargetMode="External"/><Relationship Id="rId2" Type="http://schemas.openxmlformats.org/officeDocument/2006/relationships/hyperlink" Target="http://www.larousse.fr/dictionnaires/francais-anglai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linguee.fr/francais-anglais/" TargetMode="External"/><Relationship Id="rId4" Type="http://schemas.openxmlformats.org/officeDocument/2006/relationships/hyperlink" Target="http://www.wordreference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rousse.fr/dictionnaires/anglais-francais" TargetMode="External"/><Relationship Id="rId2" Type="http://schemas.openxmlformats.org/officeDocument/2006/relationships/hyperlink" Target="http://www.larousse.fr/dictionnaires/francais-anglais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hyperlink" Target="http://www.linguee.fr/francais-anglais/" TargetMode="External"/><Relationship Id="rId4" Type="http://schemas.openxmlformats.org/officeDocument/2006/relationships/hyperlink" Target="http://www.wordreferenc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8223448" cy="1439862"/>
          </a:xfrm>
        </p:spPr>
        <p:txBody>
          <a:bodyPr/>
          <a:lstStyle/>
          <a:p>
            <a:r>
              <a:rPr lang="en-GB" sz="5400" dirty="0" smtClean="0">
                <a:latin typeface="Apple Chancery"/>
              </a:rPr>
              <a:t>Les </a:t>
            </a:r>
            <a:r>
              <a:rPr lang="en-GB" sz="5400" dirty="0" err="1" smtClean="0">
                <a:latin typeface="Apple Chancery"/>
              </a:rPr>
              <a:t>dictionnaires</a:t>
            </a:r>
            <a:r>
              <a:rPr lang="en-GB" sz="5400" dirty="0" smtClean="0">
                <a:latin typeface="Apple Chancery"/>
              </a:rPr>
              <a:t> </a:t>
            </a:r>
            <a:r>
              <a:rPr lang="en-GB" sz="5400" dirty="0" err="1" smtClean="0">
                <a:latin typeface="Apple Chancery"/>
              </a:rPr>
              <a:t>français</a:t>
            </a:r>
            <a:r>
              <a:rPr lang="en-GB" sz="5400" dirty="0" smtClean="0">
                <a:latin typeface="Apple Chancery"/>
              </a:rPr>
              <a:t/>
            </a:r>
            <a:br>
              <a:rPr lang="en-GB" sz="5400" dirty="0" smtClean="0">
                <a:latin typeface="Apple Chancery"/>
              </a:rPr>
            </a:br>
            <a:r>
              <a:rPr lang="en-GB" sz="5400" dirty="0" smtClean="0">
                <a:latin typeface="Apple Chancery"/>
              </a:rPr>
              <a:t/>
            </a:r>
            <a:br>
              <a:rPr lang="en-GB" sz="5400" dirty="0" smtClean="0">
                <a:latin typeface="Apple Chancery"/>
              </a:rPr>
            </a:br>
            <a:r>
              <a:rPr lang="en-GB" sz="5400" dirty="0" smtClean="0">
                <a:latin typeface="Apple Chancery"/>
              </a:rPr>
              <a:t>Part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4509120"/>
            <a:ext cx="3754759" cy="1080120"/>
          </a:xfrm>
        </p:spPr>
        <p:txBody>
          <a:bodyPr/>
          <a:lstStyle/>
          <a:p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qu’il</a:t>
            </a:r>
            <a:r>
              <a:rPr lang="en-GB" dirty="0" smtClean="0"/>
              <a:t> </a:t>
            </a:r>
            <a:r>
              <a:rPr lang="en-GB" dirty="0" err="1" smtClean="0"/>
              <a:t>faut</a:t>
            </a:r>
            <a:r>
              <a:rPr lang="en-GB" dirty="0" smtClean="0"/>
              <a:t> savoir et 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qu’il</a:t>
            </a:r>
            <a:r>
              <a:rPr lang="en-GB" dirty="0" smtClean="0"/>
              <a:t> </a:t>
            </a:r>
            <a:r>
              <a:rPr lang="en-GB" dirty="0" err="1" smtClean="0"/>
              <a:t>faut</a:t>
            </a:r>
            <a:r>
              <a:rPr lang="en-GB" dirty="0" smtClean="0"/>
              <a:t> </a:t>
            </a:r>
            <a:r>
              <a:rPr lang="en-GB" dirty="0" err="1" smtClean="0"/>
              <a:t>éviter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Developed by Céline Benoit,</a:t>
            </a:r>
          </a:p>
          <a:p>
            <a:r>
              <a:rPr lang="en-GB" dirty="0" smtClean="0"/>
              <a:t>Aston University</a:t>
            </a:r>
            <a:endParaRPr lang="en-GB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Documents and Settings\morrisa\Local Settings\Temporary Internet Files\Content.IE5\3MFDJA6Q\MP90040927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78734"/>
            <a:ext cx="2185698" cy="328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031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988840"/>
            <a:ext cx="8334585" cy="4024312"/>
          </a:xfrm>
        </p:spPr>
        <p:txBody>
          <a:bodyPr/>
          <a:lstStyle/>
          <a:p>
            <a:r>
              <a:rPr lang="en-GB" sz="2400" dirty="0" smtClean="0"/>
              <a:t>	</a:t>
            </a:r>
            <a:r>
              <a:rPr lang="en-GB" sz="2400" dirty="0" err="1" smtClean="0"/>
              <a:t>Pratiquez</a:t>
            </a:r>
            <a:r>
              <a:rPr lang="en-GB" sz="2400" dirty="0" smtClean="0"/>
              <a:t> la </a:t>
            </a:r>
            <a:r>
              <a:rPr lang="en-GB" sz="2400" dirty="0" err="1" smtClean="0"/>
              <a:t>prononciation</a:t>
            </a:r>
            <a:r>
              <a:rPr lang="en-GB" sz="2400" dirty="0" smtClean="0"/>
              <a:t> </a:t>
            </a:r>
            <a:r>
              <a:rPr lang="en-GB" sz="2400" dirty="0" err="1"/>
              <a:t>f</a:t>
            </a:r>
            <a:r>
              <a:rPr lang="en-GB" sz="2400" dirty="0" err="1" smtClean="0"/>
              <a:t>rançaise</a:t>
            </a:r>
            <a:r>
              <a:rPr lang="en-GB" sz="2400" dirty="0" smtClean="0"/>
              <a:t> en </a:t>
            </a:r>
            <a:r>
              <a:rPr lang="en-GB" sz="2400" dirty="0" err="1" smtClean="0"/>
              <a:t>cliquant</a:t>
            </a:r>
            <a:r>
              <a:rPr lang="en-GB" sz="2400" dirty="0" smtClean="0"/>
              <a:t> </a:t>
            </a:r>
            <a:r>
              <a:rPr lang="en-GB" sz="2400" dirty="0" err="1" smtClean="0"/>
              <a:t>sur</a:t>
            </a:r>
            <a:r>
              <a:rPr lang="en-GB" sz="2400" dirty="0" smtClean="0"/>
              <a:t> les </a:t>
            </a:r>
            <a:r>
              <a:rPr lang="en-GB" sz="2400" dirty="0" err="1" smtClean="0"/>
              <a:t>différents</a:t>
            </a:r>
            <a:r>
              <a:rPr lang="en-GB" sz="2400" dirty="0" smtClean="0"/>
              <a:t> </a:t>
            </a:r>
            <a:r>
              <a:rPr lang="en-GB" sz="2400" dirty="0" err="1" smtClean="0"/>
              <a:t>mots</a:t>
            </a:r>
            <a:r>
              <a:rPr lang="en-GB" sz="2400" dirty="0"/>
              <a:t> </a:t>
            </a:r>
            <a:r>
              <a:rPr lang="en-GB" sz="2400" dirty="0" smtClean="0"/>
              <a:t>:</a:t>
            </a:r>
          </a:p>
          <a:p>
            <a:endParaRPr lang="en-GB" sz="2400" dirty="0" smtClean="0"/>
          </a:p>
          <a:p>
            <a:pPr lvl="1"/>
            <a:r>
              <a:rPr lang="en-GB" sz="2400" dirty="0" smtClean="0">
                <a:hlinkClick r:id="rId2"/>
              </a:rPr>
              <a:t>Exercice 1</a:t>
            </a:r>
            <a:r>
              <a:rPr lang="en-GB" sz="2400" dirty="0" smtClean="0"/>
              <a:t> </a:t>
            </a:r>
            <a:r>
              <a:rPr lang="en-GB" sz="1800" dirty="0" smtClean="0"/>
              <a:t>(</a:t>
            </a:r>
            <a:r>
              <a:rPr lang="en-GB" sz="1800" dirty="0" smtClean="0">
                <a:hlinkClick r:id="rId2"/>
              </a:rPr>
              <a:t>http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phonetique.free.fr/alpha.htm</a:t>
            </a:r>
            <a:r>
              <a:rPr lang="en-GB" sz="1800" dirty="0" smtClean="0"/>
              <a:t>)</a:t>
            </a:r>
          </a:p>
          <a:p>
            <a:pPr lvl="1"/>
            <a:r>
              <a:rPr lang="en-GB" sz="2400" dirty="0" smtClean="0">
                <a:hlinkClick r:id="rId3"/>
              </a:rPr>
              <a:t>Exercice 2</a:t>
            </a:r>
            <a:r>
              <a:rPr lang="en-GB" sz="2400" dirty="0"/>
              <a:t> </a:t>
            </a:r>
            <a:r>
              <a:rPr lang="en-GB" sz="1800" dirty="0"/>
              <a:t>(</a:t>
            </a:r>
            <a:r>
              <a:rPr lang="en-GB" sz="1800" dirty="0">
                <a:hlinkClick r:id="rId3"/>
              </a:rPr>
              <a:t>http://www.languageguide.org/french/grammar/pronunciation</a:t>
            </a:r>
            <a:r>
              <a:rPr lang="en-GB" sz="1800" dirty="0" smtClean="0">
                <a:hlinkClick r:id="rId3"/>
              </a:rPr>
              <a:t>/</a:t>
            </a:r>
            <a:r>
              <a:rPr lang="en-GB" sz="1800" dirty="0" smtClean="0"/>
              <a:t>) </a:t>
            </a:r>
          </a:p>
          <a:p>
            <a:endParaRPr lang="en-GB" sz="2400" dirty="0" smtClean="0"/>
          </a:p>
          <a:p>
            <a:r>
              <a:rPr lang="en-GB" sz="2400" dirty="0" smtClean="0"/>
              <a:t>	</a:t>
            </a:r>
            <a:r>
              <a:rPr lang="en-GB" sz="2400" dirty="0" err="1" smtClean="0"/>
              <a:t>N’hésitez</a:t>
            </a:r>
            <a:r>
              <a:rPr lang="en-GB" sz="2400" dirty="0" smtClean="0"/>
              <a:t> pas à </a:t>
            </a:r>
            <a:r>
              <a:rPr lang="en-GB" sz="2400" dirty="0" err="1" smtClean="0"/>
              <a:t>répéter</a:t>
            </a:r>
            <a:r>
              <a:rPr lang="en-GB" sz="2400" dirty="0" smtClean="0"/>
              <a:t> le mot à haute </a:t>
            </a:r>
            <a:r>
              <a:rPr lang="en-GB" sz="2400" dirty="0" err="1" smtClean="0"/>
              <a:t>voix</a:t>
            </a:r>
            <a:r>
              <a:rPr lang="en-GB" sz="2400" dirty="0" smtClean="0"/>
              <a:t> pour </a:t>
            </a:r>
            <a:r>
              <a:rPr lang="en-GB" sz="2400" dirty="0" err="1" smtClean="0"/>
              <a:t>vous</a:t>
            </a:r>
            <a:r>
              <a:rPr lang="en-GB" sz="2400" dirty="0" smtClean="0"/>
              <a:t> </a:t>
            </a:r>
            <a:r>
              <a:rPr lang="en-GB" sz="2400" dirty="0" err="1" smtClean="0"/>
              <a:t>entraîner</a:t>
            </a:r>
            <a:r>
              <a:rPr lang="en-GB" sz="2400" dirty="0" smtClean="0"/>
              <a:t>, </a:t>
            </a:r>
            <a:r>
              <a:rPr lang="en-GB" sz="2400" dirty="0" err="1" smtClean="0"/>
              <a:t>c’est</a:t>
            </a:r>
            <a:r>
              <a:rPr lang="en-GB" sz="2400" dirty="0" smtClean="0"/>
              <a:t> un excellent </a:t>
            </a:r>
            <a:r>
              <a:rPr lang="en-GB" sz="2400" dirty="0" err="1" smtClean="0"/>
              <a:t>exercice</a:t>
            </a:r>
            <a:r>
              <a:rPr lang="en-GB" sz="24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</a:t>
            </a:r>
            <a:r>
              <a:rPr lang="en-GB" dirty="0" err="1" smtClean="0"/>
              <a:t>phonétique</a:t>
            </a:r>
            <a:r>
              <a:rPr lang="en-GB" dirty="0" smtClean="0"/>
              <a:t> </a:t>
            </a:r>
            <a:r>
              <a:rPr lang="en-GB" dirty="0" err="1" smtClean="0"/>
              <a:t>française</a:t>
            </a:r>
            <a:r>
              <a:rPr lang="en-GB" dirty="0" smtClean="0"/>
              <a:t>...</a:t>
            </a:r>
            <a:endParaRPr lang="en-GB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512" y="1733128"/>
            <a:ext cx="8610600" cy="4648200"/>
          </a:xfrm>
        </p:spPr>
        <p:txBody>
          <a:bodyPr>
            <a:normAutofit/>
          </a:bodyPr>
          <a:lstStyle/>
          <a:p>
            <a:r>
              <a:rPr lang="fr-FR" dirty="0" smtClean="0"/>
              <a:t>	De temps en temps, après avoir utilisé un dictionnaire monolingue, il est rassurant de vérifier la traduction du mot dans un dictionnaire bilingue.</a:t>
            </a:r>
          </a:p>
          <a:p>
            <a:endParaRPr lang="fr-FR" dirty="0" smtClean="0"/>
          </a:p>
          <a:p>
            <a:r>
              <a:rPr lang="fr-FR" dirty="0" smtClean="0"/>
              <a:t>	Quand vous utilisez un dictionnaire bilingue, n’hésitez pas à regarder les deux langues.</a:t>
            </a:r>
          </a:p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Par exemple, si vous cherchez la signification du mot « bienveillant » regardez d’abord le côté français/anglais du dictionnaire. En utilisant </a:t>
            </a:r>
            <a:r>
              <a:rPr lang="fr-FR" dirty="0" smtClean="0">
                <a:hlinkClick r:id="rId2"/>
              </a:rPr>
              <a:t>le Larousse</a:t>
            </a:r>
            <a:r>
              <a:rPr lang="fr-FR" dirty="0" smtClean="0"/>
              <a:t>, vous trouverez 1/ </a:t>
            </a:r>
            <a:r>
              <a:rPr lang="fr-FR" dirty="0" err="1" smtClean="0"/>
              <a:t>benevolent</a:t>
            </a:r>
            <a:r>
              <a:rPr lang="fr-FR" dirty="0" smtClean="0"/>
              <a:t>, 2/ </a:t>
            </a:r>
            <a:r>
              <a:rPr lang="fr-FR" dirty="0" err="1" smtClean="0"/>
              <a:t>kind(ly</a:t>
            </a:r>
            <a:r>
              <a:rPr lang="fr-FR" dirty="0" smtClean="0"/>
              <a:t>). </a:t>
            </a:r>
          </a:p>
          <a:p>
            <a:endParaRPr lang="fr-FR" dirty="0" smtClean="0"/>
          </a:p>
          <a:p>
            <a:r>
              <a:rPr lang="fr-FR" dirty="0" smtClean="0"/>
              <a:t>	Utilisez ensuite le côté anglais/français afin de vérifier la traduction de ‘</a:t>
            </a:r>
            <a:r>
              <a:rPr lang="fr-FR" dirty="0" err="1" smtClean="0"/>
              <a:t>benevolent</a:t>
            </a:r>
            <a:r>
              <a:rPr lang="fr-FR" dirty="0" smtClean="0"/>
              <a:t>’ et de ‘</a:t>
            </a:r>
            <a:r>
              <a:rPr lang="fr-FR" dirty="0" err="1" smtClean="0"/>
              <a:t>kind</a:t>
            </a:r>
            <a:r>
              <a:rPr lang="fr-FR" dirty="0" smtClean="0"/>
              <a:t>’ en français. Vous obtiendrez de meilleurs résultats avec cette technique.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dictionnaires bilingues</a:t>
            </a:r>
            <a:endParaRPr lang="fr-FR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7584" y="2093913"/>
            <a:ext cx="7692529" cy="4024312"/>
          </a:xfrm>
        </p:spPr>
        <p:txBody>
          <a:bodyPr/>
          <a:lstStyle/>
          <a:p>
            <a:r>
              <a:rPr lang="fr-FR" dirty="0" smtClean="0">
                <a:hlinkClick r:id="rId2"/>
              </a:rPr>
              <a:t>Le Larousse français/anglais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Le Larousse anglais/français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WordReference</a:t>
            </a:r>
            <a:endParaRPr lang="fr-FR" dirty="0" smtClean="0"/>
          </a:p>
          <a:p>
            <a:r>
              <a:rPr lang="fr-FR" dirty="0" smtClean="0"/>
              <a:t>Un excellent site qui vous offre une traduction en contexte :</a:t>
            </a:r>
            <a:r>
              <a:rPr lang="fr-FR" dirty="0" err="1" smtClean="0">
                <a:hlinkClick r:id="rId5"/>
              </a:rPr>
              <a:t>Linguee</a:t>
            </a:r>
            <a:endParaRPr lang="fr-FR" dirty="0" smtClean="0"/>
          </a:p>
          <a:p>
            <a:endParaRPr lang="fr-FR" dirty="0" smtClean="0"/>
          </a:p>
          <a:p>
            <a:pPr marL="0" indent="0"/>
            <a:r>
              <a:rPr lang="fr-FR" b="1" u="sng" dirty="0" smtClean="0"/>
              <a:t>Evitez à tout prix </a:t>
            </a:r>
            <a:r>
              <a:rPr lang="fr-FR" dirty="0" smtClean="0"/>
              <a:t>les sites de traduction automatique qui offre une traduction mot à mot dénuée de tout sens.</a:t>
            </a:r>
          </a:p>
          <a:p>
            <a:endParaRPr lang="fr-FR" dirty="0" smtClean="0"/>
          </a:p>
          <a:p>
            <a:endParaRPr lang="fr-FR" dirty="0" smtClean="0"/>
          </a:p>
          <a:p>
            <a:pPr marL="0" indent="0"/>
            <a:endParaRPr lang="fr-FR" dirty="0" smtClean="0"/>
          </a:p>
          <a:p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Listes de dictionnaires multilingues</a:t>
            </a:r>
            <a:endParaRPr lang="fr-FR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mtClean="0"/>
              <a:t>Utiliser les </a:t>
            </a:r>
            <a:r>
              <a:rPr lang="fr-FR" dirty="0" smtClean="0"/>
              <a:t>dictionnaires multilingues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057400"/>
            <a:ext cx="4210625" cy="1239568"/>
          </a:xfrm>
        </p:spPr>
        <p:txBody>
          <a:bodyPr>
            <a:normAutofit/>
          </a:bodyPr>
          <a:lstStyle/>
          <a:p>
            <a:r>
              <a:rPr lang="fr-FR" dirty="0" smtClean="0"/>
              <a:t>Liste de dictionnaires anglais/français et français/anglais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495800" y="1524000"/>
            <a:ext cx="4498974" cy="1239568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Entraînez-vous, cherchez la traduction des mots suivants, notez la grammaire, le sens et vérifiez la traduction dans l’autre langue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28600" y="3429000"/>
            <a:ext cx="4040188" cy="2239963"/>
          </a:xfrm>
        </p:spPr>
        <p:txBody>
          <a:bodyPr/>
          <a:lstStyle/>
          <a:p>
            <a:r>
              <a:rPr lang="fr-FR" dirty="0" smtClean="0">
                <a:hlinkClick r:id="rId2"/>
              </a:rPr>
              <a:t>Le Larousse français/anglais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Le Larousse anglais/français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WordReference</a:t>
            </a:r>
            <a:endParaRPr lang="fr-FR" dirty="0" smtClean="0"/>
          </a:p>
          <a:p>
            <a:r>
              <a:rPr lang="fr-FR" dirty="0" smtClean="0">
                <a:hlinkClick r:id="rId5"/>
              </a:rPr>
              <a:t>Linguee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9992" y="2708920"/>
            <a:ext cx="4495800" cy="3970007"/>
          </a:xfrm>
        </p:spPr>
        <p:txBody>
          <a:bodyPr>
            <a:normAutofit/>
          </a:bodyPr>
          <a:lstStyle/>
          <a:p>
            <a:r>
              <a:rPr lang="fr-FR" dirty="0" smtClean="0"/>
              <a:t>	</a:t>
            </a:r>
            <a:r>
              <a:rPr lang="fr-FR" sz="2000" dirty="0" smtClean="0"/>
              <a:t>Sale</a:t>
            </a:r>
          </a:p>
          <a:p>
            <a:r>
              <a:rPr lang="fr-FR" sz="2000" dirty="0" smtClean="0"/>
              <a:t>	Méchant</a:t>
            </a:r>
          </a:p>
          <a:p>
            <a:r>
              <a:rPr lang="fr-FR" sz="2000" dirty="0" smtClean="0"/>
              <a:t>	Joyeux</a:t>
            </a:r>
          </a:p>
          <a:p>
            <a:r>
              <a:rPr lang="fr-FR" sz="2000" dirty="0" smtClean="0"/>
              <a:t>	Terrible</a:t>
            </a:r>
          </a:p>
          <a:p>
            <a:r>
              <a:rPr lang="fr-FR" sz="2000" dirty="0" smtClean="0"/>
              <a:t>	Prendre</a:t>
            </a:r>
          </a:p>
          <a:p>
            <a:r>
              <a:rPr lang="fr-FR" sz="2000" dirty="0" smtClean="0"/>
              <a:t>	Demander</a:t>
            </a:r>
          </a:p>
          <a:p>
            <a:r>
              <a:rPr lang="fr-FR" sz="2000" dirty="0" smtClean="0"/>
              <a:t>	Chercher</a:t>
            </a:r>
          </a:p>
          <a:p>
            <a:r>
              <a:rPr lang="fr-FR" sz="2000" dirty="0" smtClean="0"/>
              <a:t>	Dire</a:t>
            </a:r>
          </a:p>
          <a:p>
            <a:endParaRPr lang="fr-FR" sz="2000" dirty="0" smtClean="0"/>
          </a:p>
          <a:p>
            <a:r>
              <a:rPr lang="fr-FR" sz="2000" dirty="0" smtClean="0"/>
              <a:t>Attention, certains mots ont plusieurs sens</a:t>
            </a:r>
            <a:r>
              <a:rPr lang="fr-FR" dirty="0" smtClean="0"/>
              <a:t>…</a:t>
            </a:r>
          </a:p>
          <a:p>
            <a:endParaRPr lang="fr-FR" dirty="0"/>
          </a:p>
        </p:txBody>
      </p:sp>
      <p:pic>
        <p:nvPicPr>
          <p:cNvPr id="7" name="Picture 4" descr="routes_into_languages_cmy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Les dictionnaires français&amp;quot;&quot;/&gt;&lt;property id=&quot;20307&quot; value=&quot;258&quot;/&gt;&lt;/object&gt;&lt;object type=&quot;3&quot; unique_id=&quot;10005&quot;&gt;&lt;property id=&quot;20148&quot; value=&quot;5&quot;/&gt;&lt;property id=&quot;20300&quot; value=&quot;Slide 2 - &amp;quot;Les dictionnaires français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Liste des abréviations françaises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Activité&amp;#x0D;&amp;#x0A;Quelle est la catégorie grammaticale des mots suivants? 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éponses&amp;#x0D;&amp;#x0A;Quelle est la catégorie grammatical des mots suivants? 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Activité&amp;quot;&quot;/&gt;&lt;property id=&quot;20307&quot; value=&quot;263&quot;/&gt;&lt;/object&gt;&lt;object type=&quot;3&quot; unique_id=&quot;10010&quot;&gt;&lt;property id=&quot;20148&quot; value=&quot;5&quot;/&gt;&lt;property id=&quot;20300&quot; value=&quot;Slide 7 - &amp;quot;Réponses&amp;#x0D;&amp;#x0A; &amp;#x0D;&amp;#x0A;source: http://www.larousse.fr/encyclopedie/nom-commun-nom/pied/79674 &amp;quot;&quot;/&gt;&lt;property id=&quot;20307&quot; value=&quot;264&quot;/&gt;&lt;/object&gt;&lt;object type=&quot;3&quot; unique_id=&quot;10011&quot;&gt;&lt;property id=&quot;20148&quot; value=&quot;5&quot;/&gt;&lt;property id=&quot;20300&quot; value=&quot;Slide 8 - &amp;quot;Activité&amp;quot;&quot;/&gt;&lt;property id=&quot;20307&quot; value=&quot;265&quot;/&gt;&lt;/object&gt;&lt;object type=&quot;3&quot; unique_id=&quot;10012&quot;&gt;&lt;property id=&quot;20148&quot; value=&quot;5&quot;/&gt;&lt;property id=&quot;20300&quot; value=&quot;Slide 9 - &amp;quot;Réponses&amp;quot;&quot;/&gt;&lt;property id=&quot;20307&quot; value=&quot;266&quot;/&gt;&lt;/object&gt;&lt;object type=&quot;3&quot; unique_id=&quot;10013&quot;&gt;&lt;property id=&quot;20148&quot; value=&quot;5&quot;/&gt;&lt;property id=&quot;20300&quot; value=&quot;Slide 10 - &amp;quot;Les synonymes&amp;quot;&quot;/&gt;&lt;property id=&quot;20307&quot; value=&quot;267&quot;/&gt;&lt;/object&gt;&lt;object type=&quot;3&quot; unique_id=&quot;10014&quot;&gt;&lt;property id=&quot;20148&quot; value=&quot;5&quot;/&gt;&lt;property id=&quot;20300&quot; value=&quot;Slide 11 - &amp;quot;La phonétique française...&amp;quot;&quot;/&gt;&lt;property id=&quot;20307&quot; value=&quot;268&quot;/&gt;&lt;/object&gt;&lt;object type=&quot;3&quot; unique_id=&quot;10015&quot;&gt;&lt;property id=&quot;20148&quot; value=&quot;5&quot;/&gt;&lt;property id=&quot;20300&quot; value=&quot;Slide 12 - &amp;quot;Les dictionnaires bilingues&amp;quot;&quot;/&gt;&lt;property id=&quot;20307&quot; value=&quot;269&quot;/&gt;&lt;/object&gt;&lt;object type=&quot;3&quot; unique_id=&quot;10016&quot;&gt;&lt;property id=&quot;20148&quot; value=&quot;5&quot;/&gt;&lt;property id=&quot;20300&quot; value=&quot;Slide 13 - &amp;quot;Listes de dictionnaires multilingues&amp;quot;&quot;/&gt;&lt;property id=&quot;20307&quot; value=&quot;270&quot;/&gt;&lt;/object&gt;&lt;object type=&quot;3&quot; unique_id=&quot;10017&quot;&gt;&lt;property id=&quot;20148&quot; value=&quot;5&quot;/&gt;&lt;property id=&quot;20300&quot; value=&quot;Slide 14 - &amp;quot;Utiliser les dictionnaires multilingues&amp;quot;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120</TotalTime>
  <Words>149</Words>
  <Application>Microsoft Office PowerPoint</Application>
  <PresentationFormat>On-screen Show (4:3)</PresentationFormat>
  <Paragraphs>53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AstonPPTblue</vt:lpstr>
      <vt:lpstr>Les dictionnaires français  Part 3</vt:lpstr>
      <vt:lpstr>La phonétique française...</vt:lpstr>
      <vt:lpstr>Les dictionnaires bilingues</vt:lpstr>
      <vt:lpstr>Listes de dictionnaires multilingues</vt:lpstr>
      <vt:lpstr>Utiliser les dictionnaires multilingues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dictionnaires français</dc:title>
  <dc:creator>Céline Benoit</dc:creator>
  <cp:lastModifiedBy>desilvac</cp:lastModifiedBy>
  <cp:revision>26</cp:revision>
  <dcterms:created xsi:type="dcterms:W3CDTF">2011-09-17T15:16:31Z</dcterms:created>
  <dcterms:modified xsi:type="dcterms:W3CDTF">2012-01-03T16:43:18Z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2129336845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