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72" r:id="rId3"/>
  </p:sldMasterIdLst>
  <p:sldIdLst>
    <p:sldId id="277" r:id="rId4"/>
    <p:sldId id="276" r:id="rId5"/>
    <p:sldId id="265" r:id="rId6"/>
    <p:sldId id="275" r:id="rId7"/>
    <p:sldId id="273" r:id="rId8"/>
    <p:sldId id="259" r:id="rId9"/>
  </p:sldIdLst>
  <p:sldSz cx="9144000" cy="6858000" type="screen4x3"/>
  <p:notesSz cx="6781800" cy="9918700"/>
  <p:custDataLst>
    <p:tags r:id="rId10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silvac" initials="c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C79900"/>
    <a:srgbClr val="699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47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commentAuthors" Target="commentAuthors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1-11-10T14:00:34.994" idx="6">
    <p:pos x="10" y="10"/>
    <p:text>is this our own? Looks like it could be, need to establish that </p:tex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0" name="Picture 18" descr="normal_bg_02.bmp                                               000F5E2APowerBook G4                   C323246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5163" y="2417763"/>
            <a:ext cx="4592637" cy="1439862"/>
          </a:xfrm>
        </p:spPr>
        <p:txBody>
          <a:bodyPr/>
          <a:lstStyle>
            <a:lvl1pPr>
              <a:defRPr sz="4000">
                <a:solidFill>
                  <a:srgbClr val="C799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5163" y="5029200"/>
            <a:ext cx="3068637" cy="1239838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>
                <a:solidFill>
                  <a:srgbClr val="C79900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3091" name="Picture 19" descr="aston_uni_birm_p117_RGB.bmp                                    000F5E2APowerBook G4                   C3232463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000" y="260350"/>
            <a:ext cx="2159000" cy="8810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3563"/>
            <a:ext cx="1890713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4088" y="563563"/>
            <a:ext cx="5522912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0" y="1143000"/>
            <a:ext cx="9144000" cy="5715000"/>
          </a:xfrm>
          <a:prstGeom prst="rect">
            <a:avLst/>
          </a:prstGeom>
          <a:solidFill>
            <a:srgbClr val="C7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a-ES"/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a-ES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5163" y="2427288"/>
            <a:ext cx="7851775" cy="1258887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subtitle style</a:t>
            </a:r>
          </a:p>
        </p:txBody>
      </p:sp>
      <p:pic>
        <p:nvPicPr>
          <p:cNvPr id="7179" name="Picture 11" descr="aston_uni_birm_p117_RGB.bmp                                    000F5E2APowerBook G4                   C3232463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00" y="260350"/>
            <a:ext cx="2159000" cy="8810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5163" y="2093913"/>
            <a:ext cx="3851275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2093913"/>
            <a:ext cx="3851275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375" y="563563"/>
            <a:ext cx="1963738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5163" y="563563"/>
            <a:ext cx="5738812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1441450"/>
            <a:ext cx="9144000" cy="54165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81" name="AutoShape 9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47738" y="2417763"/>
            <a:ext cx="7585075" cy="143986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47738" y="5908675"/>
            <a:ext cx="7585075" cy="360363"/>
          </a:xfrm>
        </p:spPr>
        <p:txBody>
          <a:bodyPr/>
          <a:lstStyle>
            <a:lvl1pPr marL="0" indent="0"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54000"/>
            <a:ext cx="2162175" cy="881063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4088" y="2093913"/>
            <a:ext cx="3706812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2093913"/>
            <a:ext cx="3706813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63563"/>
            <a:ext cx="1890713" cy="5554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4088" y="563563"/>
            <a:ext cx="5522912" cy="5554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4088" y="2093913"/>
            <a:ext cx="3706812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3300" y="2093913"/>
            <a:ext cx="3706813" cy="40243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a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a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a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rgbClr val="C7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a-E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C7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4088" y="563563"/>
            <a:ext cx="75660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4088" y="2093913"/>
            <a:ext cx="756602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AutoShape 4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rgbClr val="C799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ca-E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0"/>
            <a:ext cx="9144000" cy="1447800"/>
          </a:xfrm>
          <a:prstGeom prst="rect">
            <a:avLst/>
          </a:prstGeom>
          <a:solidFill>
            <a:srgbClr val="C7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65163" y="563563"/>
            <a:ext cx="785495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65163" y="2093913"/>
            <a:ext cx="7854950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2pPr>
      <a:lvl3pPr marL="11430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3pPr>
      <a:lvl4pPr marL="16002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4pPr>
      <a:lvl5pPr marL="20574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6pPr>
      <a:lvl7pPr marL="29718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7pPr>
      <a:lvl8pPr marL="34290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8pPr>
      <a:lvl9pPr marL="3886200" indent="-228600" algn="l" rtl="0" fontAlgn="base">
        <a:lnSpc>
          <a:spcPct val="108000"/>
        </a:lnSpc>
        <a:spcBef>
          <a:spcPct val="0"/>
        </a:spcBef>
        <a:spcAft>
          <a:spcPct val="0"/>
        </a:spcAft>
        <a:buBlip>
          <a:blip r:embed="rId13"/>
        </a:buBlip>
        <a:defRPr sz="2000">
          <a:solidFill>
            <a:srgbClr val="000000"/>
          </a:solidFill>
          <a:latin typeface="+mn-lt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AutoShape 8"/>
          <p:cNvSpPr>
            <a:spLocks noChangeArrowheads="1"/>
          </p:cNvSpPr>
          <p:nvPr/>
        </p:nvSpPr>
        <p:spPr bwMode="auto">
          <a:xfrm rot="10800000">
            <a:off x="8423275" y="1341438"/>
            <a:ext cx="720725" cy="863600"/>
          </a:xfrm>
          <a:prstGeom prst="rtTriangle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1454150"/>
          </a:xfrm>
          <a:prstGeom prst="rect">
            <a:avLst/>
          </a:prstGeom>
          <a:solidFill>
            <a:srgbClr val="0083B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54088" y="563563"/>
            <a:ext cx="75660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4088" y="2093913"/>
            <a:ext cx="7566025" cy="402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1450" y="6164263"/>
            <a:ext cx="1366838" cy="55721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lnSpc>
          <a:spcPct val="108000"/>
        </a:lnSpc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youtube.com/watch?v=Bw09DU0esV8&amp;feature=related" TargetMode="Externa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ow-to-study.com/" TargetMode="External"/><Relationship Id="rId2" Type="http://schemas.openxmlformats.org/officeDocument/2006/relationships/hyperlink" Target="http://fifracol.perso.sfr.fr/Go/Synth_Method/Notes.htm" TargetMode="Externa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.png"/><Relationship Id="rId5" Type="http://schemas.openxmlformats.org/officeDocument/2006/relationships/hyperlink" Target="http://www.studygs.net/espanol/lctrnote.htm" TargetMode="External"/><Relationship Id="rId4" Type="http://schemas.openxmlformats.org/officeDocument/2006/relationships/hyperlink" Target="http://pedagogie.cegep-fxg.qc.ca/services/SCS/Documents/Ateliers/DEPLIANTS_-_COMMENT_PRENDRE_DES_NOTES_EN_CLASSE%20-%20ros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23528" y="2204864"/>
            <a:ext cx="6984776" cy="1439862"/>
          </a:xfrm>
        </p:spPr>
        <p:txBody>
          <a:bodyPr/>
          <a:lstStyle/>
          <a:p>
            <a:r>
              <a:rPr lang="en-US" dirty="0" err="1" smtClean="0"/>
              <a:t>Prendre</a:t>
            </a:r>
            <a:r>
              <a:rPr lang="en-US" dirty="0" smtClean="0"/>
              <a:t> des notes en </a:t>
            </a:r>
            <a:r>
              <a:rPr lang="en-US" dirty="0" err="1" smtClean="0"/>
              <a:t>classe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212976"/>
            <a:ext cx="6624736" cy="504056"/>
          </a:xfrm>
        </p:spPr>
        <p:txBody>
          <a:bodyPr/>
          <a:lstStyle/>
          <a:p>
            <a:r>
              <a:rPr lang="en-US" sz="2800" dirty="0" smtClean="0"/>
              <a:t>Savoir </a:t>
            </a:r>
            <a:r>
              <a:rPr lang="en-US" sz="2800" dirty="0" err="1" smtClean="0"/>
              <a:t>écouter</a:t>
            </a:r>
            <a:r>
              <a:rPr lang="en-US" sz="2800" dirty="0" smtClean="0"/>
              <a:t>, </a:t>
            </a:r>
            <a:r>
              <a:rPr lang="en-US" sz="2800" dirty="0" err="1" smtClean="0"/>
              <a:t>comprendre</a:t>
            </a:r>
            <a:r>
              <a:rPr lang="en-US" sz="2800" dirty="0" smtClean="0"/>
              <a:t> et </a:t>
            </a:r>
            <a:r>
              <a:rPr lang="en-US" sz="2800" dirty="0" err="1" smtClean="0"/>
              <a:t>écrire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Part 2</a:t>
            </a:r>
            <a:endParaRPr lang="en-US" sz="2800" dirty="0"/>
          </a:p>
        </p:txBody>
      </p:sp>
      <p:pic>
        <p:nvPicPr>
          <p:cNvPr id="4" name="Picture 3" descr="routes_into_languages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260648"/>
            <a:ext cx="1187451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0324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204864"/>
            <a:ext cx="5328592" cy="426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156176" y="1988840"/>
            <a:ext cx="2818656" cy="936104"/>
          </a:xfrm>
          <a:prstGeom prst="wedgeEllipseCallout">
            <a:avLst>
              <a:gd name="adj1" fmla="val -40473"/>
              <a:gd name="adj2" fmla="val 121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err="1" smtClean="0"/>
              <a:t>Cliquez</a:t>
            </a:r>
            <a:r>
              <a:rPr lang="en-GB" sz="1400" dirty="0" smtClean="0"/>
              <a:t> </a:t>
            </a:r>
            <a:r>
              <a:rPr lang="en-GB" sz="1400" dirty="0" err="1" smtClean="0"/>
              <a:t>sur</a:t>
            </a:r>
            <a:r>
              <a:rPr lang="en-GB" sz="1400" dirty="0" smtClean="0"/>
              <a:t> </a:t>
            </a:r>
            <a:r>
              <a:rPr lang="en-GB" sz="1400" dirty="0" err="1" smtClean="0"/>
              <a:t>l’image</a:t>
            </a:r>
            <a:r>
              <a:rPr lang="en-GB" sz="1400" dirty="0" smtClean="0"/>
              <a:t> et </a:t>
            </a:r>
            <a:r>
              <a:rPr lang="en-GB" sz="1400" dirty="0" err="1" smtClean="0"/>
              <a:t>écouter</a:t>
            </a:r>
            <a:r>
              <a:rPr lang="en-GB" sz="1400" dirty="0" smtClean="0"/>
              <a:t> la </a:t>
            </a:r>
            <a:r>
              <a:rPr lang="en-GB" sz="1400" dirty="0" err="1" smtClean="0"/>
              <a:t>vidéo</a:t>
            </a:r>
            <a:r>
              <a:rPr lang="en-GB" sz="1400" dirty="0" smtClean="0"/>
              <a:t> à </a:t>
            </a:r>
            <a:r>
              <a:rPr lang="en-GB" sz="1400" dirty="0" err="1" smtClean="0"/>
              <a:t>partir</a:t>
            </a:r>
            <a:r>
              <a:rPr lang="en-GB" sz="1400" dirty="0" smtClean="0"/>
              <a:t> de 2’53</a:t>
            </a:r>
            <a:endParaRPr lang="ca-E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756425" cy="511175"/>
          </a:xfrm>
        </p:spPr>
        <p:txBody>
          <a:bodyPr/>
          <a:lstStyle/>
          <a:p>
            <a:r>
              <a:rPr lang="ca-ES" dirty="0" smtClean="0"/>
              <a:t>Synthétiser ses notes pour étudier </a:t>
            </a:r>
            <a:r>
              <a:rPr lang="ca-ES" sz="2000" dirty="0" smtClean="0"/>
              <a:t>(exemple de schéma).</a:t>
            </a:r>
            <a:endParaRPr lang="ca-ES" sz="2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11560" y="1484784"/>
            <a:ext cx="7854950" cy="792088"/>
          </a:xfrm>
        </p:spPr>
        <p:txBody>
          <a:bodyPr/>
          <a:lstStyle/>
          <a:p>
            <a:pPr lvl="0"/>
            <a:r>
              <a:rPr lang="ca-ES" dirty="0" smtClean="0"/>
              <a:t>Complétez cette </a:t>
            </a:r>
            <a:r>
              <a:rPr lang="ca-ES" i="1" dirty="0" smtClean="0"/>
              <a:t>carte conceptuelle </a:t>
            </a:r>
            <a:r>
              <a:rPr lang="ca-ES" dirty="0" smtClean="0"/>
              <a:t>(mindmap) avec vos notes.</a:t>
            </a:r>
          </a:p>
          <a:p>
            <a:endParaRPr lang="ca-ES" dirty="0"/>
          </a:p>
        </p:txBody>
      </p:sp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323528" y="2053490"/>
            <a:ext cx="8820472" cy="4615870"/>
            <a:chOff x="842" y="9032"/>
            <a:chExt cx="10807" cy="6640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460" y="9032"/>
              <a:ext cx="9336" cy="3636"/>
              <a:chOff x="1460" y="9032"/>
              <a:chExt cx="9336" cy="3636"/>
            </a:xfrm>
          </p:grpSpPr>
          <p:sp>
            <p:nvSpPr>
              <p:cNvPr id="22" name="Oval 4"/>
              <p:cNvSpPr>
                <a:spLocks noChangeArrowheads="1"/>
              </p:cNvSpPr>
              <p:nvPr/>
            </p:nvSpPr>
            <p:spPr bwMode="auto">
              <a:xfrm>
                <a:off x="1460" y="11632"/>
                <a:ext cx="5403" cy="1036"/>
              </a:xfrm>
              <a:prstGeom prst="ellipse">
                <a:avLst/>
              </a:prstGeom>
              <a:solidFill>
                <a:srgbClr val="FFC000"/>
              </a:solidFill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a-E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points </a:t>
                </a:r>
                <a:r>
                  <a:rPr kumimoji="0" lang="ca-ES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soulignés dans l’introduction</a:t>
                </a: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3" name="Oval 5"/>
              <p:cNvSpPr>
                <a:spLocks noChangeArrowheads="1"/>
              </p:cNvSpPr>
              <p:nvPr/>
            </p:nvSpPr>
            <p:spPr bwMode="auto">
              <a:xfrm>
                <a:off x="1981" y="10398"/>
                <a:ext cx="1852" cy="636"/>
              </a:xfrm>
              <a:prstGeom prst="ellipse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ca-ES" sz="1100" b="1" dirty="0" smtClean="0">
                    <a:latin typeface="+mj-lt"/>
                  </a:rPr>
                  <a:t>Organisation du cours</a:t>
                </a: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4" name="Oval 6"/>
              <p:cNvSpPr>
                <a:spLocks noChangeArrowheads="1"/>
              </p:cNvSpPr>
              <p:nvPr/>
            </p:nvSpPr>
            <p:spPr bwMode="auto">
              <a:xfrm>
                <a:off x="4601" y="9126"/>
                <a:ext cx="2786" cy="636"/>
              </a:xfrm>
              <a:prstGeom prst="ellipse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1795" y="9032"/>
                <a:ext cx="2038" cy="730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7" name="Rectangle 9"/>
              <p:cNvSpPr>
                <a:spLocks noChangeArrowheads="1"/>
              </p:cNvSpPr>
              <p:nvPr/>
            </p:nvSpPr>
            <p:spPr bwMode="auto">
              <a:xfrm>
                <a:off x="8341" y="9250"/>
                <a:ext cx="2455" cy="490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cxnSp>
            <p:nvCxnSpPr>
              <p:cNvPr id="28" name="AutoShape 10"/>
              <p:cNvCxnSpPr>
                <a:cxnSpLocks noChangeShapeType="1"/>
              </p:cNvCxnSpPr>
              <p:nvPr/>
            </p:nvCxnSpPr>
            <p:spPr bwMode="auto">
              <a:xfrm flipH="1" flipV="1">
                <a:off x="3385" y="10922"/>
                <a:ext cx="1365" cy="696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9" name="AutoShape 11"/>
              <p:cNvCxnSpPr>
                <a:cxnSpLocks noChangeShapeType="1"/>
              </p:cNvCxnSpPr>
              <p:nvPr/>
            </p:nvCxnSpPr>
            <p:spPr bwMode="auto">
              <a:xfrm flipH="1" flipV="1">
                <a:off x="2786" y="9762"/>
                <a:ext cx="19" cy="636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0" name="AutoShape 12"/>
              <p:cNvCxnSpPr>
                <a:cxnSpLocks noChangeShapeType="1"/>
              </p:cNvCxnSpPr>
              <p:nvPr/>
            </p:nvCxnSpPr>
            <p:spPr bwMode="auto">
              <a:xfrm>
                <a:off x="3833" y="9407"/>
                <a:ext cx="768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2" name="AutoShape 14"/>
              <p:cNvCxnSpPr>
                <a:cxnSpLocks noChangeShapeType="1"/>
              </p:cNvCxnSpPr>
              <p:nvPr/>
            </p:nvCxnSpPr>
            <p:spPr bwMode="auto">
              <a:xfrm>
                <a:off x="7387" y="9407"/>
                <a:ext cx="954" cy="5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</p:grp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842" y="11314"/>
              <a:ext cx="10807" cy="4358"/>
              <a:chOff x="842" y="11314"/>
              <a:chExt cx="10807" cy="4358"/>
            </a:xfrm>
          </p:grpSpPr>
          <p:sp>
            <p:nvSpPr>
              <p:cNvPr id="12" name="Oval 16"/>
              <p:cNvSpPr>
                <a:spLocks noChangeArrowheads="1"/>
              </p:cNvSpPr>
              <p:nvPr/>
            </p:nvSpPr>
            <p:spPr bwMode="auto">
              <a:xfrm>
                <a:off x="2109" y="13072"/>
                <a:ext cx="2207" cy="636"/>
              </a:xfrm>
              <a:prstGeom prst="ellipse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ca-ES" sz="1100" b="1" dirty="0" smtClean="0">
                    <a:latin typeface="+mj-lt"/>
                  </a:rPr>
                  <a:t>Objectifs du cours</a:t>
                </a: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>
                <a:off x="7220" y="14306"/>
                <a:ext cx="3390" cy="1141"/>
              </a:xfrm>
              <a:prstGeom prst="ellipse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a-E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Vision plus général</a:t>
                </a:r>
                <a:r>
                  <a:rPr lang="ca-ES" sz="1100" b="1" dirty="0" smtClean="0">
                    <a:latin typeface="+mj-lt"/>
                  </a:rPr>
                  <a:t>e de la matière</a:t>
                </a: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7108" y="11314"/>
                <a:ext cx="4541" cy="1983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cxnSp>
            <p:nvCxnSpPr>
              <p:cNvPr id="15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3385" y="12668"/>
                <a:ext cx="1074" cy="404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16" name="Text Box 20"/>
              <p:cNvSpPr txBox="1">
                <a:spLocks noChangeArrowheads="1"/>
              </p:cNvSpPr>
              <p:nvPr/>
            </p:nvSpPr>
            <p:spPr bwMode="auto">
              <a:xfrm>
                <a:off x="842" y="14306"/>
                <a:ext cx="2132" cy="1366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7" name="Text Box 21"/>
              <p:cNvSpPr txBox="1">
                <a:spLocks noChangeArrowheads="1"/>
              </p:cNvSpPr>
              <p:nvPr/>
            </p:nvSpPr>
            <p:spPr bwMode="auto">
              <a:xfrm>
                <a:off x="3214" y="14306"/>
                <a:ext cx="2132" cy="1366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cxnSp>
            <p:nvCxnSpPr>
              <p:cNvPr id="18" name="AutoShape 22"/>
              <p:cNvCxnSpPr>
                <a:cxnSpLocks noChangeShapeType="1"/>
              </p:cNvCxnSpPr>
              <p:nvPr/>
            </p:nvCxnSpPr>
            <p:spPr bwMode="auto">
              <a:xfrm flipH="1">
                <a:off x="1981" y="13708"/>
                <a:ext cx="824" cy="598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9" name="AutoShape 23"/>
              <p:cNvCxnSpPr>
                <a:cxnSpLocks noChangeShapeType="1"/>
              </p:cNvCxnSpPr>
              <p:nvPr/>
            </p:nvCxnSpPr>
            <p:spPr bwMode="auto">
              <a:xfrm>
                <a:off x="3385" y="13708"/>
                <a:ext cx="636" cy="598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0" name="AutoShape 24"/>
              <p:cNvCxnSpPr>
                <a:cxnSpLocks noChangeShapeType="1"/>
              </p:cNvCxnSpPr>
              <p:nvPr/>
            </p:nvCxnSpPr>
            <p:spPr bwMode="auto">
              <a:xfrm flipV="1">
                <a:off x="5346" y="14924"/>
                <a:ext cx="1874" cy="18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1" name="AutoShape 25"/>
              <p:cNvCxnSpPr>
                <a:cxnSpLocks noChangeShapeType="1"/>
              </p:cNvCxnSpPr>
              <p:nvPr/>
            </p:nvCxnSpPr>
            <p:spPr bwMode="auto">
              <a:xfrm flipH="1" flipV="1">
                <a:off x="9033" y="13297"/>
                <a:ext cx="18" cy="100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</p:grpSp>
      </p:grpSp>
      <p:pic>
        <p:nvPicPr>
          <p:cNvPr id="31" name="Picture 30" descr="routes_into_languages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6756425" cy="511175"/>
          </a:xfrm>
        </p:spPr>
        <p:txBody>
          <a:bodyPr/>
          <a:lstStyle/>
          <a:p>
            <a:r>
              <a:rPr lang="ca-ES" dirty="0" smtClean="0"/>
              <a:t>Synthétiser – exemple de solutions.</a:t>
            </a:r>
            <a:endParaRPr lang="ca-ES" dirty="0"/>
          </a:p>
        </p:txBody>
      </p:sp>
      <p:sp>
        <p:nvSpPr>
          <p:cNvPr id="33" name="Content Placeholder 32"/>
          <p:cNvSpPr>
            <a:spLocks noGrp="1"/>
          </p:cNvSpPr>
          <p:nvPr>
            <p:ph idx="1"/>
          </p:nvPr>
        </p:nvSpPr>
        <p:spPr>
          <a:xfrm>
            <a:off x="888397" y="1531863"/>
            <a:ext cx="8268593" cy="4633441"/>
          </a:xfrm>
        </p:spPr>
        <p:txBody>
          <a:bodyPr/>
          <a:lstStyle/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281182" y="1521979"/>
            <a:ext cx="8748648" cy="4752817"/>
            <a:chOff x="577" y="8835"/>
            <a:chExt cx="10719" cy="6837"/>
          </a:xfrm>
        </p:grpSpPr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460" y="8835"/>
              <a:ext cx="9271" cy="3833"/>
              <a:chOff x="1460" y="8835"/>
              <a:chExt cx="9271" cy="3833"/>
            </a:xfrm>
          </p:grpSpPr>
          <p:sp>
            <p:nvSpPr>
              <p:cNvPr id="22" name="Oval 4"/>
              <p:cNvSpPr>
                <a:spLocks noChangeArrowheads="1"/>
              </p:cNvSpPr>
              <p:nvPr/>
            </p:nvSpPr>
            <p:spPr bwMode="auto">
              <a:xfrm>
                <a:off x="1460" y="11632"/>
                <a:ext cx="5403" cy="1036"/>
              </a:xfrm>
              <a:prstGeom prst="ellipse">
                <a:avLst/>
              </a:prstGeom>
              <a:solidFill>
                <a:srgbClr val="FFC000"/>
              </a:solidFill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a-E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points </a:t>
                </a:r>
                <a:r>
                  <a:rPr kumimoji="0" lang="ca-ES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soulignés dans l’introduction</a:t>
                </a: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3" name="Oval 5"/>
              <p:cNvSpPr>
                <a:spLocks noChangeArrowheads="1"/>
              </p:cNvSpPr>
              <p:nvPr/>
            </p:nvSpPr>
            <p:spPr bwMode="auto">
              <a:xfrm>
                <a:off x="1981" y="10398"/>
                <a:ext cx="1852" cy="636"/>
              </a:xfrm>
              <a:prstGeom prst="ellipse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ca-ES" sz="1100" b="1" dirty="0" smtClean="0">
                    <a:latin typeface="+mj-lt"/>
                  </a:rPr>
                  <a:t>Organisation du cours</a:t>
                </a: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4" name="Oval 6"/>
              <p:cNvSpPr>
                <a:spLocks noChangeArrowheads="1"/>
              </p:cNvSpPr>
              <p:nvPr/>
            </p:nvSpPr>
            <p:spPr bwMode="auto">
              <a:xfrm>
                <a:off x="4636" y="8835"/>
                <a:ext cx="2786" cy="1237"/>
              </a:xfrm>
              <a:prstGeom prst="ellipse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a-E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Retenir notre attention</a:t>
                </a:r>
              </a:p>
            </p:txBody>
          </p:sp>
          <p:sp>
            <p:nvSpPr>
              <p:cNvPr id="25" name="Rectangle 7"/>
              <p:cNvSpPr>
                <a:spLocks noChangeArrowheads="1"/>
              </p:cNvSpPr>
              <p:nvPr/>
            </p:nvSpPr>
            <p:spPr bwMode="auto">
              <a:xfrm>
                <a:off x="1548" y="8835"/>
                <a:ext cx="2285" cy="927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ca-ES" b="1" dirty="0" smtClean="0">
                    <a:latin typeface="+mj-lt"/>
                  </a:rPr>
                  <a:t>Mieux se préparer</a:t>
                </a: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26" name="Rectangle 8"/>
              <p:cNvSpPr>
                <a:spLocks noChangeArrowheads="1"/>
              </p:cNvSpPr>
              <p:nvPr/>
            </p:nvSpPr>
            <p:spPr bwMode="auto">
              <a:xfrm>
                <a:off x="8285" y="8939"/>
                <a:ext cx="2446" cy="932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a-E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Ne pas arriver en retard</a:t>
                </a:r>
              </a:p>
            </p:txBody>
          </p:sp>
          <p:cxnSp>
            <p:nvCxnSpPr>
              <p:cNvPr id="28" name="AutoShape 10"/>
              <p:cNvCxnSpPr>
                <a:cxnSpLocks noChangeShapeType="1"/>
              </p:cNvCxnSpPr>
              <p:nvPr/>
            </p:nvCxnSpPr>
            <p:spPr bwMode="auto">
              <a:xfrm flipH="1" flipV="1">
                <a:off x="3385" y="10922"/>
                <a:ext cx="1365" cy="696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9" name="AutoShape 11"/>
              <p:cNvCxnSpPr>
                <a:cxnSpLocks noChangeShapeType="1"/>
              </p:cNvCxnSpPr>
              <p:nvPr/>
            </p:nvCxnSpPr>
            <p:spPr bwMode="auto">
              <a:xfrm flipH="1" flipV="1">
                <a:off x="2786" y="9762"/>
                <a:ext cx="19" cy="636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0" name="AutoShape 12"/>
              <p:cNvCxnSpPr>
                <a:cxnSpLocks noChangeShapeType="1"/>
              </p:cNvCxnSpPr>
              <p:nvPr/>
            </p:nvCxnSpPr>
            <p:spPr bwMode="auto">
              <a:xfrm>
                <a:off x="3833" y="9407"/>
                <a:ext cx="768" cy="0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31" name="AutoShape 13"/>
              <p:cNvCxnSpPr>
                <a:cxnSpLocks noChangeShapeType="1"/>
              </p:cNvCxnSpPr>
              <p:nvPr/>
            </p:nvCxnSpPr>
            <p:spPr bwMode="auto">
              <a:xfrm flipV="1">
                <a:off x="7371" y="9353"/>
                <a:ext cx="882" cy="54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</p:grpSp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577" y="11114"/>
              <a:ext cx="10719" cy="4558"/>
              <a:chOff x="577" y="11114"/>
              <a:chExt cx="10719" cy="4558"/>
            </a:xfrm>
          </p:grpSpPr>
          <p:sp>
            <p:nvSpPr>
              <p:cNvPr id="12" name="Oval 16"/>
              <p:cNvSpPr>
                <a:spLocks noChangeArrowheads="1"/>
              </p:cNvSpPr>
              <p:nvPr/>
            </p:nvSpPr>
            <p:spPr bwMode="auto">
              <a:xfrm>
                <a:off x="2109" y="13072"/>
                <a:ext cx="2207" cy="636"/>
              </a:xfrm>
              <a:prstGeom prst="ellipse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lang="ca-ES" sz="1100" b="1" dirty="0" smtClean="0">
                    <a:latin typeface="+mj-lt"/>
                  </a:rPr>
                  <a:t>Objectifs du cours</a:t>
                </a: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3" name="Oval 17"/>
              <p:cNvSpPr>
                <a:spLocks noChangeArrowheads="1"/>
              </p:cNvSpPr>
              <p:nvPr/>
            </p:nvSpPr>
            <p:spPr bwMode="auto">
              <a:xfrm>
                <a:off x="7172" y="14273"/>
                <a:ext cx="3390" cy="1141"/>
              </a:xfrm>
              <a:prstGeom prst="ellipse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a-ES" sz="11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Vision plus général</a:t>
                </a:r>
                <a:r>
                  <a:rPr lang="ca-ES" sz="1100" b="1" dirty="0" smtClean="0">
                    <a:latin typeface="+mj-lt"/>
                  </a:rPr>
                  <a:t>e de la matière</a:t>
                </a: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4" name="Rectangle 18"/>
              <p:cNvSpPr>
                <a:spLocks noChangeArrowheads="1"/>
              </p:cNvSpPr>
              <p:nvPr/>
            </p:nvSpPr>
            <p:spPr bwMode="auto">
              <a:xfrm>
                <a:off x="7106" y="11114"/>
                <a:ext cx="4190" cy="2175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-"/>
                  <a:tabLst/>
                </a:pPr>
                <a:r>
                  <a:rPr kumimoji="0" lang="ca-E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On retient</a:t>
                </a:r>
                <a:r>
                  <a:rPr kumimoji="0" lang="ca-ES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mieux le sujet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-"/>
                  <a:tabLst/>
                </a:pPr>
                <a:r>
                  <a:rPr lang="ca-ES" b="1" dirty="0" smtClean="0">
                    <a:latin typeface="+mj-lt"/>
                  </a:rPr>
                  <a:t> Meilleure participation à une éventuelle discussion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-"/>
                  <a:tabLst/>
                </a:pPr>
                <a:r>
                  <a:rPr kumimoji="0" lang="ca-ES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Vérification des notes de cours prises plus tôt</a:t>
                </a: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cxnSp>
            <p:nvCxnSpPr>
              <p:cNvPr id="15" name="AutoShape 19"/>
              <p:cNvCxnSpPr>
                <a:cxnSpLocks noChangeShapeType="1"/>
              </p:cNvCxnSpPr>
              <p:nvPr/>
            </p:nvCxnSpPr>
            <p:spPr bwMode="auto">
              <a:xfrm flipH="1">
                <a:off x="3385" y="12668"/>
                <a:ext cx="1074" cy="404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sp>
            <p:nvSpPr>
              <p:cNvPr id="16" name="Text Box 20"/>
              <p:cNvSpPr txBox="1">
                <a:spLocks noChangeArrowheads="1"/>
              </p:cNvSpPr>
              <p:nvPr/>
            </p:nvSpPr>
            <p:spPr bwMode="auto">
              <a:xfrm>
                <a:off x="577" y="14015"/>
                <a:ext cx="2397" cy="1657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a-E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Identification de certains points comme sujet pour</a:t>
                </a:r>
                <a:r>
                  <a:rPr kumimoji="0" lang="ca-ES" b="1" i="0" u="none" strike="noStrike" cap="none" normalizeH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 l’examen</a:t>
                </a:r>
                <a:endParaRPr kumimoji="0" lang="ca-ES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  <p:sp>
            <p:nvSpPr>
              <p:cNvPr id="17" name="Text Box 21"/>
              <p:cNvSpPr txBox="1">
                <a:spLocks noChangeArrowheads="1"/>
              </p:cNvSpPr>
              <p:nvPr/>
            </p:nvSpPr>
            <p:spPr bwMode="auto">
              <a:xfrm>
                <a:off x="3214" y="14306"/>
                <a:ext cx="2132" cy="1366"/>
              </a:xfrm>
              <a:prstGeom prst="rect">
                <a:avLst/>
              </a:prstGeom>
              <a:solidFill>
                <a:srgbClr val="FFFFFF"/>
              </a:solidFill>
              <a:ln w="31750">
                <a:solidFill>
                  <a:srgbClr val="000000"/>
                </a:solidFill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ca-ES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Lien avec les cours précédents</a:t>
                </a:r>
              </a:p>
            </p:txBody>
          </p:sp>
          <p:cxnSp>
            <p:nvCxnSpPr>
              <p:cNvPr id="18" name="AutoShape 22"/>
              <p:cNvCxnSpPr>
                <a:cxnSpLocks noChangeShapeType="1"/>
              </p:cNvCxnSpPr>
              <p:nvPr/>
            </p:nvCxnSpPr>
            <p:spPr bwMode="auto">
              <a:xfrm flipH="1">
                <a:off x="2518" y="13704"/>
                <a:ext cx="383" cy="311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19" name="AutoShape 23"/>
              <p:cNvCxnSpPr>
                <a:cxnSpLocks noChangeShapeType="1"/>
              </p:cNvCxnSpPr>
              <p:nvPr/>
            </p:nvCxnSpPr>
            <p:spPr bwMode="auto">
              <a:xfrm>
                <a:off x="3385" y="13708"/>
                <a:ext cx="636" cy="598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0" name="AutoShape 24"/>
              <p:cNvCxnSpPr>
                <a:cxnSpLocks noChangeShapeType="1"/>
              </p:cNvCxnSpPr>
              <p:nvPr/>
            </p:nvCxnSpPr>
            <p:spPr bwMode="auto">
              <a:xfrm flipV="1">
                <a:off x="5346" y="14924"/>
                <a:ext cx="1874" cy="18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  <p:cxnSp>
            <p:nvCxnSpPr>
              <p:cNvPr id="21" name="AutoShape 25"/>
              <p:cNvCxnSpPr>
                <a:cxnSpLocks noChangeShapeType="1"/>
              </p:cNvCxnSpPr>
              <p:nvPr/>
            </p:nvCxnSpPr>
            <p:spPr bwMode="auto">
              <a:xfrm flipH="1" flipV="1">
                <a:off x="9033" y="13297"/>
                <a:ext cx="18" cy="1009"/>
              </a:xfrm>
              <a:prstGeom prst="straightConnector1">
                <a:avLst/>
              </a:prstGeom>
              <a:noFill/>
              <a:ln w="31750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</p:spPr>
          </p:cxnSp>
        </p:grpSp>
      </p:grpSp>
      <p:pic>
        <p:nvPicPr>
          <p:cNvPr id="27" name="Picture 26" descr="routes_into_languages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Souvenez-vous : </a:t>
            </a:r>
            <a:br>
              <a:rPr lang="ca-ES" dirty="0" smtClean="0"/>
            </a:br>
            <a:endParaRPr lang="ca-E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1560" y="1628800"/>
            <a:ext cx="7854950" cy="4024312"/>
          </a:xfrm>
        </p:spPr>
        <p:txBody>
          <a:bodyPr/>
          <a:lstStyle/>
          <a:p>
            <a:pPr>
              <a:buNone/>
            </a:pPr>
            <a:endParaRPr lang="ca-ES" dirty="0" smtClean="0"/>
          </a:p>
          <a:p>
            <a:pPr marL="0" indent="0"/>
            <a:r>
              <a:rPr lang="ca-ES" u="sng" dirty="0" smtClean="0"/>
              <a:t>Avant</a:t>
            </a:r>
            <a:r>
              <a:rPr lang="ca-ES" dirty="0" smtClean="0"/>
              <a:t> de prendre des notes, vous devez </a:t>
            </a:r>
            <a:r>
              <a:rPr lang="ca-ES" u="sng" dirty="0" smtClean="0"/>
              <a:t>lire et vous renseignez </a:t>
            </a:r>
            <a:r>
              <a:rPr lang="ca-ES" dirty="0" smtClean="0"/>
              <a:t>sur le thème de la classe / conférence.</a:t>
            </a:r>
          </a:p>
          <a:p>
            <a:pPr marL="0" indent="0"/>
            <a:endParaRPr lang="ca-ES" dirty="0" smtClean="0"/>
          </a:p>
          <a:p>
            <a:pPr marL="0" indent="0"/>
            <a:r>
              <a:rPr lang="ca-ES" dirty="0" smtClean="0"/>
              <a:t>En classe, vous devez impérativement </a:t>
            </a:r>
            <a:r>
              <a:rPr lang="ca-ES" u="sng" dirty="0" smtClean="0"/>
              <a:t>écouter </a:t>
            </a:r>
            <a:r>
              <a:rPr lang="ca-ES" dirty="0" smtClean="0"/>
              <a:t>attentivement le professeur, faire attention aux </a:t>
            </a:r>
            <a:r>
              <a:rPr lang="ca-ES" u="sng" dirty="0" smtClean="0"/>
              <a:t>mots clefs</a:t>
            </a:r>
            <a:r>
              <a:rPr lang="ca-ES" dirty="0" smtClean="0"/>
              <a:t>, </a:t>
            </a:r>
            <a:r>
              <a:rPr lang="ca-ES" u="sng" dirty="0" smtClean="0"/>
              <a:t>comprendre </a:t>
            </a:r>
            <a:r>
              <a:rPr lang="ca-ES" dirty="0" smtClean="0"/>
              <a:t>les idées et seulement commencer à écrire quand vous avez compris.</a:t>
            </a:r>
          </a:p>
          <a:p>
            <a:pPr marL="0" indent="0"/>
            <a:endParaRPr lang="ca-ES" dirty="0" smtClean="0"/>
          </a:p>
          <a:p>
            <a:pPr marL="0" indent="0"/>
            <a:r>
              <a:rPr lang="ca-ES" dirty="0" smtClean="0"/>
              <a:t>Après le cours, vous devez </a:t>
            </a:r>
            <a:r>
              <a:rPr lang="ca-ES" u="sng" dirty="0" smtClean="0"/>
              <a:t>corriger et compléter </a:t>
            </a:r>
            <a:r>
              <a:rPr lang="ca-ES" dirty="0" smtClean="0"/>
              <a:t>les notes afin de pouvoir les utiliser pour étudier et réviser.</a:t>
            </a:r>
          </a:p>
          <a:p>
            <a:pPr marL="0" indent="0"/>
            <a:endParaRPr lang="ca-ES" dirty="0" smtClean="0"/>
          </a:p>
          <a:p>
            <a:pPr marL="0" indent="0"/>
            <a:r>
              <a:rPr lang="ca-ES" dirty="0" smtClean="0"/>
              <a:t>Si vous ne comprenez pas un mot / concept important, demander à votre professeur </a:t>
            </a:r>
            <a:r>
              <a:rPr lang="ca-ES" u="sng" dirty="0" smtClean="0"/>
              <a:t>de l’épeler </a:t>
            </a:r>
            <a:r>
              <a:rPr lang="ca-ES" dirty="0" smtClean="0"/>
              <a:t>afin de le rechercher et de l’étudier.</a:t>
            </a:r>
            <a:endParaRPr lang="ca-ES" dirty="0"/>
          </a:p>
        </p:txBody>
      </p:sp>
      <p:pic>
        <p:nvPicPr>
          <p:cNvPr id="6" name="Picture 5" descr="routes_into_languages_cmy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/>
              <a:t>Sources utiles</a:t>
            </a:r>
            <a:endParaRPr lang="ca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7566025" cy="4024312"/>
          </a:xfrm>
        </p:spPr>
        <p:txBody>
          <a:bodyPr/>
          <a:lstStyle/>
          <a:p>
            <a:pPr>
              <a:buNone/>
            </a:pPr>
            <a:endParaRPr lang="fr-FR" sz="1600" dirty="0" smtClean="0"/>
          </a:p>
          <a:p>
            <a:pPr marL="0" indent="0"/>
            <a:r>
              <a:rPr lang="fr-FR" sz="1600" dirty="0" smtClean="0"/>
              <a:t>HOFFBECK, G. et WALTER, J. (1987). </a:t>
            </a:r>
            <a:r>
              <a:rPr lang="fr-FR" sz="1600" i="1" dirty="0" smtClean="0"/>
              <a:t>Savoir prendre des notes vite et bien</a:t>
            </a:r>
            <a:r>
              <a:rPr lang="fr-FR" sz="1600" dirty="0" smtClean="0"/>
              <a:t>. Paris: Bordas-</a:t>
            </a:r>
            <a:r>
              <a:rPr lang="fr-FR" sz="1600" dirty="0" err="1" smtClean="0"/>
              <a:t>Dunod</a:t>
            </a:r>
            <a:r>
              <a:rPr lang="fr-FR" sz="1600" dirty="0" smtClean="0"/>
              <a:t>.</a:t>
            </a:r>
          </a:p>
          <a:p>
            <a:pPr marL="0" indent="0"/>
            <a:endParaRPr lang="fr-FR" sz="1600" dirty="0" smtClean="0"/>
          </a:p>
          <a:p>
            <a:pPr marL="0" indent="0"/>
            <a:r>
              <a:rPr lang="fr-FR" sz="1600" dirty="0" smtClean="0"/>
              <a:t>ROMAINVILLE, M. et GENTILE, C. (1990). </a:t>
            </a:r>
            <a:r>
              <a:rPr lang="fr-FR" sz="1600" i="1" dirty="0" smtClean="0"/>
              <a:t>Des méthodes pour apprendre</a:t>
            </a:r>
            <a:r>
              <a:rPr lang="fr-FR" sz="1600" dirty="0" smtClean="0"/>
              <a:t>. Paris: Ed. de l'Organisation, 1990.</a:t>
            </a:r>
            <a:endParaRPr lang="en-US" sz="1600" dirty="0" smtClean="0"/>
          </a:p>
          <a:p>
            <a:pPr marL="0" indent="0">
              <a:defRPr/>
            </a:pPr>
            <a:endParaRPr lang="en-US" sz="1600" dirty="0" smtClean="0">
              <a:hlinkClick r:id="rId2"/>
            </a:endParaRPr>
          </a:p>
          <a:p>
            <a:pPr marL="0" indent="0">
              <a:defRPr/>
            </a:pPr>
            <a:r>
              <a:rPr lang="en-GB" sz="1600" dirty="0" smtClean="0">
                <a:hlinkClick r:id="rId2"/>
              </a:rPr>
              <a:t>http://fifracol.perso.sfr.fr/Go/Synth_Method/Notes.htm</a:t>
            </a:r>
            <a:endParaRPr lang="en-GB" sz="1600" dirty="0" smtClean="0"/>
          </a:p>
          <a:p>
            <a:pPr marL="0" indent="0">
              <a:defRPr/>
            </a:pPr>
            <a:endParaRPr lang="en-GB" sz="1600" dirty="0" smtClean="0"/>
          </a:p>
          <a:p>
            <a:pPr marL="0" indent="0">
              <a:defRPr/>
            </a:pPr>
            <a:r>
              <a:rPr lang="fr-CA" sz="1600" dirty="0" smtClean="0">
                <a:hlinkClick r:id="rId3"/>
              </a:rPr>
              <a:t>www.how-to-study.com</a:t>
            </a:r>
            <a:endParaRPr lang="fr-CA" sz="1600" dirty="0" smtClean="0"/>
          </a:p>
          <a:p>
            <a:pPr marL="0" indent="0">
              <a:buNone/>
              <a:defRPr/>
            </a:pPr>
            <a:endParaRPr lang="en-US" sz="1600" dirty="0" smtClean="0"/>
          </a:p>
          <a:p>
            <a:pPr marL="0" indent="0">
              <a:defRPr/>
            </a:pPr>
            <a:r>
              <a:rPr lang="en-US" sz="1600" dirty="0" smtClean="0">
                <a:hlinkClick r:id="rId4"/>
              </a:rPr>
              <a:t>http://pedagogie.cegep-fxg.qc.ca/services/SCS/Documents/Ateliers/DEPLIANTS_-_COMMENT_PRENDRE_DES_NOTES_EN_CLASSE%20-%20rose.pdf</a:t>
            </a:r>
            <a:endParaRPr lang="en-US" sz="1600" dirty="0" smtClean="0"/>
          </a:p>
          <a:p>
            <a:pPr marL="0" indent="0">
              <a:defRPr/>
            </a:pPr>
            <a:endParaRPr lang="en-US" sz="1600" dirty="0" smtClean="0"/>
          </a:p>
          <a:p>
            <a:pPr marL="0" indent="0">
              <a:defRPr/>
            </a:pPr>
            <a:r>
              <a:rPr lang="ca-ES" sz="1600" dirty="0" smtClean="0">
                <a:hlinkClick r:id="rId5"/>
              </a:rPr>
              <a:t>http://www.studygs.net/espanol/lctrnote.htm</a:t>
            </a:r>
            <a:endParaRPr lang="ca-ES" sz="1600" dirty="0" smtClean="0"/>
          </a:p>
        </p:txBody>
      </p:sp>
      <p:pic>
        <p:nvPicPr>
          <p:cNvPr id="4" name="Picture 3" descr="routes_into_languages_cmy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16416" y="6165304"/>
            <a:ext cx="683395" cy="55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174&quot;&gt;&lt;object type=&quot;3&quot; unique_id=&quot;10175&quot;&gt;&lt;property id=&quot;20148&quot; value=&quot;5&quot;/&gt;&lt;property id=&quot;20300&quot; value=&quot;Slide 1 - &amp;quot;Prendre des notes en classe:&amp;#x0D;&amp;#x0A;&amp;quot;&quot;/&gt;&lt;property id=&quot;20307&quot; value=&quot;256&quot;/&gt;&lt;/object&gt;&lt;object type=&quot;3&quot; unique_id=&quot;10176&quot;&gt;&lt;property id=&quot;20148&quot; value=&quot;5&quot;/&gt;&lt;property id=&quot;20300&quot; value=&quot;Slide 3 - &amp;quot;Préparation&amp;quot;&quot;/&gt;&lt;property id=&quot;20307&quot; value=&quot;257&quot;/&gt;&lt;/object&gt;&lt;object type=&quot;3&quot; unique_id=&quot;10178&quot;&gt;&lt;property id=&quot;20148&quot; value=&quot;5&quot;/&gt;&lt;property id=&quot;20300&quot; value=&quot;Slide 4 - &amp;quot;Prendre des notes &amp;quot;&quot;/&gt;&lt;property id=&quot;20307&quot; value=&quot;260&quot;/&gt;&lt;/object&gt;&lt;object type=&quot;3&quot; unique_id=&quot;10179&quot;&gt;&lt;property id=&quot;20148&quot; value=&quot;5&quot;/&gt;&lt;property id=&quot;20300&quot; value=&quot;Slide 5&quot;/&gt;&lt;property id=&quot;20307&quot; value=&quot;258&quot;/&gt;&lt;/object&gt;&lt;object type=&quot;3&quot; unique_id=&quot;10180&quot;&gt;&lt;property id=&quot;20148&quot; value=&quot;5&quot;/&gt;&lt;property id=&quot;20300&quot; value=&quot;Slide 6 - &amp;quot;Prendre des notes: écouter et comprendre&amp;quot;&quot;/&gt;&lt;property id=&quot;20307&quot; value=&quot;267&quot;/&gt;&lt;/object&gt;&lt;object type=&quot;3&quot; unique_id=&quot;10182&quot;&gt;&lt;property id=&quot;20148&quot; value=&quot;5&quot;/&gt;&lt;property id=&quot;20300&quot; value=&quot;Slide 7 - &amp;quot;Prendre des notes: que faire lorsqu’il manque une information ?&amp;quot;&quot;/&gt;&lt;property id=&quot;20307&quot; value=&quot;272&quot;/&gt;&lt;/object&gt;&lt;object type=&quot;3&quot; unique_id=&quot;10183&quot;&gt;&lt;property id=&quot;20148&quot; value=&quot;5&quot;/&gt;&lt;property id=&quot;20300&quot; value=&quot;Slide 8 - &amp;quot;Synthétiser&amp;quot;&quot;/&gt;&lt;property id=&quot;20307&quot; value=&quot;268&quot;/&gt;&lt;/object&gt;&lt;object type=&quot;3&quot; unique_id=&quot;10184&quot;&gt;&lt;property id=&quot;20148&quot; value=&quot;5&quot;/&gt;&lt;property id=&quot;20300&quot; value=&quot;Slide 9 - &amp;quot;Solutions&amp;quot;&quot;/&gt;&lt;property id=&quot;20307&quot; value=&quot;269&quot;/&gt;&lt;/object&gt;&lt;object type=&quot;3&quot; unique_id=&quot;10185&quot;&gt;&lt;property id=&quot;20148&quot; value=&quot;5&quot;/&gt;&lt;property id=&quot;20300&quot; value=&quot;Slide 10&quot;/&gt;&lt;property id=&quot;20307&quot; value=&quot;266&quot;/&gt;&lt;/object&gt;&lt;object type=&quot;3&quot; unique_id=&quot;10186&quot;&gt;&lt;property id=&quot;20148&quot; value=&quot;5&quot;/&gt;&lt;property id=&quot;20300&quot; value=&quot;Slide 11 - &amp;quot;Synthétiser ses notes pour étudier (exemple de schéma).&amp;quot;&quot;/&gt;&lt;property id=&quot;20307&quot; value=&quot;265&quot;/&gt;&lt;/object&gt;&lt;object type=&quot;3&quot; unique_id=&quot;10188&quot;&gt;&lt;property id=&quot;20148&quot; value=&quot;5&quot;/&gt;&lt;property id=&quot;20300&quot; value=&quot;Slide 13 - &amp;quot;Souvenez-vous : &amp;#x0D;&amp;#x0A;&amp;quot;&quot;/&gt;&lt;property id=&quot;20307&quot; value=&quot;273&quot;/&gt;&lt;/object&gt;&lt;object type=&quot;3&quot; unique_id=&quot;10189&quot;&gt;&lt;property id=&quot;20148&quot; value=&quot;5&quot;/&gt;&lt;property id=&quot;20300&quot; value=&quot;Slide 14 - &amp;quot;Sources utiles&amp;quot;&quot;/&gt;&lt;property id=&quot;20307&quot; value=&quot;259&quot;/&gt;&lt;/object&gt;&lt;object type=&quot;3&quot; unique_id=&quot;10458&quot;&gt;&lt;property id=&quot;20148&quot; value=&quot;5&quot;/&gt;&lt;property id=&quot;20300&quot; value=&quot;Slide 2 - &amp;quot;Rappel&amp;quot;&quot;/&gt;&lt;property id=&quot;20307&quot; value=&quot;274&quot;/&gt;&lt;/object&gt;&lt;object type=&quot;3&quot; unique_id=&quot;10992&quot;&gt;&lt;property id=&quot;20148&quot; value=&quot;5&quot;/&gt;&lt;property id=&quot;20300&quot; value=&quot;Slide 12 - &amp;quot;Synthétiser – exemple de solutions.&amp;quot;&quot;/&gt;&lt;property id=&quot;20307&quot; value=&quot;275&quot;/&gt;&lt;/object&gt;&lt;/object&gt;&lt;object type=&quot;8&quot; unique_id=&quot;102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dark_yellow">
  <a:themeElements>
    <a:clrScheme name="Office Theme 2">
      <a:dk1>
        <a:srgbClr val="4D4F53"/>
      </a:dk1>
      <a:lt1>
        <a:srgbClr val="FFFFFF"/>
      </a:lt1>
      <a:dk2>
        <a:srgbClr val="FFFFFF"/>
      </a:dk2>
      <a:lt2>
        <a:srgbClr val="808080"/>
      </a:lt2>
      <a:accent1>
        <a:srgbClr val="C90062"/>
      </a:accent1>
      <a:accent2>
        <a:srgbClr val="641F45"/>
      </a:accent2>
      <a:accent3>
        <a:srgbClr val="FFFFFF"/>
      </a:accent3>
      <a:accent4>
        <a:srgbClr val="404246"/>
      </a:accent4>
      <a:accent5>
        <a:srgbClr val="E1AAB7"/>
      </a:accent5>
      <a:accent6>
        <a:srgbClr val="5A1B3E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C90062"/>
        </a:accent1>
        <a:accent2>
          <a:srgbClr val="641F45"/>
        </a:accent2>
        <a:accent3>
          <a:srgbClr val="FFFFFF"/>
        </a:accent3>
        <a:accent4>
          <a:srgbClr val="404246"/>
        </a:accent4>
        <a:accent5>
          <a:srgbClr val="E1AAB7"/>
        </a:accent5>
        <a:accent6>
          <a:srgbClr val="5A1B3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 Theme 2">
      <a:dk1>
        <a:srgbClr val="4D4F53"/>
      </a:dk1>
      <a:lt1>
        <a:srgbClr val="FFFFFF"/>
      </a:lt1>
      <a:dk2>
        <a:srgbClr val="FFFFFF"/>
      </a:dk2>
      <a:lt2>
        <a:srgbClr val="808080"/>
      </a:lt2>
      <a:accent1>
        <a:srgbClr val="C90062"/>
      </a:accent1>
      <a:accent2>
        <a:srgbClr val="641F45"/>
      </a:accent2>
      <a:accent3>
        <a:srgbClr val="FFFFFF"/>
      </a:accent3>
      <a:accent4>
        <a:srgbClr val="404246"/>
      </a:accent4>
      <a:accent5>
        <a:srgbClr val="E1AAB7"/>
      </a:accent5>
      <a:accent6>
        <a:srgbClr val="5A1B3E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C90062"/>
        </a:accent1>
        <a:accent2>
          <a:srgbClr val="641F45"/>
        </a:accent2>
        <a:accent3>
          <a:srgbClr val="FFFFFF"/>
        </a:accent3>
        <a:accent4>
          <a:srgbClr val="404246"/>
        </a:accent4>
        <a:accent5>
          <a:srgbClr val="E1AAB7"/>
        </a:accent5>
        <a:accent6>
          <a:srgbClr val="5A1B3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stonPPTblue">
  <a:themeElements>
    <a:clrScheme name="blue 2">
      <a:dk1>
        <a:srgbClr val="4D4F53"/>
      </a:dk1>
      <a:lt1>
        <a:srgbClr val="FFFFFF"/>
      </a:lt1>
      <a:dk2>
        <a:srgbClr val="FFFFFF"/>
      </a:dk2>
      <a:lt2>
        <a:srgbClr val="808080"/>
      </a:lt2>
      <a:accent1>
        <a:srgbClr val="C90062"/>
      </a:accent1>
      <a:accent2>
        <a:srgbClr val="641F45"/>
      </a:accent2>
      <a:accent3>
        <a:srgbClr val="FFFFFF"/>
      </a:accent3>
      <a:accent4>
        <a:srgbClr val="404246"/>
      </a:accent4>
      <a:accent5>
        <a:srgbClr val="E1AAB7"/>
      </a:accent5>
      <a:accent6>
        <a:srgbClr val="5A1B3E"/>
      </a:accent6>
      <a:hlink>
        <a:srgbClr val="009999"/>
      </a:hlink>
      <a:folHlink>
        <a:srgbClr val="99CC00"/>
      </a:folHlink>
    </a:clrScheme>
    <a:fontScheme name="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2">
        <a:dk1>
          <a:srgbClr val="4D4F53"/>
        </a:dk1>
        <a:lt1>
          <a:srgbClr val="FFFFFF"/>
        </a:lt1>
        <a:dk2>
          <a:srgbClr val="FFFFFF"/>
        </a:dk2>
        <a:lt2>
          <a:srgbClr val="808080"/>
        </a:lt2>
        <a:accent1>
          <a:srgbClr val="C90062"/>
        </a:accent1>
        <a:accent2>
          <a:srgbClr val="641F45"/>
        </a:accent2>
        <a:accent3>
          <a:srgbClr val="FFFFFF"/>
        </a:accent3>
        <a:accent4>
          <a:srgbClr val="404246"/>
        </a:accent4>
        <a:accent5>
          <a:srgbClr val="E1AAB7"/>
        </a:accent5>
        <a:accent6>
          <a:srgbClr val="5A1B3E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dark_yellow</Template>
  <TotalTime>687</TotalTime>
  <Words>294</Words>
  <Application>Microsoft Office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dark_yellow</vt:lpstr>
      <vt:lpstr>Office Theme</vt:lpstr>
      <vt:lpstr>AstonPPTblue</vt:lpstr>
      <vt:lpstr>Prendre des notes en classe: </vt:lpstr>
      <vt:lpstr>PowerPoint Presentation</vt:lpstr>
      <vt:lpstr>Synthétiser ses notes pour étudier (exemple de schéma).</vt:lpstr>
      <vt:lpstr>Synthétiser – exemple de solutions.</vt:lpstr>
      <vt:lpstr>Souvenez-vous :  </vt:lpstr>
      <vt:lpstr>Sources utiles</vt:lpstr>
    </vt:vector>
  </TitlesOfParts>
  <Company>la vida loca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jordina</dc:creator>
  <cp:lastModifiedBy>desilvac</cp:lastModifiedBy>
  <cp:revision>82</cp:revision>
  <dcterms:created xsi:type="dcterms:W3CDTF">2011-09-06T00:33:05Z</dcterms:created>
  <dcterms:modified xsi:type="dcterms:W3CDTF">2012-01-16T17:28:50Z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-2033395998</vt:i4>
  </property>
  <property fmtid="{D5CDD505-2E9C-101B-9397-08002B2CF9AE}" pid="3" name="_NewReviewCycle">
    <vt:lpwstr/>
  </property>
  <property fmtid="{D5CDD505-2E9C-101B-9397-08002B2CF9AE}" pid="4" name="_EmailSubject">
    <vt:lpwstr>Module 6</vt:lpwstr>
  </property>
  <property fmtid="{D5CDD505-2E9C-101B-9397-08002B2CF9AE}" pid="5" name="_AuthorEmail">
    <vt:lpwstr>C.DE-SILVA@aston.ac.uk</vt:lpwstr>
  </property>
  <property fmtid="{D5CDD505-2E9C-101B-9397-08002B2CF9AE}" pid="6" name="_AuthorEmailDisplayName">
    <vt:lpwstr>De-Silva, Chantal</vt:lpwstr>
  </property>
  <property fmtid="{D5CDD505-2E9C-101B-9397-08002B2CF9AE}" pid="7" name="_PreviousAdHocReviewCycleID">
    <vt:i4>-1835639041</vt:i4>
  </property>
</Properties>
</file>