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797675" cy="9928225"/>
  <p:custDataLst>
    <p:tags r:id="rId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225"/>
            <a:ext cx="5438776" cy="44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9D3C0C-8B71-8C44-A6E3-4925DD68BE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082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\\commons.wikimedia.org\wiki\User:LinguistAtLarg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file:///\\en.wikipedia.org\wiki\User:LinguistAtLarg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BilingualDictionaries.jpg A quick shot of some of my bilingual dictionaries. I am the author of this image. </a:t>
            </a:r>
            <a:r>
              <a:rPr lang="en-GB" dirty="0" err="1" smtClean="0">
                <a:hlinkClick r:id="rId3" action="ppaction://hlinkfile" tooltip="User:LinguistAtLarge"/>
              </a:rPr>
              <a:t>LinguistAtLarge</a:t>
            </a:r>
            <a:r>
              <a:rPr lang="en-GB" dirty="0" smtClean="0"/>
              <a:t> 19:26, 27 October 2006 (UTC)</a:t>
            </a:r>
          </a:p>
          <a:p>
            <a:r>
              <a:rPr lang="en-GB" dirty="0" smtClean="0"/>
              <a:t>Date 27 October 2006(2006-10-27)</a:t>
            </a:r>
          </a:p>
          <a:p>
            <a:r>
              <a:rPr lang="en-GB" dirty="0" smtClean="0"/>
              <a:t>Source English-language Wikipedia</a:t>
            </a:r>
          </a:p>
          <a:p>
            <a:r>
              <a:rPr lang="en-GB" dirty="0" smtClean="0"/>
              <a:t>Author </a:t>
            </a:r>
            <a:r>
              <a:rPr lang="en-GB" dirty="0" smtClean="0">
                <a:hlinkClick r:id="rId4" action="ppaction://hlinkfile" tooltip="w:User:LinguistAtLarge"/>
              </a:rPr>
              <a:t>w:User:LinguistAtLarge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D3C0C-8B71-8C44-A6E3-4925DD68BEB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ternaute.com/dictionnaire/fr/" TargetMode="External"/><Relationship Id="rId2" Type="http://schemas.openxmlformats.org/officeDocument/2006/relationships/hyperlink" Target="http://www.larousse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icoperso.com/abreviations/academie.htm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8223448" cy="1439862"/>
          </a:xfrm>
        </p:spPr>
        <p:txBody>
          <a:bodyPr/>
          <a:lstStyle/>
          <a:p>
            <a:r>
              <a:rPr lang="en-GB" sz="5400" dirty="0" smtClean="0">
                <a:latin typeface="Apple Chancery"/>
              </a:rPr>
              <a:t>Les </a:t>
            </a:r>
            <a:r>
              <a:rPr lang="en-GB" sz="5400" dirty="0" err="1" smtClean="0">
                <a:latin typeface="Apple Chancery"/>
              </a:rPr>
              <a:t>dictionnaires</a:t>
            </a:r>
            <a:r>
              <a:rPr lang="en-GB" sz="5400" dirty="0" smtClean="0">
                <a:latin typeface="Apple Chancery"/>
              </a:rPr>
              <a:t> </a:t>
            </a:r>
            <a:r>
              <a:rPr lang="en-GB" sz="5400" dirty="0" err="1" smtClean="0">
                <a:latin typeface="Apple Chancery"/>
              </a:rPr>
              <a:t>français</a:t>
            </a:r>
            <a:r>
              <a:rPr lang="en-GB" sz="5400" dirty="0" smtClean="0">
                <a:latin typeface="Apple Chancery"/>
              </a:rPr>
              <a:t/>
            </a:r>
            <a:br>
              <a:rPr lang="en-GB" sz="5400" dirty="0" smtClean="0">
                <a:latin typeface="Apple Chancery"/>
              </a:rPr>
            </a:br>
            <a:r>
              <a:rPr lang="en-GB" sz="5400" dirty="0" smtClean="0">
                <a:latin typeface="Apple Chancery"/>
              </a:rPr>
              <a:t/>
            </a:r>
            <a:br>
              <a:rPr lang="en-GB" sz="5400" dirty="0" smtClean="0">
                <a:latin typeface="Apple Chancery"/>
              </a:rPr>
            </a:br>
            <a:r>
              <a:rPr lang="en-GB" sz="5400" dirty="0" smtClean="0">
                <a:latin typeface="Apple Chancery"/>
              </a:rPr>
              <a:t>Part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4509120"/>
            <a:ext cx="3754759" cy="1080120"/>
          </a:xfrm>
        </p:spPr>
        <p:txBody>
          <a:bodyPr/>
          <a:lstStyle/>
          <a:p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qu’il</a:t>
            </a:r>
            <a:r>
              <a:rPr lang="en-GB" dirty="0" smtClean="0"/>
              <a:t> </a:t>
            </a:r>
            <a:r>
              <a:rPr lang="en-GB" dirty="0" err="1" smtClean="0"/>
              <a:t>faut</a:t>
            </a:r>
            <a:r>
              <a:rPr lang="en-GB" dirty="0" smtClean="0"/>
              <a:t> savoir et 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qu’il</a:t>
            </a:r>
            <a:r>
              <a:rPr lang="en-GB" dirty="0" smtClean="0"/>
              <a:t> </a:t>
            </a:r>
            <a:r>
              <a:rPr lang="en-GB" dirty="0" err="1" smtClean="0"/>
              <a:t>faut</a:t>
            </a:r>
            <a:r>
              <a:rPr lang="en-GB" dirty="0" smtClean="0"/>
              <a:t> </a:t>
            </a:r>
            <a:r>
              <a:rPr lang="en-GB" dirty="0" err="1" smtClean="0"/>
              <a:t>éviter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Developed by Céline Benoit,</a:t>
            </a:r>
          </a:p>
          <a:p>
            <a:r>
              <a:rPr lang="en-GB" dirty="0" smtClean="0"/>
              <a:t>Aston University</a:t>
            </a:r>
            <a:endParaRPr lang="en-GB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morrisa\Local Settings\Temporary Internet Files\Content.IE5\3MFDJA6Q\MP90040927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78734"/>
            <a:ext cx="2185698" cy="328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579463"/>
            <a:ext cx="7566025" cy="4441825"/>
          </a:xfrm>
        </p:spPr>
        <p:txBody>
          <a:bodyPr/>
          <a:lstStyle/>
          <a:p>
            <a:r>
              <a:rPr lang="fr-FR" dirty="0" smtClean="0"/>
              <a:t>Les dictionnaires monolingues:</a:t>
            </a:r>
          </a:p>
          <a:p>
            <a:endParaRPr lang="fr-FR" dirty="0" smtClean="0"/>
          </a:p>
          <a:p>
            <a:pPr marL="0" indent="0">
              <a:buFont typeface="Arial" pitchFamily="34" charset="0"/>
              <a:buChar char="•"/>
            </a:pPr>
            <a:r>
              <a:rPr lang="fr-FR" dirty="0" smtClean="0">
                <a:hlinkClick r:id="rId2"/>
              </a:rPr>
              <a:t>Le Larousse </a:t>
            </a:r>
            <a:r>
              <a:rPr lang="fr-FR" dirty="0" smtClean="0"/>
              <a:t>existe en version papier et sur Internet. Il contient les définitions, mais vous pouvez aussi cliquer sur les onglets « expressions » ou « synonymes » pour avoir plus d’informations.</a:t>
            </a:r>
          </a:p>
          <a:p>
            <a:pPr marL="0" indent="0">
              <a:buFont typeface="Arial" pitchFamily="34" charset="0"/>
              <a:buChar char="•"/>
            </a:pPr>
            <a:endParaRPr lang="fr-FR" dirty="0" smtClean="0"/>
          </a:p>
          <a:p>
            <a:pPr marL="0" indent="0">
              <a:buFont typeface="Arial" pitchFamily="34" charset="0"/>
              <a:buChar char="•"/>
            </a:pPr>
            <a:r>
              <a:rPr lang="fr-FR" dirty="0" smtClean="0"/>
              <a:t>Le Robert est un excellent dictionnaire également, mais il est payant sur Internet.</a:t>
            </a:r>
          </a:p>
          <a:p>
            <a:pPr marL="0" indent="0"/>
            <a:endParaRPr lang="fr-FR" dirty="0" smtClean="0"/>
          </a:p>
          <a:p>
            <a:pPr marL="0" indent="0">
              <a:buFont typeface="Arial" pitchFamily="34" charset="0"/>
              <a:buChar char="•"/>
            </a:pPr>
            <a:r>
              <a:rPr lang="fr-FR" dirty="0" smtClean="0"/>
              <a:t>Faites attention si vous cherchez une définition en utilisant un moteur de recherches tel que Google par exemple. Nombreux sites ne sont pas fiables. En revanche, </a:t>
            </a:r>
            <a:r>
              <a:rPr lang="fr-FR" dirty="0" smtClean="0">
                <a:hlinkClick r:id="rId3"/>
              </a:rPr>
              <a:t>l’Internaute</a:t>
            </a:r>
            <a:r>
              <a:rPr lang="fr-FR" dirty="0" smtClean="0"/>
              <a:t> est une bonne alternative au Larousse.</a:t>
            </a:r>
          </a:p>
          <a:p>
            <a:pPr lvl="1"/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dictionnaires français</a:t>
            </a:r>
            <a:endParaRPr lang="fr-FR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60438"/>
          </a:xfrm>
        </p:spPr>
        <p:txBody>
          <a:bodyPr>
            <a:normAutofit/>
          </a:bodyPr>
          <a:lstStyle/>
          <a:p>
            <a:r>
              <a:rPr lang="fr-FR" dirty="0" smtClean="0"/>
              <a:t>Liste des abréviations françaises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90600" y="5867400"/>
            <a:ext cx="7620000" cy="457200"/>
          </a:xfrm>
          <a:noFill/>
        </p:spPr>
        <p:txBody>
          <a:bodyPr>
            <a:normAutofit/>
          </a:bodyPr>
          <a:lstStyle/>
          <a:p>
            <a:r>
              <a:rPr lang="fr-FR" sz="1412" dirty="0" smtClean="0">
                <a:solidFill>
                  <a:schemeClr val="tx1"/>
                </a:solidFill>
              </a:rPr>
              <a:t>Source : </a:t>
            </a:r>
            <a:r>
              <a:rPr lang="en-US" sz="1412" dirty="0" smtClean="0">
                <a:hlinkClick r:id="rId2"/>
              </a:rPr>
              <a:t>http://www.dicoperso.com/abreviations/academie.htm</a:t>
            </a:r>
            <a:r>
              <a:rPr lang="en-US" sz="1412" dirty="0" smtClean="0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1392" y="1649230"/>
            <a:ext cx="4038600" cy="4804106"/>
          </a:xfrm>
        </p:spPr>
        <p:txBody>
          <a:bodyPr>
            <a:normAutofit/>
          </a:bodyPr>
          <a:lstStyle/>
          <a:p>
            <a:r>
              <a:rPr lang="fr-FR" dirty="0" err="1" smtClean="0"/>
              <a:t>act</a:t>
            </a:r>
            <a:r>
              <a:rPr lang="fr-FR" dirty="0" smtClean="0"/>
              <a:t>. 	– actif</a:t>
            </a:r>
          </a:p>
          <a:p>
            <a:r>
              <a:rPr lang="fr-FR" dirty="0" smtClean="0"/>
              <a:t>adj. 	– adjectif</a:t>
            </a:r>
          </a:p>
          <a:p>
            <a:r>
              <a:rPr lang="fr-FR" dirty="0" smtClean="0"/>
              <a:t>adv. 	– adverbe</a:t>
            </a:r>
          </a:p>
          <a:p>
            <a:r>
              <a:rPr lang="fr-FR" dirty="0" smtClean="0"/>
              <a:t>anat. 	– anatomie</a:t>
            </a:r>
          </a:p>
          <a:p>
            <a:r>
              <a:rPr lang="fr-FR" dirty="0" smtClean="0"/>
              <a:t>anc.	– ancien</a:t>
            </a:r>
          </a:p>
          <a:p>
            <a:r>
              <a:rPr lang="fr-FR" dirty="0" err="1" smtClean="0"/>
              <a:t>conjonct</a:t>
            </a:r>
            <a:r>
              <a:rPr lang="fr-FR" dirty="0" smtClean="0"/>
              <a:t>. – conjonction</a:t>
            </a:r>
          </a:p>
          <a:p>
            <a:r>
              <a:rPr lang="fr-FR" dirty="0" err="1" smtClean="0"/>
              <a:t>fam</a:t>
            </a:r>
            <a:r>
              <a:rPr lang="fr-FR" dirty="0" smtClean="0"/>
              <a:t>. 	– familier</a:t>
            </a:r>
          </a:p>
          <a:p>
            <a:r>
              <a:rPr lang="fr-FR" dirty="0" smtClean="0"/>
              <a:t>f. </a:t>
            </a:r>
            <a:r>
              <a:rPr lang="fr-FR" i="1" dirty="0" smtClean="0"/>
              <a:t>ou </a:t>
            </a:r>
            <a:r>
              <a:rPr lang="fr-FR" dirty="0" smtClean="0"/>
              <a:t>fém. – féminin</a:t>
            </a:r>
          </a:p>
          <a:p>
            <a:r>
              <a:rPr lang="fr-FR" dirty="0" smtClean="0"/>
              <a:t>fig. 	– figuré</a:t>
            </a:r>
          </a:p>
          <a:p>
            <a:r>
              <a:rPr lang="fr-FR" dirty="0" smtClean="0"/>
              <a:t>Interj. 	- interjection</a:t>
            </a:r>
          </a:p>
          <a:p>
            <a:r>
              <a:rPr lang="fr-FR" dirty="0" smtClean="0"/>
              <a:t>lit. 	– littéral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45038"/>
            <a:ext cx="4041775" cy="4880306"/>
          </a:xfrm>
        </p:spPr>
        <p:txBody>
          <a:bodyPr/>
          <a:lstStyle/>
          <a:p>
            <a:r>
              <a:rPr lang="fr-FR" dirty="0" smtClean="0"/>
              <a:t>loc. 	- locution</a:t>
            </a:r>
          </a:p>
          <a:p>
            <a:r>
              <a:rPr lang="fr-FR" dirty="0" smtClean="0"/>
              <a:t>m. </a:t>
            </a:r>
            <a:r>
              <a:rPr lang="fr-FR" i="1" dirty="0" smtClean="0"/>
              <a:t>ou </a:t>
            </a:r>
            <a:r>
              <a:rPr lang="fr-FR" dirty="0" smtClean="0"/>
              <a:t>masc. – masculin</a:t>
            </a:r>
          </a:p>
          <a:p>
            <a:r>
              <a:rPr lang="fr-FR" dirty="0" smtClean="0"/>
              <a:t>n. 		– nom</a:t>
            </a:r>
          </a:p>
          <a:p>
            <a:r>
              <a:rPr lang="fr-FR" dirty="0" smtClean="0"/>
              <a:t>part. 	– participe</a:t>
            </a:r>
          </a:p>
          <a:p>
            <a:r>
              <a:rPr lang="fr-FR" dirty="0" smtClean="0"/>
              <a:t>pl. </a:t>
            </a:r>
            <a:r>
              <a:rPr lang="fr-FR" i="1" dirty="0" smtClean="0"/>
              <a:t>ou </a:t>
            </a:r>
            <a:r>
              <a:rPr lang="fr-FR" dirty="0" err="1" smtClean="0"/>
              <a:t>plur</a:t>
            </a:r>
            <a:r>
              <a:rPr lang="fr-FR" dirty="0" smtClean="0"/>
              <a:t>. – pluriel</a:t>
            </a:r>
          </a:p>
          <a:p>
            <a:r>
              <a:rPr lang="fr-FR" dirty="0" smtClean="0"/>
              <a:t>pop. 	– populaire</a:t>
            </a:r>
          </a:p>
          <a:p>
            <a:r>
              <a:rPr lang="fr-FR" dirty="0" err="1" smtClean="0"/>
              <a:t>prép</a:t>
            </a:r>
            <a:r>
              <a:rPr lang="fr-FR" dirty="0" smtClean="0"/>
              <a:t>. 	– préposition</a:t>
            </a:r>
          </a:p>
          <a:p>
            <a:r>
              <a:rPr lang="fr-FR" dirty="0" err="1" smtClean="0"/>
              <a:t>pron</a:t>
            </a:r>
            <a:r>
              <a:rPr lang="fr-FR" dirty="0" smtClean="0"/>
              <a:t>. 	– pronom</a:t>
            </a:r>
          </a:p>
          <a:p>
            <a:r>
              <a:rPr lang="fr-FR" dirty="0" err="1" smtClean="0"/>
              <a:t>prov</a:t>
            </a:r>
            <a:r>
              <a:rPr lang="fr-FR" dirty="0" smtClean="0"/>
              <a:t>. 	– proverbial</a:t>
            </a:r>
          </a:p>
          <a:p>
            <a:r>
              <a:rPr lang="fr-FR" dirty="0" smtClean="0"/>
              <a:t>v. 		– verbe</a:t>
            </a:r>
          </a:p>
          <a:p>
            <a:r>
              <a:rPr lang="fr-FR" dirty="0" smtClean="0"/>
              <a:t>vulg. 	- vulgaire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7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3050"/>
            <a:ext cx="8482115" cy="1143000"/>
          </a:xfrm>
        </p:spPr>
        <p:txBody>
          <a:bodyPr>
            <a:noAutofit/>
          </a:bodyPr>
          <a:lstStyle/>
          <a:p>
            <a:r>
              <a:rPr lang="fr-FR" sz="2400" dirty="0" smtClean="0"/>
              <a:t>Activité</a:t>
            </a:r>
            <a:br>
              <a:rPr lang="fr-FR" sz="2400" dirty="0" smtClean="0"/>
            </a:br>
            <a:r>
              <a:rPr lang="fr-FR" sz="2400" dirty="0" smtClean="0"/>
              <a:t>Quelle est la catégorie grammaticale des mots suivants? </a:t>
            </a:r>
            <a:endParaRPr lang="fr-FR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0"/>
            <a:ext cx="8001000" cy="7620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N’hésitez pas à utiliser un dictionnaire si vous ne savez pas !</a:t>
            </a:r>
            <a:endParaRPr lang="fr-FR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963860" y="1835257"/>
            <a:ext cx="4040188" cy="3970007"/>
          </a:xfrm>
        </p:spPr>
        <p:txBody>
          <a:bodyPr/>
          <a:lstStyle/>
          <a:p>
            <a:r>
              <a:rPr lang="fr-FR" dirty="0" smtClean="0"/>
              <a:t>Jaloux</a:t>
            </a:r>
          </a:p>
          <a:p>
            <a:r>
              <a:rPr lang="fr-FR" dirty="0" smtClean="0"/>
              <a:t>Sali</a:t>
            </a:r>
          </a:p>
          <a:p>
            <a:r>
              <a:rPr lang="fr-FR" dirty="0" smtClean="0"/>
              <a:t>Jardin</a:t>
            </a:r>
          </a:p>
          <a:p>
            <a:r>
              <a:rPr lang="fr-FR" dirty="0" smtClean="0"/>
              <a:t>Vendre</a:t>
            </a:r>
          </a:p>
          <a:p>
            <a:r>
              <a:rPr lang="fr-FR" dirty="0" smtClean="0"/>
              <a:t>Poux</a:t>
            </a:r>
          </a:p>
          <a:p>
            <a:r>
              <a:rPr lang="fr-FR" dirty="0" smtClean="0"/>
              <a:t>Pied </a:t>
            </a:r>
          </a:p>
          <a:p>
            <a:r>
              <a:rPr lang="fr-FR" dirty="0" smtClean="0"/>
              <a:t>Hé !</a:t>
            </a:r>
          </a:p>
          <a:p>
            <a:r>
              <a:rPr lang="fr-FR" dirty="0" smtClean="0"/>
              <a:t>À cause de</a:t>
            </a:r>
          </a:p>
          <a:p>
            <a:r>
              <a:rPr lang="fr-FR" dirty="0" smtClean="0"/>
              <a:t>Agonie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9992" y="1844824"/>
            <a:ext cx="4041775" cy="3941763"/>
          </a:xfrm>
        </p:spPr>
        <p:txBody>
          <a:bodyPr/>
          <a:lstStyle/>
          <a:p>
            <a:r>
              <a:rPr lang="fr-FR" dirty="0" smtClean="0"/>
              <a:t>Clair de lune</a:t>
            </a:r>
          </a:p>
          <a:p>
            <a:r>
              <a:rPr lang="fr-FR" dirty="0" smtClean="0"/>
              <a:t>Pleurer</a:t>
            </a:r>
          </a:p>
          <a:p>
            <a:r>
              <a:rPr lang="fr-FR" dirty="0" smtClean="0"/>
              <a:t>Ressemblant</a:t>
            </a:r>
          </a:p>
          <a:p>
            <a:r>
              <a:rPr lang="fr-FR" dirty="0" smtClean="0"/>
              <a:t>Cependant</a:t>
            </a:r>
          </a:p>
          <a:p>
            <a:r>
              <a:rPr lang="fr-FR" dirty="0" smtClean="0"/>
              <a:t>Vraiment </a:t>
            </a:r>
          </a:p>
          <a:p>
            <a:r>
              <a:rPr lang="fr-FR" dirty="0" smtClean="0"/>
              <a:t>Bahut </a:t>
            </a:r>
          </a:p>
          <a:p>
            <a:r>
              <a:rPr lang="fr-FR" dirty="0" smtClean="0"/>
              <a:t>Ordinateur</a:t>
            </a:r>
          </a:p>
          <a:p>
            <a:r>
              <a:rPr lang="fr-FR" dirty="0" smtClean="0"/>
              <a:t>Cœur </a:t>
            </a:r>
          </a:p>
          <a:p>
            <a:r>
              <a:rPr lang="fr-FR" dirty="0" smtClean="0"/>
              <a:t>Vous</a:t>
            </a:r>
          </a:p>
          <a:p>
            <a:r>
              <a:rPr lang="fr-FR" dirty="0" smtClean="0"/>
              <a:t>Goujat 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pic>
        <p:nvPicPr>
          <p:cNvPr id="7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3050"/>
            <a:ext cx="8482115" cy="1143000"/>
          </a:xfrm>
        </p:spPr>
        <p:txBody>
          <a:bodyPr>
            <a:noAutofit/>
          </a:bodyPr>
          <a:lstStyle/>
          <a:p>
            <a:r>
              <a:rPr lang="fr-FR" sz="2400" dirty="0" smtClean="0"/>
              <a:t>Réponses</a:t>
            </a:r>
            <a:br>
              <a:rPr lang="fr-FR" sz="2400" dirty="0" smtClean="0"/>
            </a:br>
            <a:r>
              <a:rPr lang="fr-FR" sz="2400" dirty="0" smtClean="0"/>
              <a:t>Quelle est la catégorie grammatical des mots suivants? </a:t>
            </a:r>
            <a:endParaRPr lang="fr-FR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5791200"/>
            <a:ext cx="8482114" cy="7620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Vérifiez la signification des abréviations</a:t>
            </a:r>
            <a:endParaRPr lang="fr-FR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199" y="1687866"/>
            <a:ext cx="4040188" cy="3970007"/>
          </a:xfrm>
        </p:spPr>
        <p:txBody>
          <a:bodyPr/>
          <a:lstStyle/>
          <a:p>
            <a:r>
              <a:rPr lang="fr-FR" dirty="0" smtClean="0"/>
              <a:t>Jaloux – adj. masc.</a:t>
            </a:r>
          </a:p>
          <a:p>
            <a:r>
              <a:rPr lang="fr-FR" dirty="0" smtClean="0"/>
              <a:t>Sali – part. passé / adj.</a:t>
            </a:r>
          </a:p>
          <a:p>
            <a:r>
              <a:rPr lang="fr-FR" dirty="0" smtClean="0"/>
              <a:t>Jardin – n. m.</a:t>
            </a:r>
          </a:p>
          <a:p>
            <a:r>
              <a:rPr lang="fr-FR" dirty="0" smtClean="0"/>
              <a:t>Vendre – v.</a:t>
            </a:r>
          </a:p>
          <a:p>
            <a:r>
              <a:rPr lang="fr-FR" dirty="0" smtClean="0"/>
              <a:t>Poux – n. m. pl.</a:t>
            </a:r>
          </a:p>
          <a:p>
            <a:r>
              <a:rPr lang="fr-FR" dirty="0" smtClean="0"/>
              <a:t>Pied – n. m. / anat.</a:t>
            </a:r>
          </a:p>
          <a:p>
            <a:r>
              <a:rPr lang="fr-FR" dirty="0" smtClean="0"/>
              <a:t>Hé ! - Interj.</a:t>
            </a:r>
          </a:p>
          <a:p>
            <a:r>
              <a:rPr lang="fr-FR" dirty="0" smtClean="0"/>
              <a:t>À cause de – loc.</a:t>
            </a:r>
          </a:p>
          <a:p>
            <a:r>
              <a:rPr lang="fr-FR" dirty="0" smtClean="0"/>
              <a:t>Agonie – n. f.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6110"/>
            <a:ext cx="4041775" cy="39417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Clair de lune – loc.</a:t>
            </a:r>
          </a:p>
          <a:p>
            <a:r>
              <a:rPr lang="fr-FR" dirty="0" smtClean="0"/>
              <a:t>Pleurer – v.</a:t>
            </a:r>
          </a:p>
          <a:p>
            <a:r>
              <a:rPr lang="fr-FR" dirty="0" smtClean="0"/>
              <a:t>Ressemblant – part. présent</a:t>
            </a:r>
          </a:p>
          <a:p>
            <a:r>
              <a:rPr lang="fr-FR" dirty="0" smtClean="0"/>
              <a:t>Cependant – adv.</a:t>
            </a:r>
          </a:p>
          <a:p>
            <a:r>
              <a:rPr lang="fr-FR" dirty="0" smtClean="0"/>
              <a:t>Vraiment – adv.</a:t>
            </a:r>
          </a:p>
          <a:p>
            <a:r>
              <a:rPr lang="fr-FR" dirty="0" smtClean="0"/>
              <a:t>Bahut – n. m. </a:t>
            </a:r>
            <a:r>
              <a:rPr lang="fr-FR" dirty="0" err="1" smtClean="0"/>
              <a:t>fam</a:t>
            </a:r>
            <a:r>
              <a:rPr lang="fr-FR" dirty="0" smtClean="0"/>
              <a:t>.</a:t>
            </a:r>
          </a:p>
          <a:p>
            <a:r>
              <a:rPr lang="fr-FR" dirty="0" smtClean="0"/>
              <a:t>Ordinateur – n. m. </a:t>
            </a:r>
          </a:p>
          <a:p>
            <a:r>
              <a:rPr lang="fr-FR" dirty="0" smtClean="0"/>
              <a:t>Cœur n. m. / anat.</a:t>
            </a:r>
          </a:p>
          <a:p>
            <a:r>
              <a:rPr lang="fr-FR" dirty="0" smtClean="0"/>
              <a:t>Vous - </a:t>
            </a:r>
            <a:r>
              <a:rPr lang="fr-FR" dirty="0" err="1" smtClean="0"/>
              <a:t>pron</a:t>
            </a:r>
            <a:r>
              <a:rPr lang="fr-FR" dirty="0" smtClean="0"/>
              <a:t>.</a:t>
            </a:r>
          </a:p>
          <a:p>
            <a:r>
              <a:rPr lang="fr-FR" dirty="0" smtClean="0"/>
              <a:t>Goujat – n. m. </a:t>
            </a:r>
            <a:r>
              <a:rPr lang="fr-FR" dirty="0" err="1" smtClean="0"/>
              <a:t>anc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pic>
        <p:nvPicPr>
          <p:cNvPr id="8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Les dictionnaires français&amp;quot;&quot;/&gt;&lt;property id=&quot;20307&quot; value=&quot;258&quot;/&gt;&lt;/object&gt;&lt;object type=&quot;3&quot; unique_id=&quot;10005&quot;&gt;&lt;property id=&quot;20148&quot; value=&quot;5&quot;/&gt;&lt;property id=&quot;20300&quot; value=&quot;Slide 2 - &amp;quot;Les dictionnaires français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Liste des abréviations françaises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Activité&amp;#x0D;&amp;#x0A;Quelle est la catégorie grammaticale des mots suivants? 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éponses&amp;#x0D;&amp;#x0A;Quelle est la catégorie grammatical des mots suivants? 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Activité&amp;quot;&quot;/&gt;&lt;property id=&quot;20307&quot; value=&quot;263&quot;/&gt;&lt;/object&gt;&lt;object type=&quot;3&quot; unique_id=&quot;10010&quot;&gt;&lt;property id=&quot;20148&quot; value=&quot;5&quot;/&gt;&lt;property id=&quot;20300&quot; value=&quot;Slide 7 - &amp;quot;Réponses&amp;#x0D;&amp;#x0A; &amp;#x0D;&amp;#x0A;source: http://www.larousse.fr/encyclopedie/nom-commun-nom/pied/79674 &amp;quot;&quot;/&gt;&lt;property id=&quot;20307&quot; value=&quot;264&quot;/&gt;&lt;/object&gt;&lt;object type=&quot;3&quot; unique_id=&quot;10011&quot;&gt;&lt;property id=&quot;20148&quot; value=&quot;5&quot;/&gt;&lt;property id=&quot;20300&quot; value=&quot;Slide 8 - &amp;quot;Activité&amp;quot;&quot;/&gt;&lt;property id=&quot;20307&quot; value=&quot;265&quot;/&gt;&lt;/object&gt;&lt;object type=&quot;3&quot; unique_id=&quot;10012&quot;&gt;&lt;property id=&quot;20148&quot; value=&quot;5&quot;/&gt;&lt;property id=&quot;20300&quot; value=&quot;Slide 9 - &amp;quot;Réponses&amp;quot;&quot;/&gt;&lt;property id=&quot;20307&quot; value=&quot;266&quot;/&gt;&lt;/object&gt;&lt;object type=&quot;3&quot; unique_id=&quot;10013&quot;&gt;&lt;property id=&quot;20148&quot; value=&quot;5&quot;/&gt;&lt;property id=&quot;20300&quot; value=&quot;Slide 10 - &amp;quot;Les synonymes&amp;quot;&quot;/&gt;&lt;property id=&quot;20307&quot; value=&quot;267&quot;/&gt;&lt;/object&gt;&lt;object type=&quot;3&quot; unique_id=&quot;10014&quot;&gt;&lt;property id=&quot;20148&quot; value=&quot;5&quot;/&gt;&lt;property id=&quot;20300&quot; value=&quot;Slide 11 - &amp;quot;La phonétique française...&amp;quot;&quot;/&gt;&lt;property id=&quot;20307&quot; value=&quot;268&quot;/&gt;&lt;/object&gt;&lt;object type=&quot;3&quot; unique_id=&quot;10015&quot;&gt;&lt;property id=&quot;20148&quot; value=&quot;5&quot;/&gt;&lt;property id=&quot;20300&quot; value=&quot;Slide 12 - &amp;quot;Les dictionnaires bilingues&amp;quot;&quot;/&gt;&lt;property id=&quot;20307&quot; value=&quot;269&quot;/&gt;&lt;/object&gt;&lt;object type=&quot;3&quot; unique_id=&quot;10016&quot;&gt;&lt;property id=&quot;20148&quot; value=&quot;5&quot;/&gt;&lt;property id=&quot;20300&quot; value=&quot;Slide 13 - &amp;quot;Listes de dictionnaires multilingues&amp;quot;&quot;/&gt;&lt;property id=&quot;20307&quot; value=&quot;270&quot;/&gt;&lt;/object&gt;&lt;object type=&quot;3&quot; unique_id=&quot;10017&quot;&gt;&lt;property id=&quot;20148&quot; value=&quot;5&quot;/&gt;&lt;property id=&quot;20300&quot; value=&quot;Slide 14 - &amp;quot;Utiliser les dictionnaires multilingues&amp;quot;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121</TotalTime>
  <Words>259</Words>
  <Application>Microsoft Office PowerPoint</Application>
  <PresentationFormat>On-screen Show (4:3)</PresentationFormat>
  <Paragraphs>90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AstonPPTblue</vt:lpstr>
      <vt:lpstr>Les dictionnaires français  Part 1</vt:lpstr>
      <vt:lpstr>Les dictionnaires français</vt:lpstr>
      <vt:lpstr>Liste des abréviations françaises</vt:lpstr>
      <vt:lpstr>Activité Quelle est la catégorie grammaticale des mots suivants? </vt:lpstr>
      <vt:lpstr>Réponses Quelle est la catégorie grammatical des mots suivants? </vt:lpstr>
    </vt:vector>
  </TitlesOfParts>
  <Company>University of Wolverhampton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dictionnaires français</dc:title>
  <dc:creator>Céline Benoit</dc:creator>
  <cp:lastModifiedBy>Angela Morris</cp:lastModifiedBy>
  <cp:revision>27</cp:revision>
  <dcterms:created xsi:type="dcterms:W3CDTF">2011-09-17T15:16:31Z</dcterms:created>
  <dcterms:modified xsi:type="dcterms:W3CDTF">2012-05-17T08:46:18Z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2129336845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