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11"/>
  </p:notesMasterIdLst>
  <p:sldIdLst>
    <p:sldId id="356" r:id="rId2"/>
    <p:sldId id="352" r:id="rId3"/>
    <p:sldId id="275" r:id="rId4"/>
    <p:sldId id="353" r:id="rId5"/>
    <p:sldId id="365" r:id="rId6"/>
    <p:sldId id="363" r:id="rId7"/>
    <p:sldId id="360" r:id="rId8"/>
    <p:sldId id="361" r:id="rId9"/>
    <p:sldId id="3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FF"/>
    <a:srgbClr val="FFFF00"/>
    <a:srgbClr val="006C31"/>
    <a:srgbClr val="000066"/>
    <a:srgbClr val="0000CC"/>
    <a:srgbClr val="33CC33"/>
    <a:srgbClr val="00421E"/>
    <a:srgbClr val="FF99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3" autoAdjust="0"/>
    <p:restoredTop sz="99806" autoAdjust="0"/>
  </p:normalViewPr>
  <p:slideViewPr>
    <p:cSldViewPr>
      <p:cViewPr varScale="1">
        <p:scale>
          <a:sx n="71" d="100"/>
          <a:sy n="71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2B025-A7CD-4AAF-9D36-53D40D381F40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E5D11-2895-4766-9957-8981626DC9E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86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1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229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8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700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749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951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510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61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E5D11-2895-4766-9957-8981626DC9E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96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F37A2-BD26-486A-A46E-006635EA27B6}" type="datetimeFigureOut">
              <a:rPr lang="en-GB" smtClean="0"/>
              <a:pPr/>
              <a:t>09/05/2018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8564-7C98-46D5-A2D8-569F0D9C8D9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539552" y="1960240"/>
            <a:ext cx="8219256" cy="463711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Aims &amp; Objectives</a:t>
            </a:r>
          </a:p>
          <a:p>
            <a:pPr>
              <a:buNone/>
            </a:pPr>
            <a:endParaRPr lang="en-GB" altLang="ja-JP" sz="3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arenR"/>
            </a:pPr>
            <a:r>
              <a:rPr lang="en-GB" altLang="ja-JP" sz="3600" dirty="0" smtClean="0"/>
              <a:t>To understand how a relative clause is used in a sentence in Japanese</a:t>
            </a:r>
          </a:p>
          <a:p>
            <a:pPr marL="742950" indent="-742950">
              <a:buAutoNum type="arabicParenR"/>
            </a:pPr>
            <a:endParaRPr lang="en-GB" altLang="ja-JP" sz="3600" dirty="0" smtClean="0"/>
          </a:p>
          <a:p>
            <a:pPr marL="742950" indent="-742950">
              <a:buAutoNum type="arabicParenR"/>
            </a:pPr>
            <a:r>
              <a:rPr lang="en-GB" altLang="ja-JP" sz="3600" dirty="0" smtClean="0"/>
              <a:t>To be able to modify a noun using a relative clause</a:t>
            </a:r>
          </a:p>
          <a:p>
            <a:pPr marL="742950" indent="-742950">
              <a:buAutoNum type="arabicParenR"/>
            </a:pPr>
            <a:endParaRPr lang="en-GB" altLang="ja-JP" sz="3600" dirty="0" smtClean="0"/>
          </a:p>
          <a:p>
            <a:pPr marL="742950" indent="-742950">
              <a:buAutoNum type="arabicParenR"/>
            </a:pPr>
            <a:r>
              <a:rPr lang="en-GB" altLang="ja-JP" sz="3600" dirty="0" smtClean="0"/>
              <a:t>To be able to form a sentence in which a relative clause is used</a:t>
            </a:r>
          </a:p>
          <a:p>
            <a:pPr marL="742950" indent="-742950">
              <a:buAutoNum type="arabicParenR"/>
            </a:pPr>
            <a:endParaRPr lang="en-GB" altLang="ja-JP" sz="3600" dirty="0" smtClean="0"/>
          </a:p>
          <a:p>
            <a:pPr marL="742950" indent="-742950">
              <a:buAutoNum type="arabicParenR"/>
            </a:pPr>
            <a:r>
              <a:rPr lang="en-GB" altLang="ja-JP" sz="3600" dirty="0" smtClean="0"/>
              <a:t>To be able to identify a relative clause in a longer sentence</a:t>
            </a:r>
            <a:endParaRPr lang="en-US" altLang="ja-JP" sz="3600" dirty="0" smtClean="0"/>
          </a:p>
          <a:p>
            <a:pPr marL="742950" indent="-742950">
              <a:buNone/>
            </a:pPr>
            <a:r>
              <a:rPr lang="en-US" altLang="ja-JP" sz="36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What is a </a:t>
            </a:r>
            <a:r>
              <a:rPr lang="en-US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relative clause?</a:t>
            </a:r>
          </a:p>
          <a:p>
            <a:pPr>
              <a:buNone/>
            </a:pPr>
            <a:r>
              <a:rPr lang="ja-JP" altLang="en-US" sz="3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修飾節（しゅうしょくせつ）とは何ですか？</a:t>
            </a:r>
            <a:endParaRPr lang="en-GB" altLang="ja-JP" sz="30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dirty="0" smtClean="0"/>
              <a:t>A </a:t>
            </a:r>
            <a:r>
              <a:rPr lang="en-GB" b="1" i="1" u="sng" dirty="0" smtClean="0"/>
              <a:t>relative clause</a:t>
            </a:r>
            <a:r>
              <a:rPr lang="en-GB" b="1" i="1" dirty="0" smtClean="0"/>
              <a:t> </a:t>
            </a:r>
            <a:r>
              <a:rPr lang="en-GB" dirty="0" smtClean="0"/>
              <a:t>is; </a:t>
            </a:r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a subordinate clause that </a:t>
            </a:r>
            <a:r>
              <a:rPr lang="en-GB" b="1" dirty="0" smtClean="0">
                <a:solidFill>
                  <a:srgbClr val="FF0000"/>
                </a:solidFill>
              </a:rPr>
              <a:t>modifies</a:t>
            </a:r>
            <a:r>
              <a:rPr lang="en-GB" dirty="0" smtClean="0"/>
              <a:t> a noun.</a:t>
            </a:r>
          </a:p>
          <a:p>
            <a:pPr>
              <a:buNone/>
            </a:pPr>
            <a:endParaRPr lang="en-US" altLang="ja-JP" b="1" u="sng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GB" dirty="0" smtClean="0"/>
              <a:t>also called an adjective clause which </a:t>
            </a:r>
            <a:r>
              <a:rPr lang="en-GB" b="1" dirty="0" smtClean="0">
                <a:solidFill>
                  <a:srgbClr val="FF0000"/>
                </a:solidFill>
              </a:rPr>
              <a:t>gives extra information</a:t>
            </a:r>
            <a:r>
              <a:rPr lang="en-GB" dirty="0" smtClean="0">
                <a:solidFill>
                  <a:srgbClr val="0066FF"/>
                </a:solidFill>
              </a:rPr>
              <a:t> </a:t>
            </a:r>
            <a:r>
              <a:rPr lang="en-GB" dirty="0" smtClean="0"/>
              <a:t>about the noun.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i.e. </a:t>
            </a:r>
            <a:r>
              <a:rPr lang="en-GB" dirty="0" smtClean="0">
                <a:solidFill>
                  <a:srgbClr val="0066FF"/>
                </a:solidFill>
              </a:rPr>
              <a:t>	</a:t>
            </a:r>
            <a:r>
              <a:rPr lang="en-GB" dirty="0" smtClean="0"/>
              <a:t>I saw </a:t>
            </a:r>
            <a:r>
              <a:rPr lang="en-GB" u="sng" dirty="0" smtClean="0"/>
              <a:t>a film </a:t>
            </a:r>
            <a:r>
              <a:rPr lang="en-GB" b="1" i="1" dirty="0" smtClean="0">
                <a:solidFill>
                  <a:srgbClr val="0066FF"/>
                </a:solidFill>
              </a:rPr>
              <a:t>which was really scary</a:t>
            </a:r>
            <a:r>
              <a:rPr lang="en-GB" dirty="0" smtClean="0">
                <a:solidFill>
                  <a:srgbClr val="0066FF"/>
                </a:solidFill>
              </a:rPr>
              <a:t>.</a:t>
            </a:r>
          </a:p>
          <a:p>
            <a:pPr>
              <a:buNone/>
            </a:pPr>
            <a:r>
              <a:rPr lang="en-GB" dirty="0" smtClean="0">
                <a:solidFill>
                  <a:srgbClr val="0066FF"/>
                </a:solidFill>
              </a:rPr>
              <a:t>		</a:t>
            </a:r>
            <a:r>
              <a:rPr lang="en-GB" dirty="0" smtClean="0"/>
              <a:t>This is </a:t>
            </a:r>
            <a:r>
              <a:rPr lang="en-GB" u="sng" dirty="0" smtClean="0"/>
              <a:t>the book </a:t>
            </a:r>
            <a:r>
              <a:rPr lang="en-GB" b="1" dirty="0" smtClean="0">
                <a:solidFill>
                  <a:srgbClr val="0066FF"/>
                </a:solidFill>
              </a:rPr>
              <a:t>that I bought yesterday.</a:t>
            </a:r>
            <a:r>
              <a:rPr lang="ja-JP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FF"/>
                </a:solidFill>
                <a:effectLst>
                  <a:reflection blurRad="6350" stA="60000" endA="900" endPos="58000" dir="5400000" sy="-100000" algn="bl" rotWithShape="0"/>
                </a:effectLst>
              </a:rPr>
              <a:t>　　</a:t>
            </a:r>
            <a:endParaRPr lang="en-GB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FF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r>
              <a:rPr lang="en-GB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ja-JP" altLang="en-US" sz="3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use a </a:t>
            </a:r>
            <a:r>
              <a:rPr lang="en-US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 clause in a sentence?</a:t>
            </a:r>
          </a:p>
          <a:p>
            <a:pPr>
              <a:buNone/>
            </a:pPr>
            <a:endParaRPr lang="en-US" altLang="ja-JP" b="1" u="sng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GB" sz="3800" dirty="0" smtClean="0"/>
              <a:t>In </a:t>
            </a:r>
            <a:r>
              <a:rPr lang="en-GB" sz="3800" u="sng" dirty="0" smtClean="0"/>
              <a:t>English</a:t>
            </a:r>
            <a:r>
              <a:rPr lang="en-GB" sz="3800" dirty="0" smtClean="0"/>
              <a:t>, </a:t>
            </a:r>
          </a:p>
          <a:p>
            <a:pPr>
              <a:buNone/>
            </a:pPr>
            <a:r>
              <a:rPr lang="en-GB" sz="3800" dirty="0" smtClean="0"/>
              <a:t>	we use </a:t>
            </a:r>
            <a:r>
              <a:rPr lang="en-GB" sz="3800" dirty="0" smtClean="0">
                <a:solidFill>
                  <a:srgbClr val="0066FF"/>
                </a:solidFill>
              </a:rPr>
              <a:t>a</a:t>
            </a:r>
            <a:r>
              <a:rPr lang="en-GB" sz="3800" dirty="0" smtClean="0"/>
              <a:t> </a:t>
            </a:r>
            <a:r>
              <a:rPr lang="en-GB" sz="3800" i="1" dirty="0" smtClean="0">
                <a:solidFill>
                  <a:srgbClr val="0066FF"/>
                </a:solidFill>
              </a:rPr>
              <a:t>relative clause</a:t>
            </a:r>
            <a:r>
              <a:rPr lang="en-GB" sz="3800" dirty="0" smtClean="0">
                <a:solidFill>
                  <a:srgbClr val="0066FF"/>
                </a:solidFill>
              </a:rPr>
              <a:t> </a:t>
            </a:r>
            <a:r>
              <a:rPr lang="en-GB" sz="3800" dirty="0" smtClean="0"/>
              <a:t>to </a:t>
            </a:r>
            <a:r>
              <a:rPr lang="en-GB" sz="3800" u="sng" dirty="0" smtClean="0">
                <a:solidFill>
                  <a:srgbClr val="0066FF"/>
                </a:solidFill>
              </a:rPr>
              <a:t>post</a:t>
            </a:r>
            <a:r>
              <a:rPr lang="en-GB" sz="3800" u="sng" dirty="0" smtClean="0"/>
              <a:t>modify</a:t>
            </a:r>
            <a:r>
              <a:rPr lang="en-GB" sz="3800" dirty="0" smtClean="0"/>
              <a:t> a </a:t>
            </a:r>
            <a:r>
              <a:rPr lang="en-GB" sz="3800" dirty="0" smtClean="0">
                <a:solidFill>
                  <a:srgbClr val="FF00FF"/>
                </a:solidFill>
              </a:rPr>
              <a:t>noun</a:t>
            </a:r>
            <a:r>
              <a:rPr lang="en-GB" sz="3800" dirty="0" smtClean="0"/>
              <a:t>.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	i.e. Mr Tanaka is </a:t>
            </a:r>
            <a:r>
              <a:rPr lang="en-GB" sz="3800" dirty="0" smtClean="0">
                <a:solidFill>
                  <a:srgbClr val="FF00FF"/>
                </a:solidFill>
              </a:rPr>
              <a:t>the person </a:t>
            </a:r>
            <a:r>
              <a:rPr lang="en-GB" sz="3800" dirty="0" smtClean="0">
                <a:solidFill>
                  <a:srgbClr val="0066FF"/>
                </a:solidFill>
              </a:rPr>
              <a:t>(</a:t>
            </a:r>
            <a:r>
              <a:rPr lang="en-GB" sz="3800" i="1" u="sng" dirty="0" smtClean="0">
                <a:solidFill>
                  <a:srgbClr val="0066FF"/>
                </a:solidFill>
              </a:rPr>
              <a:t>who is) drinking wine</a:t>
            </a:r>
            <a:r>
              <a:rPr lang="en-GB" sz="3800" dirty="0" smtClean="0"/>
              <a:t>.</a:t>
            </a:r>
          </a:p>
          <a:p>
            <a:pPr>
              <a:buNone/>
            </a:pPr>
            <a:r>
              <a:rPr lang="en-GB" sz="3800" dirty="0" smtClean="0"/>
              <a:t>	       I went to </a:t>
            </a:r>
            <a:r>
              <a:rPr lang="en-GB" sz="3800" dirty="0" smtClean="0">
                <a:solidFill>
                  <a:srgbClr val="FF00FF"/>
                </a:solidFill>
              </a:rPr>
              <a:t>the restaurant </a:t>
            </a:r>
            <a:r>
              <a:rPr lang="en-GB" sz="3800" i="1" u="sng" dirty="0" smtClean="0">
                <a:solidFill>
                  <a:srgbClr val="0066FF"/>
                </a:solidFill>
              </a:rPr>
              <a:t>where my friend is working</a:t>
            </a:r>
            <a:r>
              <a:rPr lang="en-GB" sz="3800" dirty="0" smtClean="0"/>
              <a:t>.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In </a:t>
            </a:r>
            <a:r>
              <a:rPr lang="en-GB" sz="3800" u="sng" dirty="0" smtClean="0"/>
              <a:t>Japanese</a:t>
            </a:r>
            <a:r>
              <a:rPr lang="en-GB" sz="3800" dirty="0" smtClean="0"/>
              <a:t>, </a:t>
            </a:r>
          </a:p>
          <a:p>
            <a:pPr>
              <a:buNone/>
            </a:pPr>
            <a:r>
              <a:rPr lang="en-GB" sz="3800" dirty="0" smtClean="0"/>
              <a:t>	we use </a:t>
            </a:r>
            <a:r>
              <a:rPr lang="en-GB" sz="3800" dirty="0" smtClean="0">
                <a:solidFill>
                  <a:srgbClr val="FF0000"/>
                </a:solidFill>
              </a:rPr>
              <a:t>a</a:t>
            </a:r>
            <a:r>
              <a:rPr lang="en-GB" sz="3800" dirty="0" smtClean="0"/>
              <a:t> </a:t>
            </a:r>
            <a:r>
              <a:rPr lang="en-GB" sz="3800" i="1" dirty="0" smtClean="0">
                <a:solidFill>
                  <a:srgbClr val="FF0000"/>
                </a:solidFill>
              </a:rPr>
              <a:t>relative clause </a:t>
            </a:r>
            <a:r>
              <a:rPr lang="en-GB" sz="3800" dirty="0" smtClean="0"/>
              <a:t>to </a:t>
            </a:r>
            <a:r>
              <a:rPr lang="en-GB" sz="5800" u="sng" dirty="0" smtClean="0">
                <a:solidFill>
                  <a:srgbClr val="FF0000"/>
                </a:solidFill>
              </a:rPr>
              <a:t>pre</a:t>
            </a:r>
            <a:r>
              <a:rPr lang="en-GB" sz="5800" u="sng" dirty="0" smtClean="0"/>
              <a:t>modify</a:t>
            </a:r>
            <a:r>
              <a:rPr lang="en-GB" sz="3800" dirty="0" smtClean="0"/>
              <a:t> a </a:t>
            </a:r>
            <a:r>
              <a:rPr lang="en-GB" sz="3800" dirty="0" smtClean="0">
                <a:solidFill>
                  <a:srgbClr val="FF00FF"/>
                </a:solidFill>
              </a:rPr>
              <a:t>noun</a:t>
            </a:r>
            <a:r>
              <a:rPr lang="en-GB" sz="3800" dirty="0" smtClean="0"/>
              <a:t>.</a:t>
            </a:r>
          </a:p>
          <a:p>
            <a:pPr>
              <a:buNone/>
            </a:pPr>
            <a:endParaRPr lang="en-GB" sz="3800" dirty="0" smtClean="0"/>
          </a:p>
          <a:p>
            <a:pPr>
              <a:buNone/>
            </a:pPr>
            <a:r>
              <a:rPr lang="en-GB" sz="3800" dirty="0" smtClean="0"/>
              <a:t>	i.e.</a:t>
            </a:r>
            <a:r>
              <a:rPr lang="ja-JP" altLang="en-US" sz="3400" smtClean="0"/>
              <a:t>田中さんは</a:t>
            </a:r>
            <a:r>
              <a:rPr lang="ja-JP" altLang="en-US" sz="3400" u="sng" smtClean="0">
                <a:solidFill>
                  <a:srgbClr val="FF0000"/>
                </a:solidFill>
              </a:rPr>
              <a:t>ワインをのんでいる</a:t>
            </a:r>
            <a:r>
              <a:rPr lang="ja-JP" altLang="en-US" sz="3400" smtClean="0">
                <a:solidFill>
                  <a:srgbClr val="FF0000"/>
                </a:solidFill>
              </a:rPr>
              <a:t> </a:t>
            </a:r>
            <a:r>
              <a:rPr lang="ja-JP" altLang="en-US" sz="3400" smtClean="0">
                <a:solidFill>
                  <a:srgbClr val="FF00FF"/>
                </a:solidFill>
              </a:rPr>
              <a:t>人</a:t>
            </a:r>
            <a:r>
              <a:rPr lang="ja-JP" altLang="en-US" sz="3400" smtClean="0"/>
              <a:t>です。</a:t>
            </a:r>
            <a:endParaRPr lang="en-GB" altLang="ja-JP" sz="3400" dirty="0" smtClean="0"/>
          </a:p>
          <a:p>
            <a:pPr>
              <a:buNone/>
            </a:pPr>
            <a:r>
              <a:rPr lang="en-GB" altLang="ja-JP" sz="3400" dirty="0" smtClean="0"/>
              <a:t>	       </a:t>
            </a:r>
            <a:r>
              <a:rPr lang="ja-JP" altLang="en-US" sz="3400" smtClean="0"/>
              <a:t>わたしは</a:t>
            </a:r>
            <a:r>
              <a:rPr lang="ja-JP" altLang="en-US" sz="3400" u="sng" smtClean="0">
                <a:solidFill>
                  <a:srgbClr val="FF0000"/>
                </a:solidFill>
              </a:rPr>
              <a:t>友だちが はたらいている </a:t>
            </a:r>
            <a:r>
              <a:rPr lang="ja-JP" altLang="en-US" sz="3400" smtClean="0">
                <a:solidFill>
                  <a:srgbClr val="FF00FF"/>
                </a:solidFill>
              </a:rPr>
              <a:t>レストラン</a:t>
            </a:r>
            <a:r>
              <a:rPr lang="ja-JP" altLang="en-US" sz="3400" smtClean="0"/>
              <a:t>に</a:t>
            </a:r>
            <a:r>
              <a:rPr lang="en-GB" altLang="ja-JP" sz="3400" dirty="0" smtClean="0"/>
              <a:t> </a:t>
            </a:r>
            <a:r>
              <a:rPr lang="ja-JP" altLang="en-US" sz="3400" smtClean="0"/>
              <a:t>行きました。</a:t>
            </a:r>
            <a:endParaRPr lang="en-GB" altLang="ja-JP" sz="3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Owner\AppData\Local\Microsoft\Windows\Temporary Internet Files\Content.IE5\DBDZL4Y4\MC9001292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037" y="2204864"/>
            <a:ext cx="564739" cy="386342"/>
          </a:xfrm>
          <a:prstGeom prst="rect">
            <a:avLst/>
          </a:prstGeom>
          <a:noFill/>
        </p:spPr>
      </p:pic>
      <p:pic>
        <p:nvPicPr>
          <p:cNvPr id="1028" name="Picture 4" descr="C:\Users\Owner\AppData\Local\Microsoft\Windows\Temporary Internet Files\Content.IE5\DZBT3VMM\MP90036271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409749"/>
            <a:ext cx="554754" cy="3874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 flipH="1">
            <a:off x="457200" y="1600200"/>
            <a:ext cx="8219256" cy="4853136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How to form a relative clause? </a:t>
            </a:r>
            <a:r>
              <a:rPr lang="en-GB" altLang="ja-JP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GB" altLang="ja-JP" sz="3400" b="1" u="sng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</a:endParaRPr>
          </a:p>
          <a:p>
            <a:pPr>
              <a:buNone/>
            </a:pPr>
            <a:endParaRPr lang="en-GB" altLang="ja-JP" sz="3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ja-JP" altLang="en-US" sz="3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3600" dirty="0" smtClean="0"/>
              <a:t>これは</a:t>
            </a:r>
            <a:r>
              <a:rPr lang="ja-JP" altLang="en-US" sz="3600" dirty="0" smtClean="0">
                <a:solidFill>
                  <a:srgbClr val="FF00FF"/>
                </a:solidFill>
              </a:rPr>
              <a:t>絵</a:t>
            </a:r>
            <a:r>
              <a:rPr lang="ja-JP" altLang="en-US" sz="3600" dirty="0" smtClean="0"/>
              <a:t>です。</a:t>
            </a:r>
            <a:r>
              <a:rPr lang="en-GB" altLang="ja-JP" sz="3600" dirty="0" smtClean="0"/>
              <a:t>(main sentence)</a:t>
            </a:r>
            <a:r>
              <a:rPr lang="en-US" altLang="ja-JP" sz="3600" dirty="0" smtClean="0"/>
              <a:t> 		</a:t>
            </a:r>
            <a:r>
              <a:rPr lang="ja-JP" altLang="en-US" sz="3600" dirty="0" smtClean="0"/>
              <a:t>　　　　</a:t>
            </a:r>
            <a:endParaRPr lang="en-GB" altLang="ja-JP" sz="3600" dirty="0" smtClean="0"/>
          </a:p>
          <a:p>
            <a:pPr>
              <a:buNone/>
            </a:pPr>
            <a:r>
              <a:rPr lang="en-GB" altLang="ja-JP" sz="3600" dirty="0" smtClean="0">
                <a:solidFill>
                  <a:srgbClr val="0066FF"/>
                </a:solidFill>
              </a:rPr>
              <a:t>		</a:t>
            </a:r>
            <a:r>
              <a:rPr lang="en-US" altLang="ja-JP" sz="3600" dirty="0" smtClean="0">
                <a:solidFill>
                  <a:srgbClr val="0066FF"/>
                </a:solidFill>
              </a:rPr>
              <a:t>             </a:t>
            </a:r>
            <a:r>
              <a:rPr lang="ja-JP" altLang="en-US" sz="3600" dirty="0" smtClean="0">
                <a:solidFill>
                  <a:srgbClr val="0066FF"/>
                </a:solidFill>
              </a:rPr>
              <a:t>ピカソが かきました。</a:t>
            </a:r>
            <a:r>
              <a:rPr lang="en-GB" altLang="ja-JP" sz="3600" dirty="0" smtClean="0">
                <a:solidFill>
                  <a:srgbClr val="0066FF"/>
                </a:solidFill>
              </a:rPr>
              <a:t>(extra information)</a:t>
            </a:r>
          </a:p>
          <a:p>
            <a:pPr>
              <a:buNone/>
            </a:pPr>
            <a:endParaRPr lang="en-GB" altLang="ja-JP" sz="3600" dirty="0" smtClean="0"/>
          </a:p>
          <a:p>
            <a:pPr>
              <a:spcBef>
                <a:spcPts val="0"/>
              </a:spcBef>
              <a:buNone/>
            </a:pPr>
            <a:r>
              <a:rPr lang="en-GB" altLang="ja-JP" sz="3600" dirty="0" smtClean="0"/>
              <a:t>		</a:t>
            </a:r>
            <a:r>
              <a:rPr lang="ja-JP" altLang="en-US" sz="3600" dirty="0" smtClean="0"/>
              <a:t>これは　</a:t>
            </a:r>
            <a:r>
              <a:rPr lang="ja-JP" altLang="en-US" sz="3600" u="sng" dirty="0" smtClean="0">
                <a:solidFill>
                  <a:srgbClr val="0066FF"/>
                </a:solidFill>
              </a:rPr>
              <a:t>ピカソが</a:t>
            </a:r>
            <a:r>
              <a:rPr lang="en-GB" altLang="ja-JP" sz="3600" u="sng" dirty="0" smtClean="0">
                <a:solidFill>
                  <a:srgbClr val="0066FF"/>
                </a:solidFill>
              </a:rPr>
              <a:t> </a:t>
            </a:r>
            <a:r>
              <a:rPr lang="ja-JP" altLang="en-US" sz="3600" u="sng" dirty="0" smtClean="0">
                <a:solidFill>
                  <a:srgbClr val="0066FF"/>
                </a:solidFill>
              </a:rPr>
              <a:t>かいた</a:t>
            </a:r>
            <a:r>
              <a:rPr lang="ja-JP" altLang="en-US" sz="3600" dirty="0" smtClean="0">
                <a:solidFill>
                  <a:srgbClr val="0066FF"/>
                </a:solidFill>
              </a:rPr>
              <a:t>　</a:t>
            </a:r>
            <a:r>
              <a:rPr lang="ja-JP" altLang="en-US" sz="3600" dirty="0" smtClean="0">
                <a:solidFill>
                  <a:srgbClr val="FF00FF"/>
                </a:solidFill>
              </a:rPr>
              <a:t>絵</a:t>
            </a:r>
            <a:r>
              <a:rPr lang="ja-JP" altLang="en-US" sz="3600" dirty="0" smtClean="0"/>
              <a:t>です。</a:t>
            </a:r>
            <a:endParaRPr lang="en-GB" altLang="ja-JP" sz="36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3600" dirty="0" smtClean="0"/>
              <a:t> 			      </a:t>
            </a:r>
            <a:r>
              <a:rPr lang="en-US" altLang="ja-JP" sz="2600" dirty="0" smtClean="0">
                <a:solidFill>
                  <a:srgbClr val="0066FF"/>
                </a:solidFill>
              </a:rPr>
              <a:t>Extra information       </a:t>
            </a:r>
            <a:r>
              <a:rPr lang="en-US" altLang="ja-JP" sz="2600" dirty="0" smtClean="0">
                <a:solidFill>
                  <a:srgbClr val="FF00FF"/>
                </a:solidFill>
              </a:rPr>
              <a:t>Noun</a:t>
            </a:r>
          </a:p>
          <a:p>
            <a:pPr>
              <a:spcBef>
                <a:spcPts val="0"/>
              </a:spcBef>
              <a:buNone/>
            </a:pPr>
            <a:endParaRPr lang="en-GB" altLang="ja-JP" sz="2800" b="1" i="1" dirty="0" smtClean="0"/>
          </a:p>
          <a:p>
            <a:pPr>
              <a:spcBef>
                <a:spcPts val="0"/>
              </a:spcBef>
              <a:buNone/>
            </a:pPr>
            <a:r>
              <a:rPr lang="en-GB" altLang="ja-JP" sz="2800" b="1" i="1" dirty="0" smtClean="0"/>
              <a:t>&lt;3 important rules&gt;</a:t>
            </a:r>
            <a:endParaRPr lang="en-GB" altLang="ja-JP" sz="2600" b="1" i="1" dirty="0" smtClean="0"/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en-GB" altLang="ja-JP" dirty="0" smtClean="0"/>
              <a:t>R</a:t>
            </a:r>
            <a:r>
              <a:rPr lang="en-GB" dirty="0" smtClean="0"/>
              <a:t>elative clause </a:t>
            </a:r>
            <a:r>
              <a:rPr lang="en-GB" b="1" dirty="0" smtClean="0">
                <a:solidFill>
                  <a:srgbClr val="FF0000"/>
                </a:solidFill>
              </a:rPr>
              <a:t>precedes</a:t>
            </a:r>
            <a:r>
              <a:rPr lang="en-GB" dirty="0" smtClean="0"/>
              <a:t> the noun it modifies.    </a:t>
            </a:r>
          </a:p>
          <a:p>
            <a:pPr marL="514350" indent="-514350">
              <a:lnSpc>
                <a:spcPct val="150000"/>
              </a:lnSpc>
              <a:buAutoNum type="arabicParenR" startAt="2"/>
            </a:pPr>
            <a:r>
              <a:rPr lang="en-US" altLang="ja-JP" dirty="0" smtClean="0"/>
              <a:t>Use </a:t>
            </a:r>
            <a:r>
              <a:rPr lang="en-GB" altLang="ja-JP" b="1" u="sng" dirty="0" smtClean="0"/>
              <a:t>verb</a:t>
            </a:r>
            <a:r>
              <a:rPr lang="en-GB" altLang="ja-JP" u="sng" dirty="0" smtClean="0"/>
              <a:t> (</a:t>
            </a:r>
            <a:r>
              <a:rPr lang="en-US" altLang="ja-JP" u="sng" dirty="0" smtClean="0">
                <a:solidFill>
                  <a:srgbClr val="FF0000"/>
                </a:solidFill>
              </a:rPr>
              <a:t>short form</a:t>
            </a:r>
            <a:r>
              <a:rPr lang="en-US" altLang="ja-JP" u="sng" dirty="0" smtClean="0"/>
              <a:t>)</a:t>
            </a:r>
            <a:r>
              <a:rPr lang="en-GB" altLang="ja-JP" u="sng" dirty="0" smtClean="0"/>
              <a:t> </a:t>
            </a:r>
            <a:r>
              <a:rPr lang="en-US" altLang="ja-JP" dirty="0" smtClean="0"/>
              <a:t>for a relative clause.</a:t>
            </a:r>
          </a:p>
          <a:p>
            <a:pPr marL="514350" indent="-514350">
              <a:lnSpc>
                <a:spcPct val="150000"/>
              </a:lnSpc>
              <a:buAutoNum type="arabicParenR" startAt="2"/>
            </a:pPr>
            <a:r>
              <a:rPr lang="en-US" altLang="ja-JP" dirty="0" smtClean="0"/>
              <a:t>Use particle </a:t>
            </a:r>
            <a:r>
              <a:rPr lang="ja-JP" altLang="en-US" dirty="0" smtClean="0">
                <a:solidFill>
                  <a:srgbClr val="FF0000"/>
                </a:solidFill>
              </a:rPr>
              <a:t>が</a:t>
            </a:r>
            <a:r>
              <a:rPr lang="en-GB" altLang="ja-JP" dirty="0" smtClean="0"/>
              <a:t> for </a:t>
            </a:r>
            <a:r>
              <a:rPr lang="en-GB" altLang="ja-JP" u="sng" dirty="0" smtClean="0"/>
              <a:t>the subject of the relative clause if the subject is not the noun which is modified</a:t>
            </a:r>
            <a:r>
              <a:rPr lang="en-US" altLang="ja-JP" dirty="0" smtClean="0"/>
              <a:t>. Change particle </a:t>
            </a:r>
            <a:r>
              <a:rPr lang="ja-JP" altLang="en-US" dirty="0" smtClean="0"/>
              <a:t>は</a:t>
            </a:r>
            <a:r>
              <a:rPr lang="en-US" altLang="ja-JP" dirty="0" smtClean="0"/>
              <a:t> to</a:t>
            </a:r>
            <a:r>
              <a:rPr lang="en-GB" altLang="ja-JP" dirty="0" smtClean="0"/>
              <a:t> </a:t>
            </a:r>
            <a:r>
              <a:rPr lang="ja-JP" altLang="en-US" dirty="0" smtClean="0"/>
              <a:t>が</a:t>
            </a:r>
            <a:r>
              <a:rPr lang="en-GB" altLang="ja-JP" dirty="0" smtClean="0"/>
              <a:t>.  </a:t>
            </a:r>
            <a:r>
              <a:rPr lang="en-US" altLang="ja-JP" sz="2600" dirty="0" smtClean="0"/>
              <a:t>(N.B. There are exceptional cases when </a:t>
            </a:r>
            <a:r>
              <a:rPr lang="ja-JP" altLang="en-US" sz="2600" dirty="0" smtClean="0"/>
              <a:t>は</a:t>
            </a:r>
            <a:r>
              <a:rPr lang="en-GB" altLang="ja-JP" sz="2600" dirty="0" smtClean="0"/>
              <a:t> </a:t>
            </a:r>
            <a:r>
              <a:rPr lang="en-US" altLang="ja-JP" sz="2600" dirty="0" smtClean="0"/>
              <a:t>is used for </a:t>
            </a:r>
            <a:r>
              <a:rPr lang="en-US" altLang="ja-JP" sz="2600" dirty="0" smtClean="0"/>
              <a:t>contrast.)</a:t>
            </a:r>
            <a:endParaRPr lang="en-US" altLang="ja-JP" sz="2600" dirty="0" smtClean="0"/>
          </a:p>
        </p:txBody>
      </p:sp>
      <p:sp>
        <p:nvSpPr>
          <p:cNvPr id="5" name="Bent-Up Arrow 4"/>
          <p:cNvSpPr/>
          <p:nvPr/>
        </p:nvSpPr>
        <p:spPr>
          <a:xfrm flipH="1">
            <a:off x="1619672" y="2564904"/>
            <a:ext cx="576064" cy="21602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427984" y="3573016"/>
            <a:ext cx="720080" cy="216024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2</a:t>
            </a:r>
            <a:r>
              <a:rPr lang="ja-JP" alt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）</a:t>
            </a: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Let’s try modifying nouns in Japanese!</a:t>
            </a:r>
            <a:endParaRPr lang="en-GB" altLang="ja-JP" sz="2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4013" indent="-354013">
              <a:spcBef>
                <a:spcPts val="0"/>
              </a:spcBef>
              <a:buAutoNum type="alphaUcParenR"/>
            </a:pPr>
            <a:r>
              <a:rPr lang="en-US" altLang="ja-JP" sz="2000" b="1" dirty="0" smtClean="0"/>
              <a:t>When the modified noun is the subject of the relative clause, </a:t>
            </a:r>
          </a:p>
          <a:p>
            <a:pPr marL="354013" indent="-354013">
              <a:spcBef>
                <a:spcPts val="0"/>
              </a:spcBef>
              <a:buNone/>
            </a:pPr>
            <a:r>
              <a:rPr lang="en-US" altLang="ja-JP" sz="2000" dirty="0" smtClean="0"/>
              <a:t>	extra information without a </a:t>
            </a:r>
            <a:r>
              <a:rPr lang="en-GB" altLang="ja-JP" sz="2000" dirty="0" smtClean="0"/>
              <a:t>relative </a:t>
            </a:r>
            <a:r>
              <a:rPr lang="en-US" altLang="ja-JP" sz="2000" dirty="0" smtClean="0"/>
              <a:t>pronoun(who/which/that) precedes the modified noun.  	</a:t>
            </a:r>
          </a:p>
          <a:p>
            <a:pPr marL="742950" indent="-742950">
              <a:spcBef>
                <a:spcPts val="1200"/>
              </a:spcBef>
              <a:buNone/>
            </a:pPr>
            <a:r>
              <a:rPr lang="en-US" altLang="ja-JP" sz="2000" dirty="0" smtClean="0"/>
              <a:t>Example) 	The person </a:t>
            </a:r>
            <a:r>
              <a:rPr lang="en-US" altLang="ja-JP" sz="2000" dirty="0" smtClean="0">
                <a:solidFill>
                  <a:srgbClr val="0066FF"/>
                </a:solidFill>
              </a:rPr>
              <a:t>who is reading a book</a:t>
            </a:r>
            <a:endParaRPr lang="en-US" altLang="ja-JP" sz="2000" dirty="0" smtClean="0"/>
          </a:p>
          <a:p>
            <a:pPr marL="742950" indent="-742950">
              <a:spcBef>
                <a:spcPts val="1200"/>
              </a:spcBef>
              <a:buNone/>
            </a:pPr>
            <a:r>
              <a:rPr lang="en-US" altLang="ja-JP" sz="2000" dirty="0" smtClean="0">
                <a:solidFill>
                  <a:srgbClr val="0066FF"/>
                </a:solidFill>
              </a:rPr>
              <a:t>			</a:t>
            </a:r>
            <a:r>
              <a:rPr lang="ja-JP" altLang="en-US" sz="2000" b="1" dirty="0" smtClean="0">
                <a:solidFill>
                  <a:srgbClr val="0066FF"/>
                </a:solidFill>
              </a:rPr>
              <a:t>本を　よんでいる</a:t>
            </a:r>
            <a:r>
              <a:rPr lang="ja-JP" altLang="en-US" sz="2000" b="1" dirty="0" smtClean="0"/>
              <a:t>　    人</a:t>
            </a:r>
            <a:r>
              <a:rPr lang="en-US" altLang="ja-JP" sz="2000" dirty="0" smtClean="0"/>
              <a:t>	</a:t>
            </a:r>
          </a:p>
          <a:p>
            <a:pPr marL="742950" indent="-742950">
              <a:spcBef>
                <a:spcPts val="0"/>
              </a:spcBef>
              <a:buNone/>
            </a:pPr>
            <a:r>
              <a:rPr lang="en-US" altLang="ja-JP" sz="2000" dirty="0" smtClean="0"/>
              <a:t>			</a:t>
            </a:r>
            <a:endParaRPr lang="en-US" altLang="ja-JP" sz="1100" dirty="0" smtClean="0"/>
          </a:p>
          <a:p>
            <a:pPr marL="742950" indent="-742950">
              <a:buNone/>
            </a:pPr>
            <a:r>
              <a:rPr lang="en-US" altLang="ja-JP" sz="2000" dirty="0" smtClean="0"/>
              <a:t>1)	The </a:t>
            </a:r>
            <a:r>
              <a:rPr lang="en-GB" altLang="ja-JP" sz="2000" dirty="0" smtClean="0"/>
              <a:t>person </a:t>
            </a:r>
            <a:r>
              <a:rPr lang="en-GB" altLang="ja-JP" sz="2000" dirty="0" smtClean="0">
                <a:solidFill>
                  <a:srgbClr val="0066FF"/>
                </a:solidFill>
              </a:rPr>
              <a:t>who does not drink wine</a:t>
            </a:r>
            <a:endParaRPr lang="en-US" altLang="ja-JP" sz="20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r>
              <a:rPr lang="en-US" altLang="ja-JP" sz="2000" dirty="0" smtClean="0"/>
              <a:t>	</a:t>
            </a:r>
            <a:r>
              <a:rPr lang="ja-JP" altLang="en-US" sz="2000" b="1" dirty="0" smtClean="0">
                <a:solidFill>
                  <a:srgbClr val="0066FF"/>
                </a:solidFill>
              </a:rPr>
              <a:t>ワインをのまない</a:t>
            </a:r>
            <a:r>
              <a:rPr lang="ja-JP" altLang="en-US" sz="2000" b="1" dirty="0" smtClean="0"/>
              <a:t>人</a:t>
            </a:r>
            <a:endParaRPr lang="en-US" altLang="ja-JP" sz="2000" b="1" dirty="0" smtClean="0"/>
          </a:p>
          <a:p>
            <a:pPr marL="742950" indent="-742950">
              <a:buNone/>
            </a:pPr>
            <a:endParaRPr lang="en-US" altLang="ja-JP" sz="800" dirty="0" smtClean="0"/>
          </a:p>
          <a:p>
            <a:pPr marL="742950" indent="-742950">
              <a:buNone/>
            </a:pPr>
            <a:r>
              <a:rPr lang="en-US" altLang="ja-JP" sz="2000" dirty="0" smtClean="0"/>
              <a:t>2)	The </a:t>
            </a:r>
            <a:r>
              <a:rPr lang="en-GB" altLang="ja-JP" sz="2000" dirty="0" smtClean="0"/>
              <a:t>restaurant </a:t>
            </a:r>
            <a:r>
              <a:rPr lang="en-GB" altLang="ja-JP" sz="2000" dirty="0" smtClean="0">
                <a:solidFill>
                  <a:srgbClr val="0066FF"/>
                </a:solidFill>
              </a:rPr>
              <a:t>which is next to the station</a:t>
            </a:r>
            <a:endParaRPr lang="en-US" altLang="ja-JP" sz="20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r>
              <a:rPr lang="en-US" altLang="ja-JP" sz="2000" dirty="0" smtClean="0"/>
              <a:t>	</a:t>
            </a:r>
            <a:r>
              <a:rPr lang="ja-JP" altLang="en-US" sz="2000" b="1" dirty="0" smtClean="0">
                <a:solidFill>
                  <a:srgbClr val="0066FF"/>
                </a:solidFill>
              </a:rPr>
              <a:t>えきのとなりにある</a:t>
            </a:r>
            <a:r>
              <a:rPr lang="ja-JP" altLang="en-US" sz="2000" b="1" dirty="0" smtClean="0"/>
              <a:t>レストラン</a:t>
            </a:r>
            <a:endParaRPr lang="en-US" altLang="ja-JP" sz="2000" b="1" dirty="0" smtClean="0"/>
          </a:p>
        </p:txBody>
      </p:sp>
      <p:grpSp>
        <p:nvGrpSpPr>
          <p:cNvPr id="2" name="Group 12"/>
          <p:cNvGrpSpPr/>
          <p:nvPr/>
        </p:nvGrpSpPr>
        <p:grpSpPr>
          <a:xfrm>
            <a:off x="2195736" y="3356992"/>
            <a:ext cx="2808312" cy="432048"/>
            <a:chOff x="1331640" y="2060848"/>
            <a:chExt cx="3744416" cy="360040"/>
          </a:xfrm>
        </p:grpSpPr>
        <p:sp>
          <p:nvSpPr>
            <p:cNvPr id="6" name="Rectangle 5"/>
            <p:cNvSpPr/>
            <p:nvPr/>
          </p:nvSpPr>
          <p:spPr>
            <a:xfrm>
              <a:off x="4139952" y="2060848"/>
              <a:ext cx="936104" cy="360040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000" dirty="0">
                <a:noFill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331640" y="2420888"/>
              <a:ext cx="2736304" cy="0"/>
            </a:xfrm>
            <a:prstGeom prst="line">
              <a:avLst/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altLang="ja-JP" sz="4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ja-JP" altLang="en-US" sz="4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en-GB" altLang="ja-JP" sz="4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try modifying nouns in Japanese!</a:t>
            </a:r>
          </a:p>
          <a:p>
            <a:pPr marL="354013" indent="-354013">
              <a:lnSpc>
                <a:spcPct val="120000"/>
              </a:lnSpc>
              <a:spcBef>
                <a:spcPts val="98"/>
              </a:spcBef>
              <a:buAutoNum type="alphaUcParenR" startAt="2"/>
            </a:pPr>
            <a:r>
              <a:rPr lang="en-US" altLang="ja-JP" sz="4200" b="1" dirty="0" smtClean="0"/>
              <a:t>When the modified noun is not the subject of the relative clause, </a:t>
            </a:r>
          </a:p>
          <a:p>
            <a:pPr marL="354013" indent="-354013">
              <a:lnSpc>
                <a:spcPct val="120000"/>
              </a:lnSpc>
              <a:spcBef>
                <a:spcPts val="98"/>
              </a:spcBef>
              <a:buNone/>
            </a:pPr>
            <a:r>
              <a:rPr lang="en-US" altLang="ja-JP" sz="4200" dirty="0" smtClean="0"/>
              <a:t>	use particle </a:t>
            </a:r>
            <a:r>
              <a:rPr lang="ja-JP" altLang="en-US" sz="4200" b="1" dirty="0" smtClean="0">
                <a:solidFill>
                  <a:srgbClr val="FF0000"/>
                </a:solidFill>
              </a:rPr>
              <a:t>が</a:t>
            </a:r>
            <a:r>
              <a:rPr lang="en-GB" altLang="ja-JP" sz="4200" dirty="0" smtClean="0"/>
              <a:t> for </a:t>
            </a:r>
            <a:r>
              <a:rPr lang="en-GB" altLang="ja-JP" sz="4200" u="sng" dirty="0" smtClean="0"/>
              <a:t>the subject of the relative clause</a:t>
            </a:r>
            <a:r>
              <a:rPr lang="en-GB" altLang="ja-JP" sz="4200" dirty="0" smtClean="0"/>
              <a:t>.  Relative pronouns are not used in a Japanese relative clause.</a:t>
            </a:r>
            <a:r>
              <a:rPr lang="ja-JP" altLang="en-US" sz="4200" dirty="0" smtClean="0"/>
              <a:t>　</a:t>
            </a:r>
            <a:endParaRPr lang="en-GB" altLang="ja-JP" sz="4200" dirty="0" smtClean="0"/>
          </a:p>
          <a:p>
            <a:pPr marL="741600" indent="-742950">
              <a:spcBef>
                <a:spcPts val="24"/>
              </a:spcBef>
              <a:buNone/>
            </a:pPr>
            <a:endParaRPr lang="en-GB" altLang="ja-JP" sz="4200" dirty="0" smtClean="0"/>
          </a:p>
          <a:p>
            <a:pPr marL="741600" indent="-742950">
              <a:lnSpc>
                <a:spcPct val="120000"/>
              </a:lnSpc>
              <a:spcBef>
                <a:spcPts val="480"/>
              </a:spcBef>
              <a:buNone/>
            </a:pPr>
            <a:r>
              <a:rPr lang="en-GB" altLang="ja-JP" sz="4200" dirty="0" smtClean="0"/>
              <a:t>Example</a:t>
            </a:r>
            <a:r>
              <a:rPr lang="en-US" altLang="ja-JP" sz="4200" dirty="0" smtClean="0"/>
              <a:t>)	The book </a:t>
            </a:r>
            <a:r>
              <a:rPr lang="en-GB" altLang="ja-JP" sz="4200" dirty="0" smtClean="0">
                <a:solidFill>
                  <a:srgbClr val="0066FF"/>
                </a:solidFill>
              </a:rPr>
              <a:t>which</a:t>
            </a:r>
            <a:r>
              <a:rPr lang="en-US" altLang="ja-JP" sz="4200" dirty="0" smtClean="0">
                <a:solidFill>
                  <a:srgbClr val="0066FF"/>
                </a:solidFill>
              </a:rPr>
              <a:t> I bought yesterday</a:t>
            </a:r>
          </a:p>
          <a:p>
            <a:pPr marL="741600" indent="-742950">
              <a:lnSpc>
                <a:spcPct val="120000"/>
              </a:lnSpc>
              <a:spcBef>
                <a:spcPts val="480"/>
              </a:spcBef>
              <a:buNone/>
            </a:pPr>
            <a:r>
              <a:rPr lang="en-US" altLang="ja-JP" sz="4200" dirty="0" smtClean="0"/>
              <a:t>			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わたし</a:t>
            </a:r>
            <a:r>
              <a:rPr lang="ja-JP" altLang="en-US" sz="4200" b="1" dirty="0" smtClean="0">
                <a:solidFill>
                  <a:srgbClr val="FF0000"/>
                </a:solidFill>
              </a:rPr>
              <a:t>が    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きのう     買った     </a:t>
            </a:r>
            <a:r>
              <a:rPr lang="ja-JP" altLang="en-US" sz="4200" b="1" dirty="0" smtClean="0"/>
              <a:t>本</a:t>
            </a:r>
            <a:endParaRPr lang="en-GB" altLang="ja-JP" sz="4200" b="1" dirty="0" smtClean="0"/>
          </a:p>
          <a:p>
            <a:pPr marL="0" indent="-74295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altLang="ja-JP" sz="4200" b="1" dirty="0" smtClean="0"/>
              <a:t>		    </a:t>
            </a:r>
            <a:r>
              <a:rPr lang="en-GB" altLang="ja-JP" sz="4200" b="1" dirty="0" smtClean="0">
                <a:solidFill>
                  <a:srgbClr val="0066FF"/>
                </a:solidFill>
              </a:rPr>
              <a:t>  </a:t>
            </a:r>
            <a:r>
              <a:rPr lang="en-US" altLang="ja-JP" sz="4200" b="1" dirty="0" smtClean="0"/>
              <a:t>	</a:t>
            </a:r>
            <a:endParaRPr lang="en-GB" altLang="ja-JP" sz="4200" dirty="0" smtClean="0"/>
          </a:p>
          <a:p>
            <a:pPr marL="741600" indent="-742950">
              <a:lnSpc>
                <a:spcPct val="120000"/>
              </a:lnSpc>
              <a:spcBef>
                <a:spcPts val="480"/>
              </a:spcBef>
              <a:buNone/>
            </a:pPr>
            <a:r>
              <a:rPr lang="en-GB" altLang="ja-JP" sz="4200" dirty="0" smtClean="0"/>
              <a:t>			</a:t>
            </a:r>
            <a:r>
              <a:rPr lang="en-US" altLang="ja-JP" sz="4200" dirty="0" smtClean="0"/>
              <a:t> 	</a:t>
            </a:r>
          </a:p>
          <a:p>
            <a:pPr marL="741600" indent="-742950">
              <a:spcBef>
                <a:spcPts val="480"/>
              </a:spcBef>
              <a:buNone/>
            </a:pPr>
            <a:r>
              <a:rPr lang="en-US" altLang="ja-JP" sz="4200" dirty="0" smtClean="0"/>
              <a:t>1)	The book </a:t>
            </a:r>
            <a:r>
              <a:rPr lang="en-US" altLang="ja-JP" sz="4200" dirty="0" smtClean="0">
                <a:solidFill>
                  <a:srgbClr val="0066FF"/>
                </a:solidFill>
              </a:rPr>
              <a:t>which </a:t>
            </a:r>
            <a:r>
              <a:rPr lang="en-GB" altLang="ja-JP" sz="4200" dirty="0" smtClean="0">
                <a:solidFill>
                  <a:srgbClr val="0066FF"/>
                </a:solidFill>
              </a:rPr>
              <a:t>my friend</a:t>
            </a:r>
            <a:r>
              <a:rPr lang="en-US" altLang="ja-JP" sz="4200" dirty="0" smtClean="0">
                <a:solidFill>
                  <a:srgbClr val="0066FF"/>
                </a:solidFill>
              </a:rPr>
              <a:t> borrowed from </a:t>
            </a:r>
            <a:r>
              <a:rPr lang="en-GB" altLang="ja-JP" sz="4200" dirty="0" smtClean="0">
                <a:solidFill>
                  <a:srgbClr val="0066FF"/>
                </a:solidFill>
              </a:rPr>
              <a:t>the library</a:t>
            </a:r>
            <a:endParaRPr lang="en-US" altLang="ja-JP" sz="4200" dirty="0" smtClean="0">
              <a:solidFill>
                <a:srgbClr val="0066FF"/>
              </a:solidFill>
            </a:endParaRPr>
          </a:p>
          <a:p>
            <a:pPr marL="741600" indent="-742950">
              <a:spcBef>
                <a:spcPts val="480"/>
              </a:spcBef>
              <a:buNone/>
            </a:pPr>
            <a:r>
              <a:rPr lang="en-US" altLang="ja-JP" sz="4200" dirty="0" smtClean="0"/>
              <a:t>	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友だち</a:t>
            </a:r>
            <a:r>
              <a:rPr lang="ja-JP" altLang="en-US" sz="4200" b="1" dirty="0" smtClean="0">
                <a:solidFill>
                  <a:srgbClr val="FF0000"/>
                </a:solidFill>
              </a:rPr>
              <a:t>が</a:t>
            </a:r>
            <a:r>
              <a:rPr lang="en-GB" altLang="ja-JP" sz="42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図書館から 借りた</a:t>
            </a:r>
            <a:r>
              <a:rPr lang="ja-JP" altLang="en-US" sz="4200" b="1" dirty="0" smtClean="0"/>
              <a:t>本</a:t>
            </a:r>
            <a:endParaRPr lang="en-US" altLang="ja-JP" sz="4200" b="1" dirty="0" smtClean="0"/>
          </a:p>
          <a:p>
            <a:pPr marL="741600" indent="-742950">
              <a:spcBef>
                <a:spcPts val="480"/>
              </a:spcBef>
              <a:buNone/>
            </a:pPr>
            <a:endParaRPr lang="en-US" altLang="ja-JP" sz="4200" dirty="0" smtClean="0"/>
          </a:p>
          <a:p>
            <a:pPr marL="741600" indent="-742950">
              <a:spcBef>
                <a:spcPts val="480"/>
              </a:spcBef>
              <a:buNone/>
            </a:pPr>
            <a:r>
              <a:rPr lang="en-US" altLang="ja-JP" sz="4200" dirty="0" smtClean="0"/>
              <a:t>2)	The </a:t>
            </a:r>
            <a:r>
              <a:rPr lang="en-GB" altLang="ja-JP" sz="4200" dirty="0" smtClean="0"/>
              <a:t>restaurant </a:t>
            </a:r>
            <a:r>
              <a:rPr lang="en-GB" altLang="ja-JP" sz="4200" dirty="0" smtClean="0">
                <a:solidFill>
                  <a:srgbClr val="0066FF"/>
                </a:solidFill>
              </a:rPr>
              <a:t>where Mr Tanaka is working</a:t>
            </a:r>
            <a:endParaRPr lang="en-US" altLang="ja-JP" sz="4200" dirty="0" smtClean="0">
              <a:solidFill>
                <a:srgbClr val="0066FF"/>
              </a:solidFill>
            </a:endParaRPr>
          </a:p>
          <a:p>
            <a:pPr marL="741600" indent="-742950">
              <a:spcBef>
                <a:spcPts val="480"/>
              </a:spcBef>
              <a:buNone/>
            </a:pPr>
            <a:r>
              <a:rPr lang="en-US" altLang="ja-JP" sz="4200" dirty="0" smtClean="0"/>
              <a:t>	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田中さん</a:t>
            </a:r>
            <a:r>
              <a:rPr lang="ja-JP" altLang="en-US" sz="4200" b="1" dirty="0" smtClean="0">
                <a:solidFill>
                  <a:srgbClr val="FF0000"/>
                </a:solidFill>
              </a:rPr>
              <a:t>が </a:t>
            </a:r>
            <a:r>
              <a:rPr lang="ja-JP" altLang="en-US" sz="4200" b="1" dirty="0" smtClean="0">
                <a:solidFill>
                  <a:srgbClr val="0066FF"/>
                </a:solidFill>
              </a:rPr>
              <a:t>はたらいている </a:t>
            </a:r>
            <a:r>
              <a:rPr lang="ja-JP" altLang="en-US" sz="4200" b="1" dirty="0" smtClean="0"/>
              <a:t>レストラン</a:t>
            </a:r>
            <a:endParaRPr lang="en-US" altLang="ja-JP" sz="4200" b="1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2339752" y="3429000"/>
            <a:ext cx="3600400" cy="360040"/>
            <a:chOff x="2082185" y="3429000"/>
            <a:chExt cx="3857967" cy="432048"/>
          </a:xfrm>
        </p:grpSpPr>
        <p:sp>
          <p:nvSpPr>
            <p:cNvPr id="6" name="Rectangle 5"/>
            <p:cNvSpPr/>
            <p:nvPr/>
          </p:nvSpPr>
          <p:spPr>
            <a:xfrm>
              <a:off x="5346086" y="3429000"/>
              <a:ext cx="594066" cy="432048"/>
            </a:xfrm>
            <a:prstGeom prst="rect">
              <a:avLst/>
            </a:prstGeom>
            <a:noFill/>
            <a:ln>
              <a:solidFill>
                <a:srgbClr val="FF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noFill/>
                </a:rPr>
                <a:t>      </a:t>
              </a:r>
              <a:endParaRPr lang="en-GB" sz="2000" dirty="0">
                <a:noFill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082185" y="3861048"/>
              <a:ext cx="3209895" cy="0"/>
            </a:xfrm>
            <a:prstGeom prst="line">
              <a:avLst/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9715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ja-JP" alt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try forming a sentence in which a relative clause is used!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1)	Mr Tanaka is </a:t>
            </a:r>
            <a:r>
              <a:rPr lang="en-US" altLang="ja-JP" sz="1800" u="sng" dirty="0" smtClean="0"/>
              <a:t>the person </a:t>
            </a:r>
            <a:r>
              <a:rPr lang="en-US" altLang="ja-JP" sz="1800" u="sng" dirty="0" smtClean="0">
                <a:solidFill>
                  <a:srgbClr val="0066FF"/>
                </a:solidFill>
              </a:rPr>
              <a:t>who</a:t>
            </a:r>
            <a:r>
              <a:rPr lang="en-GB" altLang="ja-JP" sz="1800" u="sng" dirty="0" smtClean="0">
                <a:solidFill>
                  <a:srgbClr val="0066FF"/>
                </a:solidFill>
              </a:rPr>
              <a:t> is drinking wine</a:t>
            </a:r>
            <a:r>
              <a:rPr lang="en-GB" altLang="ja-JP" sz="1800" dirty="0" smtClean="0"/>
              <a:t>.  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/>
              <a:t>田中さんは </a:t>
            </a:r>
            <a:r>
              <a:rPr lang="ja-JP" altLang="en-US" sz="1800" u="sng" dirty="0" smtClean="0">
                <a:solidFill>
                  <a:srgbClr val="0066FF"/>
                </a:solidFill>
              </a:rPr>
              <a:t>                       　　         </a:t>
            </a:r>
            <a:r>
              <a:rPr lang="ja-JP" altLang="en-US" sz="1800" u="sng" dirty="0" smtClean="0"/>
              <a:t>人</a:t>
            </a:r>
            <a:r>
              <a:rPr lang="ja-JP" altLang="en-US" sz="1800" dirty="0" smtClean="0"/>
              <a:t>です。 </a:t>
            </a:r>
            <a:r>
              <a:rPr lang="en-GB" altLang="ja-JP" sz="1800" dirty="0" smtClean="0"/>
              <a:t>(</a:t>
            </a:r>
            <a:r>
              <a:rPr lang="ja-JP" altLang="en-US" sz="1800" dirty="0" smtClean="0"/>
              <a:t>←</a:t>
            </a:r>
            <a:r>
              <a:rPr lang="en-GB" altLang="ja-JP" sz="1800" dirty="0"/>
              <a:t>B</a:t>
            </a:r>
            <a:r>
              <a:rPr lang="en-GB" altLang="ja-JP" sz="1800" dirty="0" smtClean="0"/>
              <a:t>are bones</a:t>
            </a:r>
            <a:r>
              <a:rPr lang="en-GB" altLang="ja-JP" sz="1800" dirty="0"/>
              <a:t> </a:t>
            </a:r>
            <a:r>
              <a:rPr lang="en-GB" altLang="ja-JP" sz="1800" dirty="0" smtClean="0"/>
              <a:t>of the sentence.)</a:t>
            </a:r>
          </a:p>
          <a:p>
            <a:pPr marL="742950" indent="-742950">
              <a:buNone/>
            </a:pPr>
            <a:r>
              <a:rPr lang="en-GB" altLang="ja-JP" sz="1800" dirty="0" smtClean="0"/>
              <a:t>			</a:t>
            </a:r>
            <a:r>
              <a:rPr lang="ja-JP" altLang="en-US" sz="1800" dirty="0" smtClean="0"/>
              <a:t>　</a:t>
            </a:r>
            <a:r>
              <a:rPr lang="ja-JP" altLang="en-US" sz="1800" dirty="0" smtClean="0">
                <a:solidFill>
                  <a:srgbClr val="0066FF"/>
                </a:solidFill>
              </a:rPr>
              <a:t>ワインをのんでいる</a:t>
            </a:r>
            <a:endParaRPr lang="en-US" altLang="ja-JP" sz="18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endParaRPr lang="en-US" altLang="ja-JP" sz="10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2)	</a:t>
            </a:r>
            <a:r>
              <a:rPr lang="en-GB" altLang="ja-JP" sz="1800" dirty="0" smtClean="0"/>
              <a:t> </a:t>
            </a:r>
            <a:r>
              <a:rPr lang="en-GB" altLang="ja-JP" sz="1800" u="sng" dirty="0" smtClean="0"/>
              <a:t>The bus </a:t>
            </a:r>
            <a:r>
              <a:rPr lang="en-GB" altLang="ja-JP" sz="1800" u="sng" dirty="0" smtClean="0">
                <a:solidFill>
                  <a:srgbClr val="0066FF"/>
                </a:solidFill>
              </a:rPr>
              <a:t>which goes to Newcastle University</a:t>
            </a:r>
            <a:r>
              <a:rPr lang="en-GB" altLang="ja-JP" sz="1800" dirty="0" smtClean="0"/>
              <a:t> is No.21.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u="sng" dirty="0" smtClean="0">
                <a:solidFill>
                  <a:srgbClr val="0066FF"/>
                </a:solidFill>
              </a:rPr>
              <a:t>＿＿＿＿＿＿＿＿＿＿＿　　</a:t>
            </a:r>
            <a:r>
              <a:rPr lang="ja-JP" altLang="en-US" sz="1800" u="sng" dirty="0" smtClean="0"/>
              <a:t>バス</a:t>
            </a:r>
            <a:r>
              <a:rPr lang="ja-JP" altLang="en-US" sz="1800" dirty="0" smtClean="0"/>
              <a:t>は ２１ばんです。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>
                <a:solidFill>
                  <a:srgbClr val="0066FF"/>
                </a:solidFill>
              </a:rPr>
              <a:t>ニューキャ</a:t>
            </a:r>
            <a:r>
              <a:rPr lang="ja-JP" altLang="en-US" sz="1800" dirty="0">
                <a:solidFill>
                  <a:srgbClr val="0066FF"/>
                </a:solidFill>
              </a:rPr>
              <a:t>ッスル</a:t>
            </a:r>
            <a:r>
              <a:rPr lang="ja-JP" altLang="en-US" sz="1800" dirty="0" smtClean="0">
                <a:solidFill>
                  <a:srgbClr val="0066FF"/>
                </a:solidFill>
              </a:rPr>
              <a:t>大学に行く</a:t>
            </a:r>
            <a:endParaRPr lang="en-GB" altLang="ja-JP" sz="18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endParaRPr lang="en-GB" altLang="ja-JP" sz="10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r>
              <a:rPr lang="en-GB" altLang="ja-JP" sz="1800" dirty="0" smtClean="0"/>
              <a:t>3) 	This is </a:t>
            </a:r>
            <a:r>
              <a:rPr lang="en-GB" altLang="ja-JP" sz="1800" u="sng" dirty="0" smtClean="0"/>
              <a:t>the book </a:t>
            </a:r>
            <a:r>
              <a:rPr lang="en-GB" altLang="ja-JP" sz="1800" u="sng" dirty="0" smtClean="0">
                <a:solidFill>
                  <a:srgbClr val="0066FF"/>
                </a:solidFill>
              </a:rPr>
              <a:t>that my friend gave me</a:t>
            </a:r>
            <a:r>
              <a:rPr lang="en-GB" altLang="ja-JP" sz="1800" dirty="0" smtClean="0"/>
              <a:t>.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/>
              <a:t>これは、</a:t>
            </a:r>
            <a:r>
              <a:rPr lang="ja-JP" altLang="en-US" sz="1800" u="sng" dirty="0" smtClean="0">
                <a:solidFill>
                  <a:srgbClr val="0066FF"/>
                </a:solidFill>
              </a:rPr>
              <a:t>　　　　　　　　　　　</a:t>
            </a:r>
            <a:r>
              <a:rPr lang="ja-JP" altLang="en-US" sz="1800" u="sng" dirty="0" smtClean="0"/>
              <a:t>本</a:t>
            </a:r>
            <a:r>
              <a:rPr lang="ja-JP" altLang="en-US" sz="1800" dirty="0" smtClean="0"/>
              <a:t>です。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	</a:t>
            </a:r>
            <a:r>
              <a:rPr lang="ja-JP" altLang="en-US" sz="1800" dirty="0" smtClean="0"/>
              <a:t>　　　　　</a:t>
            </a:r>
            <a:r>
              <a:rPr lang="ja-JP" altLang="en-US" sz="1800" dirty="0" smtClean="0">
                <a:solidFill>
                  <a:srgbClr val="0066FF"/>
                </a:solidFill>
              </a:rPr>
              <a:t>友だちがくれた</a:t>
            </a:r>
            <a:endParaRPr lang="en-GB" altLang="ja-JP" sz="18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endParaRPr lang="en-GB" altLang="ja-JP" sz="10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r>
              <a:rPr lang="en-GB" altLang="ja-JP" sz="1800" dirty="0" smtClean="0"/>
              <a:t>4)</a:t>
            </a:r>
            <a:r>
              <a:rPr lang="en-GB" altLang="ja-JP" sz="1800" dirty="0" smtClean="0">
                <a:solidFill>
                  <a:srgbClr val="0066FF"/>
                </a:solidFill>
              </a:rPr>
              <a:t>	</a:t>
            </a:r>
            <a:r>
              <a:rPr lang="en-GB" altLang="ja-JP" sz="1800" dirty="0" smtClean="0"/>
              <a:t>My younger brother lost </a:t>
            </a:r>
            <a:r>
              <a:rPr lang="en-GB" altLang="ja-JP" sz="1800" u="sng" dirty="0" smtClean="0"/>
              <a:t>the CD </a:t>
            </a:r>
            <a:r>
              <a:rPr lang="en-GB" altLang="ja-JP" sz="1800" u="sng" dirty="0" smtClean="0">
                <a:solidFill>
                  <a:srgbClr val="0066FF"/>
                </a:solidFill>
              </a:rPr>
              <a:t>that I</a:t>
            </a:r>
            <a:r>
              <a:rPr lang="ja-JP" altLang="en-US" sz="1800" u="sng" dirty="0" smtClean="0">
                <a:solidFill>
                  <a:srgbClr val="0066FF"/>
                </a:solidFill>
              </a:rPr>
              <a:t> </a:t>
            </a:r>
            <a:r>
              <a:rPr lang="en-GB" altLang="ja-JP" sz="1800" u="sng" dirty="0" smtClean="0">
                <a:solidFill>
                  <a:srgbClr val="0066FF"/>
                </a:solidFill>
              </a:rPr>
              <a:t>had borrowed from my friend</a:t>
            </a:r>
            <a:r>
              <a:rPr lang="en-GB" altLang="ja-JP" sz="1800" dirty="0" smtClean="0"/>
              <a:t>.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/>
              <a:t>おとうとは </a:t>
            </a:r>
            <a:r>
              <a:rPr lang="ja-JP" altLang="en-US" sz="1800" u="sng" dirty="0" smtClean="0">
                <a:solidFill>
                  <a:srgbClr val="0066FF"/>
                </a:solidFill>
              </a:rPr>
              <a:t>　　　　　　　　　　　　　　　　　　</a:t>
            </a:r>
            <a:r>
              <a:rPr lang="en-GB" altLang="ja-JP" sz="1800" u="sng" dirty="0" smtClean="0"/>
              <a:t>CD</a:t>
            </a:r>
            <a:r>
              <a:rPr lang="ja-JP" altLang="en-US" sz="1800" dirty="0" smtClean="0"/>
              <a:t>を なくしました。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>
                <a:solidFill>
                  <a:srgbClr val="0066FF"/>
                </a:solidFill>
              </a:rPr>
              <a:t>			</a:t>
            </a:r>
            <a:r>
              <a:rPr lang="ja-JP" altLang="en-US" sz="1800" dirty="0" smtClean="0">
                <a:solidFill>
                  <a:srgbClr val="0066FF"/>
                </a:solidFill>
              </a:rPr>
              <a:t>わたしが友だちから借りた</a:t>
            </a:r>
            <a:endParaRPr lang="en-US" altLang="ja-JP" sz="18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endParaRPr lang="en-US" altLang="ja-JP" sz="1800" dirty="0" smtClean="0">
              <a:solidFill>
                <a:srgbClr val="0066FF"/>
              </a:solidFill>
            </a:endParaRPr>
          </a:p>
          <a:p>
            <a:pPr marL="742950" indent="-742950">
              <a:buNone/>
            </a:pPr>
            <a:endParaRPr lang="en-US" altLang="ja-JP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18579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4</a:t>
            </a:r>
            <a:r>
              <a:rPr lang="ja-JP" alt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）</a:t>
            </a: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Let’s try identifying a relative clause in a sentence!   </a:t>
            </a:r>
          </a:p>
          <a:p>
            <a:pPr>
              <a:buNone/>
            </a:pPr>
            <a:endParaRPr lang="en-GB" altLang="ja-JP" sz="1800" i="1" dirty="0" smtClean="0"/>
          </a:p>
          <a:p>
            <a:pPr>
              <a:buNone/>
            </a:pPr>
            <a:r>
              <a:rPr lang="en-GB" altLang="ja-JP" sz="1800" i="1" dirty="0" smtClean="0"/>
              <a:t>First, identify bare bones of the sentence, in order to identify a </a:t>
            </a:r>
            <a:r>
              <a:rPr lang="en-GB" altLang="ja-JP" sz="1800" i="1" dirty="0" smtClean="0">
                <a:solidFill>
                  <a:srgbClr val="0066FF"/>
                </a:solidFill>
              </a:rPr>
              <a:t>relative clause </a:t>
            </a:r>
            <a:r>
              <a:rPr lang="en-GB" altLang="ja-JP" sz="1800" i="1" dirty="0" smtClean="0"/>
              <a:t>.</a:t>
            </a:r>
          </a:p>
          <a:p>
            <a:pPr>
              <a:buNone/>
            </a:pPr>
            <a:endParaRPr lang="en-US" altLang="ja-JP" sz="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arenR"/>
            </a:pPr>
            <a:r>
              <a:rPr lang="ja-JP" altLang="en-US" sz="1800" dirty="0" smtClean="0"/>
              <a:t>これはきのう買った本です。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/>
              <a:t>	</a:t>
            </a:r>
            <a:r>
              <a:rPr lang="ja-JP" altLang="en-US" sz="1800" dirty="0" smtClean="0"/>
              <a:t>こ</a:t>
            </a:r>
            <a:r>
              <a:rPr lang="ja-JP" altLang="en-US" sz="1800" dirty="0"/>
              <a:t>れ</a:t>
            </a:r>
            <a:r>
              <a:rPr lang="ja-JP" altLang="en-US" sz="1800" dirty="0" smtClean="0"/>
              <a:t>は本で</a:t>
            </a:r>
            <a:r>
              <a:rPr lang="ja-JP" altLang="en-US" sz="1800" dirty="0"/>
              <a:t>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 marL="742950" indent="-742950">
              <a:buNone/>
            </a:pPr>
            <a:endParaRPr lang="en-US" altLang="ja-JP" sz="1800" dirty="0"/>
          </a:p>
          <a:p>
            <a:pPr marL="742950" indent="-742950">
              <a:buNone/>
            </a:pPr>
            <a:r>
              <a:rPr lang="en-US" altLang="ja-JP" sz="1800" dirty="0" smtClean="0">
                <a:solidFill>
                  <a:srgbClr val="0066FF"/>
                </a:solidFill>
              </a:rPr>
              <a:t>	</a:t>
            </a:r>
            <a:r>
              <a:rPr lang="ja-JP" altLang="en-US" sz="1800" dirty="0" smtClean="0"/>
              <a:t>こ</a:t>
            </a:r>
            <a:r>
              <a:rPr lang="ja-JP" altLang="en-US" sz="1800" dirty="0"/>
              <a:t>れ</a:t>
            </a:r>
            <a:r>
              <a:rPr lang="ja-JP" altLang="en-US" sz="1800" dirty="0" smtClean="0"/>
              <a:t>は</a:t>
            </a:r>
            <a:r>
              <a:rPr lang="ja-JP" altLang="en-US" sz="1800" dirty="0">
                <a:solidFill>
                  <a:srgbClr val="0066FF"/>
                </a:solidFill>
              </a:rPr>
              <a:t>きのう買った</a:t>
            </a:r>
            <a:r>
              <a:rPr lang="ja-JP" altLang="en-US" sz="1800" dirty="0" smtClean="0"/>
              <a:t>本</a:t>
            </a:r>
            <a:r>
              <a:rPr lang="ja-JP" altLang="en-US" sz="1800" dirty="0"/>
              <a:t>です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 smtClean="0"/>
              <a:t>2)	</a:t>
            </a:r>
            <a:r>
              <a:rPr lang="ja-JP" altLang="en-US" sz="1800" dirty="0" smtClean="0"/>
              <a:t>おとうとは田中さんから借りた本をなくしました。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/>
              <a:t>	</a:t>
            </a:r>
            <a:r>
              <a:rPr lang="ja-JP" altLang="en-US" sz="1800" dirty="0" smtClean="0"/>
              <a:t>お</a:t>
            </a:r>
            <a:r>
              <a:rPr lang="ja-JP" altLang="en-US" sz="1800" dirty="0"/>
              <a:t>とうと</a:t>
            </a:r>
            <a:r>
              <a:rPr lang="ja-JP" altLang="en-US" sz="1800" dirty="0" smtClean="0"/>
              <a:t>は本をな</a:t>
            </a:r>
            <a:r>
              <a:rPr lang="ja-JP" altLang="en-US" sz="1800" dirty="0"/>
              <a:t>くしました。</a:t>
            </a:r>
            <a:endParaRPr lang="en-US" altLang="ja-JP" sz="1800" dirty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/>
              <a:t>おとうとは</a:t>
            </a:r>
            <a:r>
              <a:rPr lang="ja-JP" altLang="en-US" sz="1800" dirty="0" smtClean="0">
                <a:solidFill>
                  <a:srgbClr val="0066FF"/>
                </a:solidFill>
              </a:rPr>
              <a:t>田中さんから借りた</a:t>
            </a:r>
            <a:r>
              <a:rPr lang="ja-JP" altLang="en-US" sz="1800" dirty="0" smtClean="0"/>
              <a:t>本をなくしました。</a:t>
            </a:r>
            <a:endParaRPr lang="en-US" altLang="ja-JP" sz="1800" dirty="0" smtClean="0"/>
          </a:p>
          <a:p>
            <a:pPr marL="742950" indent="-742950">
              <a:buNone/>
            </a:pPr>
            <a:endParaRPr lang="en-GB" altLang="ja-JP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Relative Clause</a:t>
            </a:r>
            <a:br>
              <a:rPr lang="en-GB" altLang="ja-JP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ja-JP" altLang="en-US" sz="31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修飾節（しゅうしょくせつ）</a:t>
            </a:r>
            <a:r>
              <a:rPr lang="en-GB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</a:t>
            </a:r>
            <a:endParaRPr lang="en-GB" sz="3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185792"/>
          </a:xfr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4</a:t>
            </a:r>
            <a:r>
              <a:rPr lang="ja-JP" alt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）</a:t>
            </a:r>
            <a:r>
              <a:rPr lang="en-GB" altLang="ja-JP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</a:rPr>
              <a:t>Let’s try identifying a relative clause in a sentence!   </a:t>
            </a:r>
          </a:p>
          <a:p>
            <a:pPr>
              <a:buNone/>
            </a:pPr>
            <a:r>
              <a:rPr lang="en-GB" altLang="ja-JP" sz="1800" i="1" dirty="0" smtClean="0"/>
              <a:t>First, identify bare bones of the sentence, in order to identify a </a:t>
            </a:r>
            <a:r>
              <a:rPr lang="en-GB" altLang="ja-JP" sz="1800" i="1" dirty="0" smtClean="0">
                <a:solidFill>
                  <a:srgbClr val="0066FF"/>
                </a:solidFill>
              </a:rPr>
              <a:t>relative clause </a:t>
            </a:r>
            <a:r>
              <a:rPr lang="en-GB" altLang="ja-JP" sz="1800" i="1" dirty="0" smtClean="0"/>
              <a:t>.</a:t>
            </a:r>
          </a:p>
          <a:p>
            <a:pPr marL="742950" indent="-742950">
              <a:buNone/>
            </a:pPr>
            <a:endParaRPr lang="en-GB" altLang="ja-JP" sz="1000" dirty="0" smtClean="0"/>
          </a:p>
          <a:p>
            <a:pPr marL="742950" indent="-742950">
              <a:buAutoNum type="arabicParenR" startAt="3"/>
            </a:pPr>
            <a:r>
              <a:rPr lang="ja-JP" altLang="en-US" sz="1800" dirty="0" smtClean="0"/>
              <a:t>わたしがかばんをなくしたデパートはフェニックスです。</a:t>
            </a:r>
            <a:endParaRPr lang="en-US" altLang="ja-JP" sz="1800" dirty="0" smtClean="0"/>
          </a:p>
          <a:p>
            <a:pPr marL="742950" indent="-742950">
              <a:buAutoNum type="arabicParenR" startAt="3"/>
            </a:pP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  <a:r>
              <a:rPr lang="ja-JP" altLang="en-US" sz="1800" dirty="0" smtClean="0"/>
              <a:t>デ</a:t>
            </a:r>
            <a:r>
              <a:rPr lang="ja-JP" altLang="en-US" sz="1800" dirty="0"/>
              <a:t>パート</a:t>
            </a:r>
            <a:r>
              <a:rPr lang="ja-JP" altLang="en-US" sz="1800" dirty="0" smtClean="0"/>
              <a:t>はフ</a:t>
            </a:r>
            <a:r>
              <a:rPr lang="ja-JP" altLang="en-US" sz="1800" dirty="0"/>
              <a:t>ェニックスです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 marL="742950" indent="-742950">
              <a:buNone/>
            </a:pP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>
                <a:solidFill>
                  <a:srgbClr val="0066FF"/>
                </a:solidFill>
              </a:rPr>
              <a:t>	</a:t>
            </a:r>
            <a:r>
              <a:rPr lang="ja-JP" altLang="en-US" sz="1800" dirty="0" smtClean="0">
                <a:solidFill>
                  <a:srgbClr val="0066FF"/>
                </a:solidFill>
              </a:rPr>
              <a:t>わたしがかばんをなくした</a:t>
            </a:r>
            <a:r>
              <a:rPr lang="ja-JP" altLang="en-US" sz="1800" dirty="0" smtClean="0"/>
              <a:t>デパートはフェニックスです。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AutoNum type="arabicParenR" startAt="4"/>
            </a:pPr>
            <a:r>
              <a:rPr lang="ja-JP" altLang="en-US" sz="1800" dirty="0" smtClean="0"/>
              <a:t>わたしはあした、去年の夏に日本でいっしょにホームステイをした友だちに会います。</a:t>
            </a:r>
            <a:endParaRPr lang="en-US" altLang="ja-JP" sz="1800" dirty="0" smtClean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/>
              <a:t>	</a:t>
            </a:r>
            <a:r>
              <a:rPr lang="ja-JP" altLang="en-US" sz="1800" dirty="0" smtClean="0"/>
              <a:t>わ</a:t>
            </a:r>
            <a:r>
              <a:rPr lang="ja-JP" altLang="en-US" sz="1800" dirty="0"/>
              <a:t>たし</a:t>
            </a:r>
            <a:r>
              <a:rPr lang="ja-JP" altLang="en-US" sz="1800" dirty="0" smtClean="0"/>
              <a:t>は友</a:t>
            </a:r>
            <a:r>
              <a:rPr lang="ja-JP" altLang="en-US" sz="1800" dirty="0"/>
              <a:t>だちに会います。</a:t>
            </a:r>
            <a:endParaRPr lang="en-US" altLang="ja-JP" sz="1800" dirty="0"/>
          </a:p>
          <a:p>
            <a:pPr marL="742950" indent="-742950">
              <a:buNone/>
            </a:pPr>
            <a:r>
              <a:rPr lang="en-US" altLang="ja-JP" sz="1800" dirty="0" smtClean="0"/>
              <a:t>	</a:t>
            </a:r>
          </a:p>
          <a:p>
            <a:pPr marL="742950" indent="-742950">
              <a:buNone/>
            </a:pPr>
            <a:r>
              <a:rPr lang="en-US" altLang="ja-JP" sz="1800" dirty="0"/>
              <a:t>	</a:t>
            </a:r>
            <a:r>
              <a:rPr lang="ja-JP" altLang="en-US" sz="1800" dirty="0" smtClean="0"/>
              <a:t>わたしは　あした、</a:t>
            </a:r>
            <a:r>
              <a:rPr lang="ja-JP" altLang="en-US" sz="1800" dirty="0" smtClean="0">
                <a:solidFill>
                  <a:srgbClr val="0066FF"/>
                </a:solidFill>
              </a:rPr>
              <a:t>去年の夏に日本でいっしょにホームステイをした</a:t>
            </a:r>
            <a:r>
              <a:rPr lang="ja-JP" altLang="en-US" sz="1800" dirty="0" smtClean="0"/>
              <a:t>友だちに　会います。</a:t>
            </a:r>
            <a:endParaRPr lang="en-US" altLang="ja-JP" sz="1800" dirty="0" smtClean="0"/>
          </a:p>
          <a:p>
            <a:pPr>
              <a:buNone/>
            </a:pPr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val="204813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3157</TotalTime>
  <Words>286</Words>
  <Application>Microsoft Office PowerPoint</Application>
  <PresentationFormat>On-screen Show (4:3)</PresentationFormat>
  <Paragraphs>134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Office Theme</vt:lpstr>
      <vt:lpstr>Relative Clause 修飾節（しゅうしょくせつ） </vt:lpstr>
      <vt:lpstr>Relative Clause 修飾節（しゅうしょくせつ） </vt:lpstr>
      <vt:lpstr>Relative Clause 修飾節（しゅうしょくせつ）  </vt:lpstr>
      <vt:lpstr>Relative Clause 修飾節（しゅうしょくせつ） </vt:lpstr>
      <vt:lpstr>Relative Clause 修飾節（しゅうしょくせつ） </vt:lpstr>
      <vt:lpstr>Relative Clause 修飾節（しゅうしょくせつ） </vt:lpstr>
      <vt:lpstr>Relative Clause 修飾節（しゅうしょくせつ） </vt:lpstr>
      <vt:lpstr>Relative Clause 修飾節（しゅうしょくせつ） </vt:lpstr>
      <vt:lpstr>Relative Clause 修飾節（しゅうしょくせつ）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Casey Kumi</cp:lastModifiedBy>
  <cp:revision>1088</cp:revision>
  <dcterms:created xsi:type="dcterms:W3CDTF">2012-01-30T01:47:08Z</dcterms:created>
  <dcterms:modified xsi:type="dcterms:W3CDTF">2018-05-09T00:38:09Z</dcterms:modified>
</cp:coreProperties>
</file>