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62" r:id="rId3"/>
    <p:sldId id="258" r:id="rId4"/>
    <p:sldId id="263" r:id="rId5"/>
    <p:sldId id="264" r:id="rId6"/>
    <p:sldId id="265" r:id="rId7"/>
    <p:sldId id="266" r:id="rId8"/>
    <p:sldId id="267" r:id="rId9"/>
    <p:sldId id="268" r:id="rId10"/>
    <p:sldId id="269" r:id="rId11"/>
    <p:sldId id="271" r:id="rId12"/>
    <p:sldId id="272" r:id="rId13"/>
    <p:sldId id="273" r:id="rId14"/>
    <p:sldId id="274" r:id="rId15"/>
  </p:sldIdLst>
  <p:sldSz cx="9144000" cy="6858000" type="screen4x3"/>
  <p:notesSz cx="6858000" cy="100139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55F2"/>
    <a:srgbClr val="33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64" autoAdjust="0"/>
    <p:restoredTop sz="87061" autoAdjust="0"/>
  </p:normalViewPr>
  <p:slideViewPr>
    <p:cSldViewPr>
      <p:cViewPr>
        <p:scale>
          <a:sx n="68" d="100"/>
          <a:sy n="68" d="100"/>
        </p:scale>
        <p:origin x="-72" y="9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2814" y="-96"/>
      </p:cViewPr>
      <p:guideLst>
        <p:guide orient="horz" pos="315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50069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1"/>
            <a:ext cx="2971800" cy="500698"/>
          </a:xfrm>
          <a:prstGeom prst="rect">
            <a:avLst/>
          </a:prstGeom>
        </p:spPr>
        <p:txBody>
          <a:bodyPr vert="horz" lIns="91440" tIns="45720" rIns="91440" bIns="45720" rtlCol="0"/>
          <a:lstStyle>
            <a:lvl1pPr algn="r">
              <a:defRPr sz="1200"/>
            </a:lvl1pPr>
          </a:lstStyle>
          <a:p>
            <a:fld id="{B4F2E112-5E02-48E9-A5A5-A6DA678E4DC8}" type="datetimeFigureOut">
              <a:rPr lang="en-GB" smtClean="0"/>
              <a:pPr/>
              <a:t>06/06/2012</a:t>
            </a:fld>
            <a:endParaRPr lang="en-GB"/>
          </a:p>
        </p:txBody>
      </p:sp>
      <p:sp>
        <p:nvSpPr>
          <p:cNvPr id="4" name="Footer Placeholder 3"/>
          <p:cNvSpPr>
            <a:spLocks noGrp="1"/>
          </p:cNvSpPr>
          <p:nvPr>
            <p:ph type="ftr" sz="quarter" idx="2"/>
          </p:nvPr>
        </p:nvSpPr>
        <p:spPr>
          <a:xfrm>
            <a:off x="0" y="9511514"/>
            <a:ext cx="2971800" cy="50069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511514"/>
            <a:ext cx="2971800" cy="500698"/>
          </a:xfrm>
          <a:prstGeom prst="rect">
            <a:avLst/>
          </a:prstGeom>
        </p:spPr>
        <p:txBody>
          <a:bodyPr vert="horz" lIns="91440" tIns="45720" rIns="91440" bIns="45720" rtlCol="0" anchor="b"/>
          <a:lstStyle>
            <a:lvl1pPr algn="r">
              <a:defRPr sz="1200"/>
            </a:lvl1pPr>
          </a:lstStyle>
          <a:p>
            <a:fld id="{A54CF811-E689-4C51-AFE4-26B1D233FE7E}" type="slidenum">
              <a:rPr lang="en-GB" smtClean="0"/>
              <a:pPr/>
              <a:t>‹#›</a:t>
            </a:fld>
            <a:endParaRPr lang="en-GB"/>
          </a:p>
        </p:txBody>
      </p:sp>
    </p:spTree>
    <p:extLst>
      <p:ext uri="{BB962C8B-B14F-4D97-AF65-F5344CB8AC3E}">
        <p14:creationId xmlns="" xmlns:p14="http://schemas.microsoft.com/office/powerpoint/2010/main" val="3917694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500063"/>
          </a:xfrm>
          <a:prstGeom prst="rect">
            <a:avLst/>
          </a:prstGeom>
        </p:spPr>
        <p:txBody>
          <a:bodyPr vert="horz" lIns="91440" tIns="45720" rIns="91440" bIns="45720" rtlCol="0"/>
          <a:lstStyle>
            <a:lvl1pPr algn="r">
              <a:defRPr sz="1200"/>
            </a:lvl1pPr>
          </a:lstStyle>
          <a:p>
            <a:fld id="{C265AD25-89AB-4FFB-9B73-7F09AA5925A8}" type="datetimeFigureOut">
              <a:rPr lang="en-GB" smtClean="0"/>
              <a:pPr/>
              <a:t>06/06/2012</a:t>
            </a:fld>
            <a:endParaRPr lang="en-GB"/>
          </a:p>
        </p:txBody>
      </p:sp>
      <p:sp>
        <p:nvSpPr>
          <p:cNvPr id="4" name="Slide Image Placeholder 3"/>
          <p:cNvSpPr>
            <a:spLocks noGrp="1" noRot="1" noChangeAspect="1"/>
          </p:cNvSpPr>
          <p:nvPr>
            <p:ph type="sldImg" idx="2"/>
          </p:nvPr>
        </p:nvSpPr>
        <p:spPr>
          <a:xfrm>
            <a:off x="925513" y="750888"/>
            <a:ext cx="5006975" cy="37560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56150"/>
            <a:ext cx="5486400" cy="45069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2300"/>
            <a:ext cx="2971800" cy="50006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512300"/>
            <a:ext cx="2971800" cy="500063"/>
          </a:xfrm>
          <a:prstGeom prst="rect">
            <a:avLst/>
          </a:prstGeom>
        </p:spPr>
        <p:txBody>
          <a:bodyPr vert="horz" lIns="91440" tIns="45720" rIns="91440" bIns="45720" rtlCol="0" anchor="b"/>
          <a:lstStyle>
            <a:lvl1pPr algn="r">
              <a:defRPr sz="1200"/>
            </a:lvl1pPr>
          </a:lstStyle>
          <a:p>
            <a:fld id="{A8161531-EC13-4E31-88A3-D3252FAC67B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8161531-EC13-4E31-88A3-D3252FAC67B4}" type="slidenum">
              <a:rPr lang="en-GB" smtClean="0"/>
              <a:pPr/>
              <a:t>10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8161531-EC13-4E31-88A3-D3252FAC67B4}" type="slidenum">
              <a:rPr lang="en-GB" smtClean="0"/>
              <a:pPr/>
              <a:t>12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8161531-EC13-4E31-88A3-D3252FAC67B4}" type="slidenum">
              <a:rPr lang="en-GB" smtClean="0"/>
              <a:pPr/>
              <a:t>13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8161531-EC13-4E31-88A3-D3252FAC67B4}" type="slidenum">
              <a:rPr lang="en-GB" smtClean="0"/>
              <a:pPr/>
              <a:t>14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7"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9"/>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8"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7" y="273056"/>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8"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636223-235B-4327-B1B4-549E22417535}" type="datetimeFigureOut">
              <a:rPr lang="en-GB" smtClean="0"/>
              <a:pPr/>
              <a:t>06/06/2012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F16D9A-17CD-48ED-9AA0-91C1F24A811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36223-235B-4327-B1B4-549E22417535}" type="datetimeFigureOut">
              <a:rPr lang="en-GB" smtClean="0"/>
              <a:pPr/>
              <a:t>06/06/2012</a:t>
            </a:fld>
            <a:endParaRPr lang="en-GB"/>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16D9A-17CD-48ED-9AA0-91C1F24A811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3541" y="80628"/>
            <a:ext cx="8229600" cy="508068"/>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dirty="0"/>
              <a:t>TV</a:t>
            </a:r>
            <a:r>
              <a:rPr lang="ja-JP" altLang="en-US" sz="2000" b="1"/>
              <a:t>ドラマ</a:t>
            </a:r>
            <a:r>
              <a:rPr lang="en-US" altLang="ja-JP" sz="2000" b="1" dirty="0" smtClean="0"/>
              <a:t>『</a:t>
            </a:r>
            <a:r>
              <a:rPr lang="ja-JP" altLang="en-US" sz="2000" b="1" smtClean="0"/>
              <a:t>ビギナー</a:t>
            </a:r>
            <a:r>
              <a:rPr lang="en-US" altLang="ja-JP" sz="2000" b="1" dirty="0"/>
              <a:t>』</a:t>
            </a:r>
            <a:r>
              <a:rPr lang="ja-JP" altLang="en-US" sz="2000" smtClean="0"/>
              <a:t>（フジテレビ</a:t>
            </a:r>
            <a:r>
              <a:rPr lang="en-GB" sz="2000" dirty="0" smtClean="0"/>
              <a:t>2003</a:t>
            </a:r>
            <a:r>
              <a:rPr lang="ja-JP" altLang="en-US" sz="2000"/>
              <a:t>年版）</a:t>
            </a:r>
            <a:endParaRPr lang="en-GB" sz="2000" dirty="0"/>
          </a:p>
        </p:txBody>
      </p:sp>
      <p:graphicFrame>
        <p:nvGraphicFramePr>
          <p:cNvPr id="7" name="Table 6"/>
          <p:cNvGraphicFramePr>
            <a:graphicFrameLocks noGrp="1"/>
          </p:cNvGraphicFramePr>
          <p:nvPr/>
        </p:nvGraphicFramePr>
        <p:xfrm>
          <a:off x="539555" y="890720"/>
          <a:ext cx="8079828" cy="5608911"/>
        </p:xfrm>
        <a:graphic>
          <a:graphicData uri="http://schemas.openxmlformats.org/drawingml/2006/table">
            <a:tbl>
              <a:tblPr/>
              <a:tblGrid>
                <a:gridCol w="1440157"/>
                <a:gridCol w="2376264"/>
                <a:gridCol w="4263407"/>
              </a:tblGrid>
              <a:tr h="264887">
                <a:tc>
                  <a:txBody>
                    <a:bodyPr/>
                    <a:lstStyle/>
                    <a:p>
                      <a:pPr algn="ct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ja-JP" sz="1100" b="1">
                          <a:latin typeface="Calibri"/>
                          <a:ea typeface="MS Mincho"/>
                          <a:cs typeface="Times New Roman"/>
                        </a:rPr>
                        <a:t>読み方</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ja-JP" sz="1100">
                          <a:latin typeface="Calibri"/>
                          <a:ea typeface="MS Mincho"/>
                          <a:cs typeface="Times New Roman"/>
                        </a:rPr>
                        <a:t>意味</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教務課</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きょうむか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白表紙</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しらびょうし</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事件</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じけん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賄賂</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わいろ</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国立大学病院</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こくりつだいがくびょういん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医療用品販売会社</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いりょうようひんはんばいがいしゃ</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営業マン</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えいぎょうマン</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7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100" smtClean="0">
                          <a:latin typeface="+mn-lt"/>
                          <a:ea typeface="MS Mincho"/>
                          <a:cs typeface="Times New Roman"/>
                        </a:rPr>
                        <a:t>現金</a:t>
                      </a:r>
                      <a:endParaRPr lang="en-GB" sz="1100" dirty="0" smtClean="0">
                        <a:latin typeface="+mn-lt"/>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げんきん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争点</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そうてん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容疑を否認する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ようぎをひにんする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贈収賄</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ぞうしゅうわい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金銭受け渡し</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きんせんうけわたし</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物的証拠</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ぶってきしょうこ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明るみに出た</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ja-JP" altLang="en-US" sz="1100" b="1" smtClean="0">
                          <a:latin typeface="Calibri"/>
                          <a:ea typeface="MS Mincho"/>
                          <a:cs typeface="Times New Roman"/>
                        </a:rPr>
                        <a:t>あかるみにでた</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当事者</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とうじしゃ</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財務省</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ざいむしょう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事情</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じじょう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円滑</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えんかつ</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適宜</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てきぎ</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認識</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にんしき</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66" name="Rectangle 2"/>
          <p:cNvSpPr>
            <a:spLocks noChangeArrowheads="1"/>
          </p:cNvSpPr>
          <p:nvPr/>
        </p:nvSpPr>
        <p:spPr bwMode="auto">
          <a:xfrm>
            <a:off x="443542" y="607803"/>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kumimoji="0" lang="en-GB" altLang="ja-JP"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2</a:t>
            </a: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fontScale="92500" lnSpcReduction="10000"/>
          </a:bodyPr>
          <a:lstStyle/>
          <a:p>
            <a:pPr>
              <a:buNone/>
            </a:pPr>
            <a:r>
              <a:rPr lang="ja-JP" altLang="en-US" sz="2000" smtClean="0">
                <a:latin typeface="+mn-ea"/>
              </a:rPr>
              <a:t>（第１問）</a:t>
            </a:r>
            <a:endParaRPr lang="en-US" altLang="ja-JP" sz="2000" dirty="0" smtClean="0">
              <a:latin typeface="+mn-ea"/>
            </a:endParaRPr>
          </a:p>
          <a:p>
            <a:pPr>
              <a:buNone/>
            </a:pPr>
            <a:r>
              <a:rPr lang="en-US" altLang="ja-JP" sz="2000" dirty="0">
                <a:latin typeface="+mn-ea"/>
              </a:rPr>
              <a:t>	</a:t>
            </a:r>
            <a:r>
              <a:rPr lang="ja-JP" altLang="en-US" sz="2000" smtClean="0">
                <a:latin typeface="+mn-ea"/>
              </a:rPr>
              <a:t>友達が陥っている抜き差しならない状態とはどうな状態ですか。（</a:t>
            </a:r>
            <a:r>
              <a:rPr lang="en-US" altLang="ja-JP" sz="2000" dirty="0" smtClean="0">
                <a:latin typeface="+mn-ea"/>
              </a:rPr>
              <a:t>0</a:t>
            </a:r>
            <a:r>
              <a:rPr lang="ja-JP" altLang="en-US" sz="2000" smtClean="0">
                <a:latin typeface="+mn-ea"/>
              </a:rPr>
              <a:t>：</a:t>
            </a:r>
            <a:r>
              <a:rPr lang="en-US" altLang="ja-JP" sz="2000" dirty="0" smtClean="0">
                <a:latin typeface="+mn-ea"/>
              </a:rPr>
              <a:t>20</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r>
              <a:rPr lang="ja-JP" altLang="en-US" sz="2000" smtClean="0">
                <a:solidFill>
                  <a:srgbClr val="4055F2"/>
                </a:solidFill>
                <a:latin typeface="+mn-ea"/>
              </a:rPr>
              <a:t>旦那さんが若い女の子にしつこく言い寄られて困っている。</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（第２問）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友達の夫（Ｂ男）は</a:t>
            </a:r>
            <a:r>
              <a:rPr lang="en-US" altLang="ja-JP" sz="2000" dirty="0" smtClean="0">
                <a:latin typeface="+mn-ea"/>
              </a:rPr>
              <a:t>C</a:t>
            </a:r>
            <a:r>
              <a:rPr lang="ja-JP" altLang="en-US" sz="2000" smtClean="0">
                <a:latin typeface="+mn-ea"/>
              </a:rPr>
              <a:t>子さんとどのように知り合いましたか。（</a:t>
            </a:r>
            <a:r>
              <a:rPr lang="en-US" altLang="ja-JP" sz="2000" dirty="0" smtClean="0">
                <a:latin typeface="+mn-ea"/>
              </a:rPr>
              <a:t>1</a:t>
            </a:r>
            <a:r>
              <a:rPr lang="ja-JP" altLang="en-US" sz="2000" smtClean="0">
                <a:latin typeface="+mn-ea"/>
              </a:rPr>
              <a:t>：</a:t>
            </a:r>
            <a:r>
              <a:rPr lang="en-US" altLang="ja-JP" sz="2000" dirty="0" smtClean="0">
                <a:latin typeface="+mn-ea"/>
              </a:rPr>
              <a:t>02</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C</a:t>
            </a:r>
            <a:r>
              <a:rPr lang="ja-JP" altLang="en-US" sz="2000" smtClean="0">
                <a:solidFill>
                  <a:srgbClr val="4055F2"/>
                </a:solidFill>
                <a:latin typeface="+mn-ea"/>
              </a:rPr>
              <a:t>子さんはＢ男さんの行き付けの喫茶店でアルバイトをしていて、Ｂ男さんに一目惚れした。</a:t>
            </a:r>
            <a:endParaRPr lang="en-US" altLang="ja-JP" sz="2000" dirty="0" smtClean="0">
              <a:solidFill>
                <a:srgbClr val="4055F2"/>
              </a:solidFill>
              <a:latin typeface="+mn-ea"/>
            </a:endParaRPr>
          </a:p>
          <a:p>
            <a:pPr eaLnBrk="0" hangingPunct="0">
              <a:buNone/>
            </a:pP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a:t>
            </a:r>
            <a:r>
              <a:rPr lang="en-US" altLang="ja-JP" sz="2000" dirty="0" smtClean="0">
                <a:latin typeface="+mn-ea"/>
              </a:rPr>
              <a:t>3</a:t>
            </a:r>
            <a:r>
              <a:rPr lang="ja-JP" altLang="en-US" sz="2000" smtClean="0">
                <a:latin typeface="+mn-ea"/>
              </a:rPr>
              <a:t>問）</a:t>
            </a:r>
            <a:endParaRPr lang="en-US" altLang="ja-JP" sz="2000" dirty="0" smtClean="0">
              <a:latin typeface="+mn-ea"/>
            </a:endParaRPr>
          </a:p>
          <a:p>
            <a:pPr eaLnBrk="0" hangingPunct="0">
              <a:buNone/>
            </a:pPr>
            <a:r>
              <a:rPr lang="en-US" altLang="ja-JP" sz="2000" dirty="0">
                <a:latin typeface="+mn-ea"/>
              </a:rPr>
              <a:t>	</a:t>
            </a:r>
            <a:r>
              <a:rPr lang="en-US" altLang="ja-JP" sz="2000" dirty="0" smtClean="0">
                <a:latin typeface="+mn-ea"/>
              </a:rPr>
              <a:t>C</a:t>
            </a:r>
            <a:r>
              <a:rPr lang="ja-JP" altLang="en-US" sz="2000" smtClean="0">
                <a:latin typeface="+mn-ea"/>
              </a:rPr>
              <a:t>子さんがＢ男さんに言い寄ってきている行為がストーカーに該当すれば、どうなりますか。（</a:t>
            </a:r>
            <a:r>
              <a:rPr lang="en-US" altLang="ja-JP" sz="2000" dirty="0" smtClean="0">
                <a:latin typeface="+mn-ea"/>
              </a:rPr>
              <a:t>1</a:t>
            </a:r>
            <a:r>
              <a:rPr lang="ja-JP" altLang="en-US" sz="2000" smtClean="0">
                <a:latin typeface="+mn-ea"/>
              </a:rPr>
              <a:t>：</a:t>
            </a:r>
            <a:r>
              <a:rPr lang="en-US" altLang="ja-JP" sz="2000" dirty="0" smtClean="0">
                <a:latin typeface="+mn-ea"/>
              </a:rPr>
              <a:t>44</a:t>
            </a:r>
            <a:r>
              <a:rPr lang="ja-JP" altLang="en-US" sz="2000" smtClean="0">
                <a:latin typeface="+mn-ea"/>
              </a:rPr>
              <a:t>）</a:t>
            </a:r>
            <a:endParaRPr lang="en-US" altLang="ja-JP" sz="2000" dirty="0" smtClean="0">
              <a:latin typeface="+mn-ea"/>
            </a:endParaRPr>
          </a:p>
          <a:p>
            <a:pPr eaLnBrk="0" hangingPunct="0">
              <a:buNone/>
            </a:pPr>
            <a:r>
              <a:rPr lang="en-US" altLang="ja-JP" sz="2000" dirty="0" smtClean="0">
                <a:latin typeface="+mn-ea"/>
              </a:rPr>
              <a:t>	</a:t>
            </a:r>
            <a:r>
              <a:rPr lang="ja-JP" altLang="en-US" sz="2000" smtClean="0">
                <a:solidFill>
                  <a:srgbClr val="4055F2"/>
                </a:solidFill>
                <a:latin typeface="+mn-ea"/>
              </a:rPr>
              <a:t>ストーカー規制法で</a:t>
            </a:r>
            <a:r>
              <a:rPr lang="en-US" altLang="ja-JP" sz="2000" dirty="0" smtClean="0">
                <a:solidFill>
                  <a:srgbClr val="4055F2"/>
                </a:solidFill>
                <a:latin typeface="+mn-ea"/>
              </a:rPr>
              <a:t>C</a:t>
            </a:r>
            <a:r>
              <a:rPr lang="ja-JP" altLang="en-US" sz="2000" smtClean="0">
                <a:solidFill>
                  <a:srgbClr val="4055F2"/>
                </a:solidFill>
                <a:latin typeface="+mn-ea"/>
              </a:rPr>
              <a:t>子さんの行為を規制することができる。</a:t>
            </a:r>
            <a:endParaRPr lang="en-US" altLang="ja-JP" sz="2000" dirty="0" smtClean="0">
              <a:solidFill>
                <a:srgbClr val="4055F2"/>
              </a:solidFill>
            </a:endParaRPr>
          </a:p>
        </p:txBody>
      </p:sp>
      <p:sp>
        <p:nvSpPr>
          <p:cNvPr id="11266" name="Rectangle 2"/>
          <p:cNvSpPr>
            <a:spLocks noChangeArrowheads="1"/>
          </p:cNvSpPr>
          <p:nvPr/>
        </p:nvSpPr>
        <p:spPr bwMode="auto">
          <a:xfrm>
            <a:off x="467544" y="1268760"/>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en-GB" altLang="ja-JP" sz="1100" b="1" dirty="0" smtClean="0">
                <a:latin typeface="Calibri" pitchFamily="34" charset="0"/>
                <a:ea typeface="MS Mincho" pitchFamily="49" charset="-128"/>
                <a:cs typeface="Times New Roman" pitchFamily="18" charset="0"/>
              </a:rPr>
              <a:t>6</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ja-JP" altLang="en-US" sz="2000" smtClean="0">
                <a:latin typeface="+mn-ea"/>
              </a:rPr>
              <a:t>（第４問）</a:t>
            </a:r>
            <a:endParaRPr lang="en-US" altLang="ja-JP" sz="2000" dirty="0" smtClean="0">
              <a:latin typeface="+mn-ea"/>
            </a:endParaRPr>
          </a:p>
          <a:p>
            <a:pPr>
              <a:buNone/>
            </a:pPr>
            <a:r>
              <a:rPr lang="en-US" altLang="ja-JP" sz="2000" dirty="0">
                <a:latin typeface="+mn-ea"/>
              </a:rPr>
              <a:t>	</a:t>
            </a:r>
            <a:r>
              <a:rPr lang="ja-JP" altLang="en-US" sz="2000" smtClean="0">
                <a:latin typeface="+mn-ea"/>
              </a:rPr>
              <a:t>ストーカー行為とは何ですか。</a:t>
            </a:r>
            <a:r>
              <a:rPr lang="en-US" altLang="ja-JP" sz="2000" dirty="0" smtClean="0">
                <a:latin typeface="+mn-ea"/>
              </a:rPr>
              <a:t>(1:58</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r>
              <a:rPr lang="ja-JP" altLang="en-US" sz="2000" smtClean="0">
                <a:solidFill>
                  <a:srgbClr val="4055F2"/>
                </a:solidFill>
                <a:latin typeface="+mn-ea"/>
              </a:rPr>
              <a:t>主に恋愛感情のもつれにより、つきまとい等の嫌がらせを繰り返す事。</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（第５問）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友達の夫が残業していると、Ｃ子はどんなことをしますか。</a:t>
            </a:r>
            <a:r>
              <a:rPr lang="en-US" altLang="ja-JP" sz="2000" dirty="0" smtClean="0">
                <a:latin typeface="+mn-ea"/>
              </a:rPr>
              <a:t>(2:40</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会社に差し入れを持って行き、残業が終わるまで表でずっと待っている。</a:t>
            </a: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a:t>
            </a:r>
            <a:r>
              <a:rPr lang="ja-JP" altLang="en-US" sz="2000" dirty="0" smtClean="0">
                <a:latin typeface="+mn-ea"/>
              </a:rPr>
              <a:t>６</a:t>
            </a:r>
            <a:r>
              <a:rPr lang="ja-JP" altLang="en-US" sz="2000" smtClean="0">
                <a:latin typeface="+mn-ea"/>
              </a:rPr>
              <a:t>問）</a:t>
            </a:r>
            <a:endParaRPr lang="en-US" altLang="ja-JP" sz="2000" dirty="0" smtClean="0">
              <a:latin typeface="+mn-ea"/>
            </a:endParaRPr>
          </a:p>
          <a:p>
            <a:pPr eaLnBrk="0" hangingPunct="0">
              <a:buNone/>
            </a:pPr>
            <a:r>
              <a:rPr lang="en-US" altLang="ja-JP" sz="2000" dirty="0">
                <a:latin typeface="+mn-ea"/>
              </a:rPr>
              <a:t>	</a:t>
            </a:r>
            <a:r>
              <a:rPr lang="en-US" altLang="ja-JP" sz="2000" dirty="0" smtClean="0">
                <a:latin typeface="+mn-ea"/>
              </a:rPr>
              <a:t>｢</a:t>
            </a:r>
            <a:r>
              <a:rPr lang="ja-JP" altLang="en-US" sz="2000" smtClean="0">
                <a:latin typeface="+mn-ea"/>
              </a:rPr>
              <a:t>Ｂ男とＣ子さんができている</a:t>
            </a:r>
            <a:r>
              <a:rPr lang="en-US" altLang="ja-JP" sz="2000" dirty="0" smtClean="0">
                <a:latin typeface="+mn-ea"/>
              </a:rPr>
              <a:t>｣</a:t>
            </a:r>
            <a:r>
              <a:rPr lang="ja-JP" altLang="en-US" sz="2000" smtClean="0">
                <a:latin typeface="+mn-ea"/>
              </a:rPr>
              <a:t>ことを他の言葉で何といっていますか。</a:t>
            </a:r>
            <a:endParaRPr lang="en-US" altLang="ja-JP" sz="2000" dirty="0" smtClean="0">
              <a:latin typeface="+mn-ea"/>
            </a:endParaRPr>
          </a:p>
          <a:p>
            <a:pPr eaLnBrk="0" hangingPunct="0">
              <a:buNone/>
            </a:pPr>
            <a:r>
              <a:rPr lang="en-US" altLang="ja-JP" sz="2000" dirty="0" smtClean="0">
                <a:latin typeface="+mn-ea"/>
              </a:rPr>
              <a:t>	</a:t>
            </a:r>
            <a:r>
              <a:rPr lang="ja-JP" altLang="en-US" sz="2000" smtClean="0">
                <a:latin typeface="+mn-ea"/>
              </a:rPr>
              <a:t>（</a:t>
            </a:r>
            <a:r>
              <a:rPr lang="en-US" altLang="ja-JP" sz="2000" dirty="0" smtClean="0">
                <a:latin typeface="+mn-ea"/>
              </a:rPr>
              <a:t>4</a:t>
            </a:r>
            <a:r>
              <a:rPr lang="ja-JP" altLang="en-US" sz="2000" smtClean="0">
                <a:latin typeface="+mn-ea"/>
              </a:rPr>
              <a:t>：</a:t>
            </a:r>
            <a:r>
              <a:rPr lang="en-US" altLang="ja-JP" sz="2000" dirty="0" smtClean="0">
                <a:latin typeface="+mn-ea"/>
              </a:rPr>
              <a:t>10</a:t>
            </a:r>
            <a:r>
              <a:rPr lang="ja-JP" altLang="en-US" sz="2000" smtClean="0">
                <a:latin typeface="+mn-ea"/>
              </a:rPr>
              <a:t>）</a:t>
            </a:r>
            <a:endParaRPr lang="en-US" altLang="ja-JP" sz="2000" dirty="0" smtClean="0">
              <a:latin typeface="+mn-ea"/>
            </a:endParaRPr>
          </a:p>
          <a:p>
            <a:pPr eaLnBrk="0" hangingPunct="0">
              <a:buNone/>
            </a:pPr>
            <a:r>
              <a:rPr lang="en-US" altLang="ja-JP" sz="2000" dirty="0" smtClean="0">
                <a:latin typeface="+mn-ea"/>
              </a:rPr>
              <a:t>	</a:t>
            </a:r>
            <a:r>
              <a:rPr lang="ja-JP" altLang="en-US" sz="2000" smtClean="0">
                <a:solidFill>
                  <a:srgbClr val="4055F2"/>
                </a:solidFill>
                <a:latin typeface="+mn-ea"/>
              </a:rPr>
              <a:t>関係を持つ。</a:t>
            </a:r>
            <a:endParaRPr lang="en-US" altLang="ja-JP" sz="2000" dirty="0" smtClean="0"/>
          </a:p>
        </p:txBody>
      </p:sp>
      <p:sp>
        <p:nvSpPr>
          <p:cNvPr id="11266" name="Rectangle 2"/>
          <p:cNvSpPr>
            <a:spLocks noChangeArrowheads="1"/>
          </p:cNvSpPr>
          <p:nvPr/>
        </p:nvSpPr>
        <p:spPr bwMode="auto">
          <a:xfrm>
            <a:off x="467544" y="1268760"/>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en-US" altLang="ja-JP" sz="1100" b="1" dirty="0" smtClean="0">
                <a:latin typeface="Calibri" pitchFamily="34" charset="0"/>
                <a:ea typeface="MS Mincho" pitchFamily="49" charset="-128"/>
                <a:cs typeface="Times New Roman" pitchFamily="18" charset="0"/>
              </a:rPr>
              <a:t>6</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fontScale="92500"/>
          </a:bodyPr>
          <a:lstStyle/>
          <a:p>
            <a:pPr>
              <a:buNone/>
            </a:pPr>
            <a:r>
              <a:rPr lang="ja-JP" altLang="en-US" sz="2000" smtClean="0">
                <a:latin typeface="+mn-ea"/>
              </a:rPr>
              <a:t>（第７問）</a:t>
            </a:r>
            <a:endParaRPr lang="en-US" altLang="ja-JP" sz="2000" dirty="0" smtClean="0">
              <a:latin typeface="+mn-ea"/>
            </a:endParaRPr>
          </a:p>
          <a:p>
            <a:pPr>
              <a:buNone/>
            </a:pPr>
            <a:r>
              <a:rPr lang="en-US" altLang="ja-JP" sz="2000" dirty="0">
                <a:latin typeface="+mn-ea"/>
              </a:rPr>
              <a:t>	</a:t>
            </a:r>
            <a:r>
              <a:rPr lang="ja-JP" altLang="en-US" sz="2000" smtClean="0">
                <a:latin typeface="+mn-ea"/>
              </a:rPr>
              <a:t>なぜ、自宅にかかってくる無言電話で、ストーカー規制法を適用することができるのですか。</a:t>
            </a:r>
            <a:r>
              <a:rPr lang="en-US" altLang="ja-JP" sz="2000" dirty="0" smtClean="0">
                <a:latin typeface="+mn-ea"/>
              </a:rPr>
              <a:t>(4:50</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r>
              <a:rPr lang="ja-JP" altLang="en-US" sz="2000" smtClean="0">
                <a:solidFill>
                  <a:srgbClr val="4055F2"/>
                </a:solidFill>
                <a:latin typeface="+mn-ea"/>
              </a:rPr>
              <a:t>ストーカー規制法は家族へのつきまとい行為も規制しているから、この場合はＣ子さんがＢ男さんの家族であるＡ子さんに不安を与えていることになるから。</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（第８問）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ストーカー規制法が適用されると、警察はどうすることができますか。</a:t>
            </a:r>
            <a:r>
              <a:rPr lang="en-US" altLang="ja-JP" sz="2000" dirty="0" smtClean="0">
                <a:latin typeface="+mn-ea"/>
              </a:rPr>
              <a:t>(05:18</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警察からＣ子さんに警告してもらえる。</a:t>
            </a: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a:t>
            </a:r>
            <a:r>
              <a:rPr lang="ja-JP" altLang="en-US" sz="2000" dirty="0" smtClean="0">
                <a:latin typeface="+mn-ea"/>
              </a:rPr>
              <a:t>９</a:t>
            </a:r>
            <a:r>
              <a:rPr lang="ja-JP" altLang="en-US" sz="2000" smtClean="0">
                <a:latin typeface="+mn-ea"/>
              </a:rPr>
              <a:t>問）</a:t>
            </a:r>
            <a:endParaRPr lang="en-US" altLang="ja-JP" sz="2000" dirty="0" smtClean="0">
              <a:latin typeface="+mn-ea"/>
            </a:endParaRPr>
          </a:p>
          <a:p>
            <a:pPr eaLnBrk="0" hangingPunct="0">
              <a:buNone/>
            </a:pPr>
            <a:r>
              <a:rPr lang="en-US" altLang="ja-JP" sz="2000" dirty="0">
                <a:latin typeface="+mn-ea"/>
              </a:rPr>
              <a:t>	</a:t>
            </a:r>
            <a:r>
              <a:rPr lang="ja-JP" altLang="en-US" sz="2000" smtClean="0">
                <a:latin typeface="+mn-ea"/>
              </a:rPr>
              <a:t>上記でもダメな場合は、どうすればいいのですか。（</a:t>
            </a:r>
            <a:r>
              <a:rPr lang="en-US" altLang="ja-JP" sz="2000" dirty="0" smtClean="0">
                <a:latin typeface="+mn-ea"/>
              </a:rPr>
              <a:t>05</a:t>
            </a:r>
            <a:r>
              <a:rPr lang="ja-JP" altLang="en-US" sz="2000" smtClean="0">
                <a:latin typeface="+mn-ea"/>
              </a:rPr>
              <a:t>：</a:t>
            </a:r>
            <a:r>
              <a:rPr lang="en-US" altLang="ja-JP" sz="2000" dirty="0" smtClean="0">
                <a:latin typeface="+mn-ea"/>
              </a:rPr>
              <a:t>25</a:t>
            </a:r>
            <a:r>
              <a:rPr lang="ja-JP" altLang="en-US" sz="2000" smtClean="0">
                <a:latin typeface="+mn-ea"/>
              </a:rPr>
              <a:t>）</a:t>
            </a:r>
            <a:endParaRPr lang="en-US" altLang="ja-JP" sz="2000" dirty="0" smtClean="0">
              <a:latin typeface="+mn-ea"/>
            </a:endParaRPr>
          </a:p>
          <a:p>
            <a:pPr eaLnBrk="0" hangingPunct="0">
              <a:buNone/>
            </a:pPr>
            <a:r>
              <a:rPr lang="en-US" altLang="ja-JP" sz="2000" dirty="0" smtClean="0">
                <a:latin typeface="+mn-ea"/>
              </a:rPr>
              <a:t>	</a:t>
            </a:r>
            <a:r>
              <a:rPr lang="ja-JP" altLang="en-US" sz="2000" smtClean="0">
                <a:solidFill>
                  <a:srgbClr val="4055F2"/>
                </a:solidFill>
                <a:latin typeface="+mn-ea"/>
              </a:rPr>
              <a:t>公安委員会から禁止命令を出してもらう。</a:t>
            </a:r>
            <a:endParaRPr lang="en-US" altLang="ja-JP" sz="2000" dirty="0" smtClean="0">
              <a:solidFill>
                <a:srgbClr val="4055F2"/>
              </a:solidFill>
            </a:endParaRPr>
          </a:p>
        </p:txBody>
      </p:sp>
      <p:sp>
        <p:nvSpPr>
          <p:cNvPr id="11266" name="Rectangle 2"/>
          <p:cNvSpPr>
            <a:spLocks noChangeArrowheads="1"/>
          </p:cNvSpPr>
          <p:nvPr/>
        </p:nvSpPr>
        <p:spPr bwMode="auto">
          <a:xfrm>
            <a:off x="467544" y="1268760"/>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en-US" altLang="ja-JP" sz="1100" b="1" dirty="0" smtClean="0">
                <a:latin typeface="Calibri" pitchFamily="34" charset="0"/>
                <a:ea typeface="MS Mincho" pitchFamily="49" charset="-128"/>
                <a:cs typeface="Times New Roman" pitchFamily="18" charset="0"/>
              </a:rPr>
              <a:t>6</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568952" cy="4968552"/>
          </a:xfrm>
        </p:spPr>
        <p:txBody>
          <a:bodyPr>
            <a:noAutofit/>
          </a:bodyPr>
          <a:lstStyle/>
          <a:p>
            <a:pPr>
              <a:buNone/>
            </a:pPr>
            <a:r>
              <a:rPr lang="ja-JP" altLang="en-US" sz="1800" smtClean="0">
                <a:latin typeface="+mn-ea"/>
              </a:rPr>
              <a:t>（第</a:t>
            </a:r>
            <a:r>
              <a:rPr lang="en-US" altLang="ja-JP" sz="1800" dirty="0" smtClean="0">
                <a:latin typeface="+mn-ea"/>
              </a:rPr>
              <a:t>10</a:t>
            </a:r>
            <a:r>
              <a:rPr lang="ja-JP" altLang="en-US" sz="1800" smtClean="0">
                <a:latin typeface="+mn-ea"/>
              </a:rPr>
              <a:t>問）</a:t>
            </a:r>
            <a:endParaRPr lang="en-US" altLang="ja-JP" sz="1800" dirty="0" smtClean="0">
              <a:latin typeface="+mn-ea"/>
            </a:endParaRPr>
          </a:p>
          <a:p>
            <a:pPr>
              <a:buNone/>
            </a:pPr>
            <a:r>
              <a:rPr lang="en-US" altLang="ja-JP" sz="1800" dirty="0">
                <a:latin typeface="+mn-ea"/>
              </a:rPr>
              <a:t>	</a:t>
            </a:r>
            <a:r>
              <a:rPr lang="ja-JP" altLang="en-US" sz="1800" smtClean="0">
                <a:latin typeface="+mn-ea"/>
              </a:rPr>
              <a:t>Ｃ子がストーカー行為をやめなかったら、次にどうすればいいですか。</a:t>
            </a:r>
            <a:r>
              <a:rPr lang="en-US" altLang="ja-JP" sz="1800" dirty="0" smtClean="0">
                <a:latin typeface="+mn-ea"/>
              </a:rPr>
              <a:t>(05:25</a:t>
            </a:r>
            <a:r>
              <a:rPr lang="ja-JP" altLang="en-US" sz="1800" smtClean="0">
                <a:latin typeface="+mn-ea"/>
              </a:rPr>
              <a:t>）</a:t>
            </a:r>
            <a:endParaRPr lang="en-US" altLang="ja-JP" sz="1800" dirty="0" smtClean="0">
              <a:latin typeface="+mn-ea"/>
            </a:endParaRPr>
          </a:p>
          <a:p>
            <a:pPr>
              <a:buNone/>
            </a:pPr>
            <a:r>
              <a:rPr lang="en-US" altLang="ja-JP" sz="1800" dirty="0">
                <a:solidFill>
                  <a:srgbClr val="4055F2"/>
                </a:solidFill>
                <a:latin typeface="+mn-ea"/>
              </a:rPr>
              <a:t>	</a:t>
            </a:r>
            <a:r>
              <a:rPr lang="ja-JP" altLang="en-US" sz="1800" smtClean="0">
                <a:solidFill>
                  <a:srgbClr val="4055F2"/>
                </a:solidFill>
                <a:latin typeface="+mn-ea"/>
              </a:rPr>
              <a:t>警察に告訴して逮捕してもらうこともできる。</a:t>
            </a:r>
            <a:endParaRPr lang="en-US" altLang="ja-JP" sz="1800" dirty="0" smtClean="0">
              <a:solidFill>
                <a:srgbClr val="4055F2"/>
              </a:solidFill>
              <a:latin typeface="+mn-ea"/>
            </a:endParaRPr>
          </a:p>
          <a:p>
            <a:pPr>
              <a:buNone/>
            </a:pPr>
            <a:r>
              <a:rPr lang="en-US" altLang="ja-JP" sz="1800" dirty="0" smtClean="0">
                <a:solidFill>
                  <a:srgbClr val="4055F2"/>
                </a:solidFill>
                <a:latin typeface="+mn-ea"/>
              </a:rPr>
              <a:t>	</a:t>
            </a:r>
            <a:r>
              <a:rPr lang="ja-JP" altLang="en-US" sz="1800" smtClean="0">
                <a:solidFill>
                  <a:srgbClr val="4055F2"/>
                </a:solidFill>
                <a:latin typeface="+mn-ea"/>
              </a:rPr>
              <a:t>場合によってはＡ子がＣ子に慰謝料請求（いしゃりょうせいきゅう）をすることができる。</a:t>
            </a:r>
            <a:endParaRPr lang="en-US" altLang="ja-JP" sz="1800" dirty="0" smtClean="0">
              <a:solidFill>
                <a:srgbClr val="4055F2"/>
              </a:solidFill>
              <a:latin typeface="+mn-ea"/>
            </a:endParaRPr>
          </a:p>
          <a:p>
            <a:pPr>
              <a:buNone/>
            </a:pPr>
            <a:endParaRPr lang="en-US" altLang="ja-JP" sz="1800" dirty="0" smtClean="0">
              <a:solidFill>
                <a:srgbClr val="4055F2"/>
              </a:solidFill>
              <a:latin typeface="+mn-ea"/>
            </a:endParaRPr>
          </a:p>
          <a:p>
            <a:pPr>
              <a:buNone/>
            </a:pPr>
            <a:r>
              <a:rPr lang="ja-JP" altLang="en-US" sz="1800" smtClean="0">
                <a:latin typeface="+mn-ea"/>
              </a:rPr>
              <a:t>（第</a:t>
            </a:r>
            <a:r>
              <a:rPr lang="en-US" altLang="ja-JP" sz="1800" dirty="0" smtClean="0">
                <a:latin typeface="+mn-ea"/>
              </a:rPr>
              <a:t>11</a:t>
            </a:r>
            <a:r>
              <a:rPr lang="ja-JP" altLang="en-US" sz="1800" smtClean="0">
                <a:latin typeface="+mn-ea"/>
              </a:rPr>
              <a:t>問）</a:t>
            </a:r>
            <a:endParaRPr lang="en-US" altLang="ja-JP" sz="1800" dirty="0" smtClean="0">
              <a:latin typeface="+mn-ea"/>
            </a:endParaRPr>
          </a:p>
          <a:p>
            <a:pPr>
              <a:buNone/>
            </a:pPr>
            <a:r>
              <a:rPr lang="en-US" altLang="ja-JP" sz="1800" dirty="0" smtClean="0">
                <a:latin typeface="+mn-ea"/>
              </a:rPr>
              <a:t>	</a:t>
            </a:r>
            <a:r>
              <a:rPr lang="ja-JP" altLang="en-US" sz="1800" smtClean="0">
                <a:latin typeface="+mn-ea"/>
              </a:rPr>
              <a:t>今日子はけんかを見ていただけなのに、なぜ、警察に連れて行かれましたか。</a:t>
            </a:r>
            <a:endParaRPr lang="en-US" altLang="ja-JP" sz="1800" dirty="0" smtClean="0">
              <a:latin typeface="+mn-ea"/>
            </a:endParaRPr>
          </a:p>
          <a:p>
            <a:pPr>
              <a:buNone/>
            </a:pPr>
            <a:r>
              <a:rPr lang="en-US" altLang="ja-JP" sz="1800" dirty="0" smtClean="0">
                <a:latin typeface="+mn-ea"/>
              </a:rPr>
              <a:t>	</a:t>
            </a:r>
            <a:r>
              <a:rPr lang="ja-JP" altLang="en-US" sz="1800" smtClean="0">
                <a:latin typeface="+mn-ea"/>
              </a:rPr>
              <a:t> </a:t>
            </a:r>
            <a:r>
              <a:rPr lang="en-US" altLang="ja-JP" sz="1800" dirty="0" smtClean="0">
                <a:latin typeface="+mn-ea"/>
              </a:rPr>
              <a:t>(13</a:t>
            </a:r>
            <a:r>
              <a:rPr lang="ja-JP" altLang="en-US" sz="1800" smtClean="0">
                <a:latin typeface="+mn-ea"/>
              </a:rPr>
              <a:t>：</a:t>
            </a:r>
            <a:r>
              <a:rPr lang="en-US" altLang="ja-JP" sz="1800" dirty="0" smtClean="0">
                <a:latin typeface="+mn-ea"/>
              </a:rPr>
              <a:t>47</a:t>
            </a:r>
            <a:r>
              <a:rPr lang="ja-JP" altLang="en-US" sz="1800" smtClean="0">
                <a:latin typeface="+mn-ea"/>
              </a:rPr>
              <a:t>）</a:t>
            </a:r>
            <a:endParaRPr lang="en-US" altLang="ja-JP" sz="1800" dirty="0" smtClean="0">
              <a:latin typeface="+mn-ea"/>
            </a:endParaRPr>
          </a:p>
          <a:p>
            <a:pPr>
              <a:buNone/>
            </a:pPr>
            <a:r>
              <a:rPr lang="en-US" altLang="ja-JP" sz="1800" dirty="0" smtClean="0">
                <a:solidFill>
                  <a:srgbClr val="4055F2"/>
                </a:solidFill>
                <a:latin typeface="+mn-ea"/>
              </a:rPr>
              <a:t>	</a:t>
            </a:r>
            <a:r>
              <a:rPr lang="ja-JP" altLang="en-US" sz="1800" smtClean="0">
                <a:solidFill>
                  <a:srgbClr val="4055F2"/>
                </a:solidFill>
                <a:latin typeface="+mn-ea"/>
              </a:rPr>
              <a:t>口を出したから。</a:t>
            </a:r>
            <a:endParaRPr lang="en-US" altLang="ja-JP" sz="1800" dirty="0" smtClean="0">
              <a:solidFill>
                <a:srgbClr val="4055F2"/>
              </a:solidFill>
              <a:latin typeface="+mn-ea"/>
            </a:endParaRPr>
          </a:p>
          <a:p>
            <a:pPr eaLnBrk="0" hangingPunct="0">
              <a:buNone/>
            </a:pPr>
            <a:r>
              <a:rPr lang="en-US" altLang="ja-JP" sz="1800" dirty="0">
                <a:solidFill>
                  <a:srgbClr val="4055F2"/>
                </a:solidFill>
                <a:latin typeface="+mn-ea"/>
              </a:rPr>
              <a:t>	</a:t>
            </a:r>
            <a:endParaRPr lang="en-US" altLang="ja-JP" sz="1800" dirty="0">
              <a:latin typeface="+mn-ea"/>
            </a:endParaRPr>
          </a:p>
          <a:p>
            <a:pPr eaLnBrk="0" hangingPunct="0">
              <a:buNone/>
            </a:pPr>
            <a:r>
              <a:rPr lang="en-US" altLang="ja-JP" sz="1800" dirty="0" smtClean="0">
                <a:latin typeface="+mn-ea"/>
              </a:rPr>
              <a:t>(</a:t>
            </a:r>
            <a:r>
              <a:rPr lang="ja-JP" altLang="en-US" sz="1800" smtClean="0">
                <a:latin typeface="+mn-ea"/>
              </a:rPr>
              <a:t>第</a:t>
            </a:r>
            <a:r>
              <a:rPr lang="en-US" altLang="ja-JP" sz="1800" dirty="0" smtClean="0">
                <a:latin typeface="+mn-ea"/>
              </a:rPr>
              <a:t>12</a:t>
            </a:r>
            <a:r>
              <a:rPr lang="ja-JP" altLang="en-US" sz="1800" smtClean="0">
                <a:latin typeface="+mn-ea"/>
              </a:rPr>
              <a:t>問）</a:t>
            </a:r>
            <a:endParaRPr lang="en-US" altLang="ja-JP" sz="1800" dirty="0" smtClean="0">
              <a:latin typeface="+mn-ea"/>
            </a:endParaRPr>
          </a:p>
          <a:p>
            <a:pPr eaLnBrk="0" hangingPunct="0">
              <a:buNone/>
            </a:pPr>
            <a:r>
              <a:rPr lang="en-US" altLang="ja-JP" sz="1800" dirty="0">
                <a:latin typeface="+mn-ea"/>
              </a:rPr>
              <a:t>	</a:t>
            </a:r>
            <a:r>
              <a:rPr lang="ja-JP" altLang="en-US" sz="1800" smtClean="0">
                <a:latin typeface="+mn-ea"/>
              </a:rPr>
              <a:t>けんかで死傷者（ししょうしゃ）が出た場合、けんかの時にどんな行為をしていたら、現場助成罪に問われますか。（</a:t>
            </a:r>
            <a:r>
              <a:rPr lang="en-US" altLang="ja-JP" sz="1800" dirty="0" smtClean="0">
                <a:latin typeface="+mn-ea"/>
              </a:rPr>
              <a:t>14</a:t>
            </a:r>
            <a:r>
              <a:rPr lang="ja-JP" altLang="en-US" sz="1800" smtClean="0">
                <a:latin typeface="+mn-ea"/>
              </a:rPr>
              <a:t>：</a:t>
            </a:r>
            <a:r>
              <a:rPr lang="en-US" altLang="ja-JP" sz="1800" dirty="0" smtClean="0">
                <a:latin typeface="+mn-ea"/>
              </a:rPr>
              <a:t>10</a:t>
            </a:r>
            <a:r>
              <a:rPr lang="ja-JP" altLang="en-US" sz="1800" smtClean="0">
                <a:latin typeface="+mn-ea"/>
              </a:rPr>
              <a:t>）</a:t>
            </a:r>
            <a:endParaRPr lang="en-US" altLang="ja-JP" sz="1800" dirty="0" smtClean="0">
              <a:latin typeface="+mn-ea"/>
            </a:endParaRPr>
          </a:p>
          <a:p>
            <a:pPr eaLnBrk="0" hangingPunct="0">
              <a:buNone/>
            </a:pPr>
            <a:r>
              <a:rPr lang="en-US" altLang="ja-JP" sz="1800" dirty="0" smtClean="0">
                <a:latin typeface="+mn-ea"/>
              </a:rPr>
              <a:t>	</a:t>
            </a:r>
            <a:r>
              <a:rPr lang="ja-JP" altLang="en-US" sz="1800" smtClean="0">
                <a:solidFill>
                  <a:srgbClr val="4055F2"/>
                </a:solidFill>
                <a:latin typeface="+mn-ea"/>
              </a:rPr>
              <a:t>やれやれ等</a:t>
            </a:r>
            <a:r>
              <a:rPr lang="ja-JP" altLang="en-US" sz="1800" dirty="0" smtClean="0">
                <a:solidFill>
                  <a:srgbClr val="4055F2"/>
                </a:solidFill>
                <a:latin typeface="+mn-ea"/>
              </a:rPr>
              <a:t>、</a:t>
            </a:r>
            <a:r>
              <a:rPr lang="ja-JP" altLang="en-US" sz="1800" smtClean="0">
                <a:solidFill>
                  <a:srgbClr val="4055F2"/>
                </a:solidFill>
                <a:latin typeface="+mn-ea"/>
              </a:rPr>
              <a:t>まわりで、けんかをはやし立てる行為。</a:t>
            </a:r>
            <a:endParaRPr lang="en-US" altLang="ja-JP" sz="1800" dirty="0" smtClean="0">
              <a:solidFill>
                <a:srgbClr val="4055F2"/>
              </a:solidFill>
            </a:endParaRPr>
          </a:p>
        </p:txBody>
      </p:sp>
      <p:sp>
        <p:nvSpPr>
          <p:cNvPr id="11266" name="Rectangle 2"/>
          <p:cNvSpPr>
            <a:spLocks noChangeArrowheads="1"/>
          </p:cNvSpPr>
          <p:nvPr/>
        </p:nvSpPr>
        <p:spPr bwMode="auto">
          <a:xfrm>
            <a:off x="467544" y="1268760"/>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en-US" altLang="ja-JP" sz="1100" b="1" dirty="0" smtClean="0">
                <a:latin typeface="Calibri" pitchFamily="34" charset="0"/>
                <a:ea typeface="MS Mincho" pitchFamily="49" charset="-128"/>
                <a:cs typeface="Times New Roman" pitchFamily="18" charset="0"/>
              </a:rPr>
              <a:t>6</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lnSpcReduction="10000"/>
          </a:bodyPr>
          <a:lstStyle/>
          <a:p>
            <a:pPr>
              <a:buNone/>
            </a:pPr>
            <a:r>
              <a:rPr lang="ja-JP" altLang="en-US" sz="2000" smtClean="0">
                <a:latin typeface="+mn-ea"/>
              </a:rPr>
              <a:t>（第</a:t>
            </a:r>
            <a:r>
              <a:rPr lang="en-US" altLang="ja-JP" sz="2000" dirty="0" smtClean="0">
                <a:latin typeface="+mn-ea"/>
              </a:rPr>
              <a:t>13</a:t>
            </a:r>
            <a:r>
              <a:rPr lang="ja-JP" altLang="en-US" sz="2000" smtClean="0">
                <a:latin typeface="+mn-ea"/>
              </a:rPr>
              <a:t>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助成罪の他にどんな罪に問われますか。</a:t>
            </a:r>
            <a:r>
              <a:rPr lang="en-US" altLang="ja-JP" sz="2000" dirty="0" smtClean="0">
                <a:latin typeface="+mn-ea"/>
              </a:rPr>
              <a:t>(14:29</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endParaRPr lang="en-US" altLang="ja-JP" sz="2000" dirty="0" smtClean="0">
              <a:solidFill>
                <a:srgbClr val="4055F2"/>
              </a:solidFill>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幇助犯（ほうじょはん）、教唆犯（きょうさはん）の罪。</a:t>
            </a:r>
            <a:endParaRPr lang="en-US" altLang="ja-JP" sz="2000" dirty="0" smtClean="0">
              <a:solidFill>
                <a:srgbClr val="4055F2"/>
              </a:solidFill>
              <a:latin typeface="+mn-ea"/>
            </a:endParaRPr>
          </a:p>
          <a:p>
            <a:pPr>
              <a:buNone/>
            </a:pP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a:t>
            </a:r>
            <a:r>
              <a:rPr lang="en-US" altLang="ja-JP" sz="2000" dirty="0" smtClean="0">
                <a:latin typeface="+mn-ea"/>
              </a:rPr>
              <a:t>14</a:t>
            </a:r>
            <a:r>
              <a:rPr lang="ja-JP" altLang="en-US" sz="2000" smtClean="0">
                <a:latin typeface="+mn-ea"/>
              </a:rPr>
              <a:t>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なぜ、けんかをはやしたてたのですか。 </a:t>
            </a:r>
            <a:r>
              <a:rPr lang="en-US" altLang="ja-JP" sz="2000" dirty="0" smtClean="0">
                <a:latin typeface="+mn-ea"/>
              </a:rPr>
              <a:t>(15</a:t>
            </a:r>
            <a:r>
              <a:rPr lang="ja-JP" altLang="en-US" sz="2000" smtClean="0">
                <a:latin typeface="+mn-ea"/>
              </a:rPr>
              <a:t>：</a:t>
            </a:r>
            <a:r>
              <a:rPr lang="en-US" altLang="ja-JP" sz="2000" dirty="0" smtClean="0">
                <a:latin typeface="+mn-ea"/>
              </a:rPr>
              <a:t>25</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しんちゃんという知り合いがけんかをしていたから。</a:t>
            </a: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a:t>
            </a:r>
            <a:r>
              <a:rPr lang="en-US" altLang="ja-JP" sz="2000" dirty="0" smtClean="0">
                <a:latin typeface="+mn-ea"/>
              </a:rPr>
              <a:t>15</a:t>
            </a:r>
            <a:r>
              <a:rPr lang="ja-JP" altLang="en-US" sz="2000" smtClean="0">
                <a:latin typeface="+mn-ea"/>
              </a:rPr>
              <a:t>問）</a:t>
            </a:r>
            <a:endParaRPr lang="en-US" altLang="ja-JP" sz="2000" dirty="0" smtClean="0">
              <a:latin typeface="+mn-ea"/>
            </a:endParaRPr>
          </a:p>
          <a:p>
            <a:pPr eaLnBrk="0" hangingPunct="0">
              <a:buNone/>
            </a:pPr>
            <a:r>
              <a:rPr lang="en-US" altLang="ja-JP" sz="2000" dirty="0">
                <a:latin typeface="+mn-ea"/>
              </a:rPr>
              <a:t>	</a:t>
            </a:r>
            <a:r>
              <a:rPr lang="ja-JP" altLang="en-US" sz="2000" smtClean="0">
                <a:latin typeface="+mn-ea"/>
              </a:rPr>
              <a:t>けんかの原因は何ですか。（</a:t>
            </a:r>
            <a:r>
              <a:rPr lang="en-US" altLang="ja-JP" sz="2000" dirty="0" smtClean="0">
                <a:latin typeface="+mn-ea"/>
              </a:rPr>
              <a:t>15</a:t>
            </a:r>
            <a:r>
              <a:rPr lang="ja-JP" altLang="en-US" sz="2000" smtClean="0">
                <a:latin typeface="+mn-ea"/>
              </a:rPr>
              <a:t>：</a:t>
            </a:r>
            <a:r>
              <a:rPr lang="en-US" altLang="ja-JP" sz="2000" dirty="0" smtClean="0">
                <a:latin typeface="+mn-ea"/>
              </a:rPr>
              <a:t>30</a:t>
            </a:r>
            <a:r>
              <a:rPr lang="ja-JP" altLang="en-US" sz="2000" smtClean="0">
                <a:latin typeface="+mn-ea"/>
              </a:rPr>
              <a:t>）</a:t>
            </a:r>
            <a:endParaRPr lang="en-US" altLang="ja-JP" sz="2000" dirty="0" smtClean="0">
              <a:latin typeface="+mn-ea"/>
            </a:endParaRPr>
          </a:p>
          <a:p>
            <a:pPr eaLnBrk="0" hangingPunct="0">
              <a:buNone/>
            </a:pPr>
            <a:r>
              <a:rPr lang="en-US" altLang="ja-JP" sz="2000" dirty="0" smtClean="0">
                <a:latin typeface="+mn-ea"/>
              </a:rPr>
              <a:t>	</a:t>
            </a:r>
            <a:r>
              <a:rPr lang="ja-JP" altLang="en-US" sz="2000" smtClean="0">
                <a:solidFill>
                  <a:srgbClr val="4055F2"/>
                </a:solidFill>
                <a:latin typeface="+mn-ea"/>
              </a:rPr>
              <a:t>愛人のお尻を触ったから。</a:t>
            </a:r>
            <a:endParaRPr lang="en-US" altLang="ja-JP" sz="2000" dirty="0" smtClean="0">
              <a:solidFill>
                <a:srgbClr val="4055F2"/>
              </a:solidFill>
            </a:endParaRPr>
          </a:p>
        </p:txBody>
      </p:sp>
      <p:sp>
        <p:nvSpPr>
          <p:cNvPr id="11266" name="Rectangle 2"/>
          <p:cNvSpPr>
            <a:spLocks noChangeArrowheads="1"/>
          </p:cNvSpPr>
          <p:nvPr/>
        </p:nvSpPr>
        <p:spPr bwMode="auto">
          <a:xfrm>
            <a:off x="467544" y="1268760"/>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en-US" altLang="ja-JP" sz="1100" b="1" dirty="0" smtClean="0">
                <a:latin typeface="Calibri" pitchFamily="34" charset="0"/>
                <a:ea typeface="MS Mincho" pitchFamily="49" charset="-128"/>
                <a:cs typeface="Times New Roman" pitchFamily="18" charset="0"/>
              </a:rPr>
              <a:t>6</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3541" y="80628"/>
            <a:ext cx="8229600" cy="508068"/>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dirty="0"/>
              <a:t>TV</a:t>
            </a:r>
            <a:r>
              <a:rPr lang="ja-JP" altLang="en-US" sz="2000" b="1"/>
              <a:t>ドラマ</a:t>
            </a:r>
            <a:r>
              <a:rPr lang="en-US" altLang="ja-JP" sz="2000" b="1" dirty="0" smtClean="0"/>
              <a:t>『</a:t>
            </a:r>
            <a:r>
              <a:rPr lang="ja-JP" altLang="en-US" sz="2000" b="1" smtClean="0"/>
              <a:t>ビギナー</a:t>
            </a:r>
            <a:r>
              <a:rPr lang="en-US" altLang="ja-JP" sz="2000" b="1" dirty="0"/>
              <a:t>』</a:t>
            </a:r>
            <a:r>
              <a:rPr lang="ja-JP" altLang="en-US" sz="2000" smtClean="0"/>
              <a:t>（フジテレビ</a:t>
            </a:r>
            <a:r>
              <a:rPr lang="en-GB" sz="2000" dirty="0" smtClean="0"/>
              <a:t>2003</a:t>
            </a:r>
            <a:r>
              <a:rPr lang="ja-JP" altLang="en-US" sz="2000"/>
              <a:t>年版）</a:t>
            </a:r>
            <a:endParaRPr lang="en-GB" sz="2000" dirty="0"/>
          </a:p>
        </p:txBody>
      </p:sp>
      <p:graphicFrame>
        <p:nvGraphicFramePr>
          <p:cNvPr id="7" name="Table 6"/>
          <p:cNvGraphicFramePr>
            <a:graphicFrameLocks noGrp="1"/>
          </p:cNvGraphicFramePr>
          <p:nvPr/>
        </p:nvGraphicFramePr>
        <p:xfrm>
          <a:off x="539555" y="890720"/>
          <a:ext cx="8079828" cy="5873798"/>
        </p:xfrm>
        <a:graphic>
          <a:graphicData uri="http://schemas.openxmlformats.org/drawingml/2006/table">
            <a:tbl>
              <a:tblPr/>
              <a:tblGrid>
                <a:gridCol w="1440157"/>
                <a:gridCol w="2376264"/>
                <a:gridCol w="4263407"/>
              </a:tblGrid>
              <a:tr h="264887">
                <a:tc>
                  <a:txBody>
                    <a:bodyPr/>
                    <a:lstStyle/>
                    <a:p>
                      <a:pPr algn="ct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ja-JP" sz="1100" b="1">
                          <a:latin typeface="Calibri"/>
                          <a:ea typeface="MS Mincho"/>
                          <a:cs typeface="Times New Roman"/>
                        </a:rPr>
                        <a:t>読み方</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ja-JP" sz="1100">
                          <a:latin typeface="Calibri"/>
                          <a:ea typeface="MS Mincho"/>
                          <a:cs typeface="Times New Roman"/>
                        </a:rPr>
                        <a:t>意味</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目撃</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もくげき</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マスコミ</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最上階</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さいじょうかい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時間を潰す</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じかんをつぶす</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～に好意を持つ</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～にこういをもつ</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じっとする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念を押す</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ねんをおす</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7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100" smtClean="0">
                          <a:latin typeface="+mn-lt"/>
                          <a:ea typeface="MS Mincho"/>
                          <a:cs typeface="Times New Roman"/>
                        </a:rPr>
                        <a:t>取引先</a:t>
                      </a:r>
                      <a:endParaRPr lang="en-GB" sz="1100" dirty="0" smtClean="0">
                        <a:latin typeface="+mn-lt"/>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とりひきさき</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接待</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せったい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女房</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にょうぼう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政治家</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せいじか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失脚</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しっきゃく</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司法試験</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しほうしけん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介在する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ja-JP" altLang="en-US" sz="1100" b="1" smtClean="0">
                          <a:latin typeface="Calibri"/>
                          <a:ea typeface="MS Mincho"/>
                          <a:cs typeface="Times New Roman"/>
                        </a:rPr>
                        <a:t>かいざい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職務</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しょくむ</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供述</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きょうじゅつ</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曖昧さ</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あいまいさ</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66" name="Rectangle 2"/>
          <p:cNvSpPr>
            <a:spLocks noChangeArrowheads="1"/>
          </p:cNvSpPr>
          <p:nvPr/>
        </p:nvSpPr>
        <p:spPr bwMode="auto">
          <a:xfrm>
            <a:off x="443542" y="607803"/>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kumimoji="0" lang="en-GB" altLang="ja-JP"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2</a:t>
            </a:r>
            <a:r>
              <a:rPr kumimoji="0" lang="ja-JP" alt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ja-JP" altLang="en-US" sz="2000" smtClean="0">
                <a:latin typeface="+mn-ea"/>
              </a:rPr>
              <a:t>（第１問）</a:t>
            </a:r>
            <a:endParaRPr lang="en-US" altLang="ja-JP" sz="2000" dirty="0" smtClean="0">
              <a:latin typeface="+mn-ea"/>
            </a:endParaRPr>
          </a:p>
          <a:p>
            <a:pPr>
              <a:buNone/>
            </a:pPr>
            <a:r>
              <a:rPr lang="en-US" altLang="ja-JP" sz="2000" dirty="0">
                <a:latin typeface="+mn-ea"/>
              </a:rPr>
              <a:t>	</a:t>
            </a:r>
            <a:r>
              <a:rPr lang="ja-JP" altLang="en-US" sz="2000" smtClean="0">
                <a:latin typeface="+mn-ea"/>
              </a:rPr>
              <a:t>どんな事件ですか。（</a:t>
            </a:r>
            <a:r>
              <a:rPr lang="en-US" altLang="ja-JP" sz="2000" dirty="0" smtClean="0">
                <a:latin typeface="+mn-ea"/>
              </a:rPr>
              <a:t>7</a:t>
            </a:r>
            <a:r>
              <a:rPr lang="ja-JP" altLang="en-US" sz="2000" smtClean="0">
                <a:latin typeface="+mn-ea"/>
              </a:rPr>
              <a:t>：</a:t>
            </a:r>
            <a:r>
              <a:rPr lang="en-US" altLang="ja-JP" sz="2000" dirty="0" smtClean="0">
                <a:latin typeface="+mn-ea"/>
              </a:rPr>
              <a:t>41</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r>
              <a:rPr lang="ja-JP" altLang="en-US" sz="2000" smtClean="0">
                <a:solidFill>
                  <a:srgbClr val="4055F2"/>
                </a:solidFill>
                <a:latin typeface="+mn-ea"/>
              </a:rPr>
              <a:t>男Ａが男Ｂから賄賂を受け取ったかどうかという事件です。</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（第２問）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男Ａと男Ｂの職業は何ですか。（</a:t>
            </a:r>
            <a:r>
              <a:rPr lang="en-US" altLang="ja-JP" sz="2000" dirty="0" smtClean="0">
                <a:latin typeface="+mn-ea"/>
              </a:rPr>
              <a:t>7</a:t>
            </a:r>
            <a:r>
              <a:rPr lang="ja-JP" altLang="en-US" sz="2000" smtClean="0">
                <a:latin typeface="+mn-ea"/>
              </a:rPr>
              <a:t>：</a:t>
            </a:r>
            <a:r>
              <a:rPr lang="en-US" altLang="ja-JP" sz="2000" dirty="0" smtClean="0">
                <a:latin typeface="+mn-ea"/>
              </a:rPr>
              <a:t>47</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男Ａは国立大学病院の職員で、男Ｂは医療用品販売会社の営業マンです。</a:t>
            </a:r>
            <a:endParaRPr lang="en-US" altLang="ja-JP" sz="2000" dirty="0" smtClean="0">
              <a:solidFill>
                <a:srgbClr val="4055F2"/>
              </a:solidFill>
              <a:latin typeface="+mn-ea"/>
            </a:endParaRPr>
          </a:p>
          <a:p>
            <a:pPr eaLnBrk="0" hangingPunct="0">
              <a:buNone/>
            </a:pP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a:t>
            </a:r>
            <a:r>
              <a:rPr lang="en-US" altLang="ja-JP" sz="2000" dirty="0" smtClean="0">
                <a:latin typeface="+mn-ea"/>
              </a:rPr>
              <a:t>3</a:t>
            </a:r>
            <a:r>
              <a:rPr lang="ja-JP" altLang="en-US" sz="2000" smtClean="0">
                <a:latin typeface="+mn-ea"/>
              </a:rPr>
              <a:t>問）</a:t>
            </a:r>
            <a:endParaRPr lang="en-US" altLang="ja-JP" sz="2000" dirty="0" smtClean="0">
              <a:latin typeface="+mn-ea"/>
            </a:endParaRPr>
          </a:p>
          <a:p>
            <a:pPr eaLnBrk="0" hangingPunct="0">
              <a:buNone/>
            </a:pPr>
            <a:r>
              <a:rPr lang="en-US" altLang="ja-JP" sz="2000" dirty="0">
                <a:latin typeface="+mn-ea"/>
              </a:rPr>
              <a:t>	</a:t>
            </a:r>
            <a:r>
              <a:rPr lang="ja-JP" altLang="en-US" sz="2000" smtClean="0">
                <a:latin typeface="+mn-ea"/>
              </a:rPr>
              <a:t>賄賂は何でしたか？（</a:t>
            </a:r>
            <a:r>
              <a:rPr lang="en-US" altLang="ja-JP" sz="2000" dirty="0" smtClean="0">
                <a:latin typeface="+mn-ea"/>
              </a:rPr>
              <a:t>7</a:t>
            </a:r>
            <a:r>
              <a:rPr lang="ja-JP" altLang="en-US" sz="2000" smtClean="0">
                <a:latin typeface="+mn-ea"/>
              </a:rPr>
              <a:t>：</a:t>
            </a:r>
            <a:r>
              <a:rPr lang="en-US" altLang="ja-JP" sz="2000" dirty="0" smtClean="0">
                <a:latin typeface="+mn-ea"/>
              </a:rPr>
              <a:t>51</a:t>
            </a:r>
            <a:r>
              <a:rPr lang="ja-JP" altLang="en-US" sz="2000" smtClean="0">
                <a:latin typeface="+mn-ea"/>
              </a:rPr>
              <a:t>）</a:t>
            </a:r>
            <a:endParaRPr lang="en-US" altLang="ja-JP" sz="2000" dirty="0" smtClean="0">
              <a:latin typeface="+mn-ea"/>
            </a:endParaRPr>
          </a:p>
          <a:p>
            <a:pPr eaLnBrk="0" hangingPunct="0">
              <a:buNone/>
            </a:pPr>
            <a:r>
              <a:rPr lang="en-US" altLang="ja-JP" sz="2000" dirty="0" smtClean="0">
                <a:latin typeface="+mn-ea"/>
              </a:rPr>
              <a:t>	</a:t>
            </a:r>
            <a:r>
              <a:rPr lang="ja-JP" altLang="en-US" sz="2000" smtClean="0">
                <a:solidFill>
                  <a:srgbClr val="4055F2"/>
                </a:solidFill>
                <a:latin typeface="+mn-ea"/>
              </a:rPr>
              <a:t>現金５万円です。</a:t>
            </a:r>
            <a:endParaRPr lang="en-US" altLang="ja-JP" sz="2000" dirty="0" smtClean="0"/>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smtClean="0">
                <a:latin typeface="Calibri" pitchFamily="34" charset="0"/>
                <a:ea typeface="MS Mincho" pitchFamily="49" charset="-128"/>
                <a:cs typeface="Times New Roman" pitchFamily="18" charset="0"/>
              </a:rPr>
              <a:t>２</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ja-JP" altLang="en-US" sz="2000" smtClean="0">
                <a:latin typeface="+mn-ea"/>
              </a:rPr>
              <a:t>（第４問）</a:t>
            </a:r>
            <a:endParaRPr lang="en-US" altLang="ja-JP" sz="2000" dirty="0" smtClean="0">
              <a:latin typeface="+mn-ea"/>
            </a:endParaRPr>
          </a:p>
          <a:p>
            <a:pPr>
              <a:buNone/>
            </a:pPr>
            <a:r>
              <a:rPr lang="en-US" altLang="ja-JP" sz="2000" dirty="0">
                <a:latin typeface="+mn-ea"/>
              </a:rPr>
              <a:t>	</a:t>
            </a:r>
            <a:r>
              <a:rPr lang="ja-JP" altLang="en-US" sz="2000" smtClean="0">
                <a:latin typeface="+mn-ea"/>
              </a:rPr>
              <a:t>この事件の争点は何ですか。</a:t>
            </a:r>
            <a:r>
              <a:rPr lang="en-US" altLang="ja-JP" sz="2000" dirty="0" smtClean="0">
                <a:latin typeface="+mn-ea"/>
              </a:rPr>
              <a:t>(7:55</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r>
              <a:rPr lang="ja-JP" altLang="en-US" sz="2000" smtClean="0">
                <a:solidFill>
                  <a:srgbClr val="4055F2"/>
                </a:solidFill>
                <a:latin typeface="+mn-ea"/>
              </a:rPr>
              <a:t>男ＡＢに対し、贈収賄罪が成立するか否かです。</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（第５問）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男ＡＢは容疑を認めていますか。</a:t>
            </a:r>
            <a:r>
              <a:rPr lang="en-US" altLang="ja-JP" sz="2000" dirty="0" smtClean="0">
                <a:latin typeface="+mn-ea"/>
              </a:rPr>
              <a:t>(8:03</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双方共に容疑を否認しています。</a:t>
            </a:r>
            <a:endParaRPr lang="en-US" altLang="ja-JP" sz="2000" dirty="0" smtClean="0">
              <a:solidFill>
                <a:srgbClr val="4055F2"/>
              </a:solidFill>
              <a:latin typeface="+mn-ea"/>
            </a:endParaRPr>
          </a:p>
          <a:p>
            <a:pPr eaLnBrk="0" hangingPunct="0">
              <a:buNone/>
            </a:pP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a:t>
            </a:r>
            <a:r>
              <a:rPr lang="ja-JP" altLang="en-US" sz="2000" dirty="0" smtClean="0">
                <a:latin typeface="+mn-ea"/>
              </a:rPr>
              <a:t>６</a:t>
            </a:r>
            <a:r>
              <a:rPr lang="ja-JP" altLang="en-US" sz="2000" smtClean="0">
                <a:latin typeface="+mn-ea"/>
              </a:rPr>
              <a:t>問）</a:t>
            </a:r>
            <a:endParaRPr lang="en-US" altLang="ja-JP" sz="2000" dirty="0" smtClean="0">
              <a:latin typeface="+mn-ea"/>
            </a:endParaRPr>
          </a:p>
          <a:p>
            <a:pPr eaLnBrk="0" hangingPunct="0">
              <a:buNone/>
            </a:pPr>
            <a:r>
              <a:rPr lang="en-US" altLang="ja-JP" sz="2000" dirty="0">
                <a:latin typeface="+mn-ea"/>
              </a:rPr>
              <a:t>	</a:t>
            </a:r>
            <a:r>
              <a:rPr lang="ja-JP" altLang="en-US" sz="2000" smtClean="0">
                <a:latin typeface="+mn-ea"/>
              </a:rPr>
              <a:t>金銭の受け渡しをしたという物的証拠はありますか。（</a:t>
            </a:r>
            <a:r>
              <a:rPr lang="en-US" altLang="ja-JP" sz="2000" dirty="0" smtClean="0">
                <a:latin typeface="+mn-ea"/>
              </a:rPr>
              <a:t>8</a:t>
            </a:r>
            <a:r>
              <a:rPr lang="ja-JP" altLang="en-US" sz="2000" smtClean="0">
                <a:latin typeface="+mn-ea"/>
              </a:rPr>
              <a:t>：</a:t>
            </a:r>
            <a:r>
              <a:rPr lang="en-US" altLang="ja-JP" sz="2000" dirty="0" smtClean="0">
                <a:latin typeface="+mn-ea"/>
              </a:rPr>
              <a:t>17</a:t>
            </a:r>
            <a:r>
              <a:rPr lang="ja-JP" altLang="en-US" sz="2000" smtClean="0">
                <a:latin typeface="+mn-ea"/>
              </a:rPr>
              <a:t>）</a:t>
            </a:r>
            <a:endParaRPr lang="en-US" altLang="ja-JP" sz="2000" dirty="0" smtClean="0">
              <a:latin typeface="+mn-ea"/>
            </a:endParaRPr>
          </a:p>
          <a:p>
            <a:pPr eaLnBrk="0" hangingPunct="0">
              <a:buNone/>
            </a:pPr>
            <a:r>
              <a:rPr lang="en-US" altLang="ja-JP" sz="2000" dirty="0" smtClean="0">
                <a:latin typeface="+mn-ea"/>
              </a:rPr>
              <a:t>	</a:t>
            </a:r>
            <a:r>
              <a:rPr lang="ja-JP" altLang="en-US" sz="2000" smtClean="0">
                <a:solidFill>
                  <a:srgbClr val="4055F2"/>
                </a:solidFill>
                <a:latin typeface="+mn-ea"/>
              </a:rPr>
              <a:t>ありません。</a:t>
            </a:r>
            <a:endParaRPr lang="en-US" altLang="ja-JP" sz="2000" dirty="0" smtClean="0"/>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smtClean="0">
                <a:latin typeface="Calibri" pitchFamily="34" charset="0"/>
                <a:ea typeface="MS Mincho" pitchFamily="49" charset="-128"/>
                <a:cs typeface="Times New Roman" pitchFamily="18" charset="0"/>
              </a:rPr>
              <a:t>２</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fontScale="92500" lnSpcReduction="10000"/>
          </a:bodyPr>
          <a:lstStyle/>
          <a:p>
            <a:pPr>
              <a:buNone/>
            </a:pPr>
            <a:r>
              <a:rPr lang="ja-JP" altLang="en-US" sz="2000" smtClean="0">
                <a:latin typeface="+mn-ea"/>
              </a:rPr>
              <a:t>（第７問）</a:t>
            </a:r>
            <a:endParaRPr lang="en-US" altLang="ja-JP" sz="2000" dirty="0" smtClean="0">
              <a:latin typeface="+mn-ea"/>
            </a:endParaRPr>
          </a:p>
          <a:p>
            <a:pPr>
              <a:buNone/>
            </a:pPr>
            <a:r>
              <a:rPr lang="en-US" altLang="ja-JP" sz="2000" dirty="0">
                <a:latin typeface="+mn-ea"/>
              </a:rPr>
              <a:t>	</a:t>
            </a:r>
            <a:r>
              <a:rPr lang="ja-JP" altLang="en-US" sz="2000" smtClean="0">
                <a:latin typeface="+mn-ea"/>
              </a:rPr>
              <a:t>桐原さんはなぜ財務省を辞めたのですか。</a:t>
            </a:r>
            <a:r>
              <a:rPr lang="en-US" altLang="ja-JP" sz="2000" dirty="0" smtClean="0">
                <a:latin typeface="+mn-ea"/>
              </a:rPr>
              <a:t>(9:10</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r>
              <a:rPr lang="ja-JP" altLang="en-US" sz="2000" smtClean="0">
                <a:solidFill>
                  <a:srgbClr val="4055F2"/>
                </a:solidFill>
                <a:latin typeface="+mn-ea"/>
              </a:rPr>
              <a:t>マスコミに担当していた業者から過剰な接待を受けたと批判されたから。</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（第８問）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女性</a:t>
            </a:r>
            <a:r>
              <a:rPr lang="en-US" altLang="ja-JP" sz="2000" dirty="0" smtClean="0">
                <a:latin typeface="+mn-ea"/>
              </a:rPr>
              <a:t>C</a:t>
            </a:r>
            <a:r>
              <a:rPr lang="ja-JP" altLang="en-US" sz="2000" smtClean="0">
                <a:latin typeface="+mn-ea"/>
              </a:rPr>
              <a:t>子が男</a:t>
            </a:r>
            <a:r>
              <a:rPr lang="en-US" altLang="ja-JP" sz="2000" dirty="0" smtClean="0">
                <a:latin typeface="+mn-ea"/>
              </a:rPr>
              <a:t>A</a:t>
            </a:r>
            <a:r>
              <a:rPr lang="ja-JP" altLang="en-US" sz="2000" smtClean="0">
                <a:latin typeface="+mn-ea"/>
              </a:rPr>
              <a:t>にホテルの部屋に行こうと言われて戸惑いと共に嬉しいと思ったのはなぜですか。</a:t>
            </a:r>
            <a:r>
              <a:rPr lang="en-US" altLang="ja-JP" sz="2000" dirty="0" smtClean="0">
                <a:latin typeface="+mn-ea"/>
              </a:rPr>
              <a:t>(11:01</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男</a:t>
            </a:r>
            <a:r>
              <a:rPr lang="en-US" altLang="ja-JP" sz="2000" dirty="0" smtClean="0">
                <a:solidFill>
                  <a:srgbClr val="4055F2"/>
                </a:solidFill>
                <a:latin typeface="+mn-ea"/>
              </a:rPr>
              <a:t>A</a:t>
            </a:r>
            <a:r>
              <a:rPr lang="ja-JP" altLang="en-US" sz="2000" smtClean="0">
                <a:solidFill>
                  <a:srgbClr val="4055F2"/>
                </a:solidFill>
                <a:latin typeface="+mn-ea"/>
              </a:rPr>
              <a:t>に好意を持っていたから。</a:t>
            </a:r>
            <a:endParaRPr lang="en-US" altLang="ja-JP" sz="2000" dirty="0" smtClean="0">
              <a:solidFill>
                <a:srgbClr val="4055F2"/>
              </a:solidFill>
              <a:latin typeface="+mn-ea"/>
            </a:endParaRPr>
          </a:p>
          <a:p>
            <a:pPr eaLnBrk="0" hangingPunct="0">
              <a:buNone/>
            </a:pP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a:t>
            </a:r>
            <a:r>
              <a:rPr lang="ja-JP" altLang="en-US" sz="2000" dirty="0" smtClean="0">
                <a:latin typeface="+mn-ea"/>
              </a:rPr>
              <a:t>９</a:t>
            </a:r>
            <a:r>
              <a:rPr lang="ja-JP" altLang="en-US" sz="2000" smtClean="0">
                <a:latin typeface="+mn-ea"/>
              </a:rPr>
              <a:t>問）</a:t>
            </a:r>
            <a:endParaRPr lang="en-US" altLang="ja-JP" sz="2000" dirty="0" smtClean="0">
              <a:latin typeface="+mn-ea"/>
            </a:endParaRPr>
          </a:p>
          <a:p>
            <a:pPr eaLnBrk="0" hangingPunct="0">
              <a:buNone/>
            </a:pPr>
            <a:r>
              <a:rPr lang="en-US" altLang="ja-JP" sz="2000" dirty="0">
                <a:latin typeface="+mn-ea"/>
              </a:rPr>
              <a:t>	</a:t>
            </a:r>
            <a:r>
              <a:rPr lang="ja-JP" altLang="en-US" sz="2000" smtClean="0">
                <a:latin typeface="+mn-ea"/>
              </a:rPr>
              <a:t>女性</a:t>
            </a:r>
            <a:r>
              <a:rPr lang="en-US" altLang="ja-JP" sz="2000" dirty="0" smtClean="0">
                <a:latin typeface="+mn-ea"/>
              </a:rPr>
              <a:t>C</a:t>
            </a:r>
            <a:r>
              <a:rPr lang="ja-JP" altLang="en-US" sz="2000" smtClean="0">
                <a:latin typeface="+mn-ea"/>
              </a:rPr>
              <a:t>子は男</a:t>
            </a:r>
            <a:r>
              <a:rPr lang="en-US" altLang="ja-JP" sz="2000" dirty="0" smtClean="0">
                <a:latin typeface="+mn-ea"/>
              </a:rPr>
              <a:t>B</a:t>
            </a:r>
            <a:r>
              <a:rPr lang="ja-JP" altLang="en-US" sz="2000" smtClean="0">
                <a:latin typeface="+mn-ea"/>
              </a:rPr>
              <a:t>が男</a:t>
            </a:r>
            <a:r>
              <a:rPr lang="en-US" altLang="ja-JP" sz="2000" dirty="0" smtClean="0">
                <a:latin typeface="+mn-ea"/>
              </a:rPr>
              <a:t>A</a:t>
            </a:r>
            <a:r>
              <a:rPr lang="ja-JP" altLang="en-US" sz="2000" smtClean="0">
                <a:latin typeface="+mn-ea"/>
              </a:rPr>
              <a:t>に渡したものがなぜ封筒であると思ったのですか。（</a:t>
            </a:r>
            <a:r>
              <a:rPr lang="en-US" altLang="ja-JP" sz="2000" dirty="0" smtClean="0">
                <a:latin typeface="+mn-ea"/>
              </a:rPr>
              <a:t>12</a:t>
            </a:r>
            <a:r>
              <a:rPr lang="ja-JP" altLang="en-US" sz="2000" smtClean="0">
                <a:latin typeface="+mn-ea"/>
              </a:rPr>
              <a:t>：</a:t>
            </a:r>
            <a:r>
              <a:rPr lang="en-US" altLang="ja-JP" sz="2000" dirty="0" smtClean="0">
                <a:latin typeface="+mn-ea"/>
              </a:rPr>
              <a:t>22</a:t>
            </a:r>
            <a:r>
              <a:rPr lang="ja-JP" altLang="en-US" sz="2000" smtClean="0">
                <a:latin typeface="+mn-ea"/>
              </a:rPr>
              <a:t>）</a:t>
            </a:r>
            <a:endParaRPr lang="en-US" altLang="ja-JP" sz="2000" dirty="0" smtClean="0">
              <a:latin typeface="+mn-ea"/>
            </a:endParaRPr>
          </a:p>
          <a:p>
            <a:pPr eaLnBrk="0" hangingPunct="0">
              <a:buNone/>
            </a:pPr>
            <a:r>
              <a:rPr lang="en-US" altLang="ja-JP" sz="2000" dirty="0" smtClean="0">
                <a:latin typeface="+mn-ea"/>
              </a:rPr>
              <a:t>	</a:t>
            </a:r>
            <a:r>
              <a:rPr lang="ja-JP" altLang="en-US" sz="2000" smtClean="0">
                <a:solidFill>
                  <a:srgbClr val="4055F2"/>
                </a:solidFill>
                <a:latin typeface="+mn-ea"/>
              </a:rPr>
              <a:t>細長い形だったから。</a:t>
            </a:r>
            <a:endParaRPr lang="en-US" altLang="ja-JP" sz="2000" dirty="0" smtClean="0"/>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smtClean="0">
                <a:latin typeface="Calibri" pitchFamily="34" charset="0"/>
                <a:ea typeface="MS Mincho" pitchFamily="49" charset="-128"/>
                <a:cs typeface="Times New Roman" pitchFamily="18" charset="0"/>
              </a:rPr>
              <a:t>２</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fontScale="85000" lnSpcReduction="20000"/>
          </a:bodyPr>
          <a:lstStyle/>
          <a:p>
            <a:pPr>
              <a:buNone/>
            </a:pPr>
            <a:r>
              <a:rPr lang="ja-JP" altLang="en-US" sz="2000" smtClean="0">
                <a:latin typeface="+mn-ea"/>
              </a:rPr>
              <a:t>（第１３問）</a:t>
            </a:r>
            <a:endParaRPr lang="en-US" altLang="ja-JP" sz="2000" dirty="0" smtClean="0">
              <a:latin typeface="+mn-ea"/>
            </a:endParaRPr>
          </a:p>
          <a:p>
            <a:pPr>
              <a:buNone/>
            </a:pPr>
            <a:r>
              <a:rPr lang="en-US" altLang="ja-JP" sz="2000" dirty="0">
                <a:latin typeface="+mn-ea"/>
              </a:rPr>
              <a:t>	</a:t>
            </a:r>
            <a:r>
              <a:rPr lang="en-US" altLang="ja-JP" sz="2000" dirty="0" smtClean="0">
                <a:latin typeface="+mn-ea"/>
              </a:rPr>
              <a:t>C</a:t>
            </a:r>
            <a:r>
              <a:rPr lang="ja-JP" altLang="en-US" sz="2000" smtClean="0">
                <a:latin typeface="+mn-ea"/>
              </a:rPr>
              <a:t>子はなぜ最上階のバーに戻らなかったのですか。</a:t>
            </a:r>
            <a:r>
              <a:rPr lang="en-US" altLang="ja-JP" sz="2000" dirty="0" smtClean="0">
                <a:latin typeface="+mn-ea"/>
              </a:rPr>
              <a:t>(13:01</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endParaRPr lang="en-US" altLang="ja-JP" sz="2000" dirty="0" smtClean="0">
              <a:solidFill>
                <a:srgbClr val="4055F2"/>
              </a:solidFill>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男</a:t>
            </a:r>
            <a:r>
              <a:rPr lang="en-US" altLang="ja-JP" sz="2000" dirty="0" smtClean="0">
                <a:solidFill>
                  <a:srgbClr val="4055F2"/>
                </a:solidFill>
                <a:latin typeface="+mn-ea"/>
              </a:rPr>
              <a:t>B</a:t>
            </a:r>
            <a:r>
              <a:rPr lang="ja-JP" altLang="en-US" sz="2000" smtClean="0">
                <a:solidFill>
                  <a:srgbClr val="4055F2"/>
                </a:solidFill>
                <a:latin typeface="+mn-ea"/>
              </a:rPr>
              <a:t>が</a:t>
            </a:r>
            <a:r>
              <a:rPr lang="en-US" altLang="ja-JP" sz="2000" dirty="0" smtClean="0">
                <a:solidFill>
                  <a:srgbClr val="4055F2"/>
                </a:solidFill>
                <a:latin typeface="+mn-ea"/>
              </a:rPr>
              <a:t>A</a:t>
            </a:r>
            <a:r>
              <a:rPr lang="ja-JP" altLang="en-US" sz="2000" smtClean="0">
                <a:solidFill>
                  <a:srgbClr val="4055F2"/>
                </a:solidFill>
                <a:latin typeface="+mn-ea"/>
              </a:rPr>
              <a:t>にあげたものが賄賂だとわかって気まずい気持ちになったから。</a:t>
            </a:r>
            <a:endParaRPr lang="en-US" altLang="ja-JP" sz="2000" dirty="0" smtClean="0">
              <a:solidFill>
                <a:srgbClr val="4055F2"/>
              </a:solidFill>
              <a:latin typeface="+mn-ea"/>
            </a:endParaRPr>
          </a:p>
          <a:p>
            <a:pPr>
              <a:buNone/>
            </a:pPr>
            <a:endParaRPr lang="en-US" altLang="ja-JP" sz="2000" dirty="0" smtClean="0">
              <a:solidFill>
                <a:srgbClr val="4055F2"/>
              </a:solidFill>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男</a:t>
            </a:r>
            <a:r>
              <a:rPr lang="en-US" altLang="ja-JP" sz="2000" dirty="0" smtClean="0">
                <a:solidFill>
                  <a:srgbClr val="4055F2"/>
                </a:solidFill>
                <a:latin typeface="+mn-ea"/>
              </a:rPr>
              <a:t>A</a:t>
            </a:r>
            <a:r>
              <a:rPr lang="ja-JP" altLang="en-US" sz="2000" smtClean="0">
                <a:solidFill>
                  <a:srgbClr val="4055F2"/>
                </a:solidFill>
                <a:latin typeface="+mn-ea"/>
              </a:rPr>
              <a:t>が受け取ったものが業者からのもらってはいけないお金だとわかって気まずい気持ちになったから。</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（第１４問）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当時の女性</a:t>
            </a:r>
            <a:r>
              <a:rPr lang="en-US" altLang="ja-JP" sz="2000" dirty="0" smtClean="0">
                <a:latin typeface="+mn-ea"/>
              </a:rPr>
              <a:t>C</a:t>
            </a:r>
            <a:r>
              <a:rPr lang="ja-JP" altLang="en-US" sz="2000" smtClean="0">
                <a:latin typeface="+mn-ea"/>
              </a:rPr>
              <a:t>子の職業は何でしたか。</a:t>
            </a:r>
            <a:r>
              <a:rPr lang="en-US" altLang="ja-JP" sz="2000" dirty="0" smtClean="0">
                <a:latin typeface="+mn-ea"/>
              </a:rPr>
              <a:t>(13:20</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男</a:t>
            </a:r>
            <a:r>
              <a:rPr lang="en-US" altLang="ja-JP" sz="2000" dirty="0" smtClean="0">
                <a:solidFill>
                  <a:srgbClr val="4055F2"/>
                </a:solidFill>
                <a:latin typeface="+mn-ea"/>
              </a:rPr>
              <a:t>A</a:t>
            </a:r>
            <a:r>
              <a:rPr lang="ja-JP" altLang="en-US" sz="2000" smtClean="0">
                <a:solidFill>
                  <a:srgbClr val="4055F2"/>
                </a:solidFill>
                <a:latin typeface="+mn-ea"/>
              </a:rPr>
              <a:t>の勤める病院の地下にある売店でアルバイトをしていました。</a:t>
            </a:r>
            <a:endParaRPr lang="en-US" altLang="ja-JP" sz="2000" dirty="0" smtClean="0">
              <a:solidFill>
                <a:srgbClr val="4055F2"/>
              </a:solidFill>
              <a:latin typeface="+mn-ea"/>
            </a:endParaRPr>
          </a:p>
          <a:p>
            <a:pPr eaLnBrk="0" hangingPunct="0">
              <a:buNone/>
            </a:pP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a:p>
            <a:pPr eaLnBrk="0" hangingPunct="0">
              <a:buNone/>
            </a:pPr>
            <a:r>
              <a:rPr lang="en-US" altLang="ja-JP" sz="2000" dirty="0" smtClean="0">
                <a:latin typeface="+mn-ea"/>
              </a:rPr>
              <a:t>(</a:t>
            </a:r>
            <a:r>
              <a:rPr lang="ja-JP" altLang="en-US" sz="2000" smtClean="0">
                <a:latin typeface="+mn-ea"/>
              </a:rPr>
              <a:t>第１５問）</a:t>
            </a:r>
            <a:endParaRPr lang="en-US" altLang="ja-JP" sz="2000" dirty="0" smtClean="0">
              <a:latin typeface="+mn-ea"/>
            </a:endParaRPr>
          </a:p>
          <a:p>
            <a:pPr eaLnBrk="0" hangingPunct="0">
              <a:buNone/>
            </a:pPr>
            <a:r>
              <a:rPr lang="en-US" altLang="ja-JP" sz="2000" dirty="0">
                <a:latin typeface="+mn-ea"/>
              </a:rPr>
              <a:t>	</a:t>
            </a:r>
            <a:r>
              <a:rPr lang="ja-JP" altLang="en-US" sz="2000" smtClean="0">
                <a:latin typeface="+mn-ea"/>
              </a:rPr>
              <a:t>女性</a:t>
            </a:r>
            <a:r>
              <a:rPr lang="en-US" altLang="ja-JP" sz="2000" dirty="0" smtClean="0">
                <a:latin typeface="+mn-ea"/>
              </a:rPr>
              <a:t>C</a:t>
            </a:r>
            <a:r>
              <a:rPr lang="ja-JP" altLang="en-US" sz="2000" smtClean="0">
                <a:latin typeface="+mn-ea"/>
              </a:rPr>
              <a:t>子はなぜ警察にこの事を告発することになったのですか。（</a:t>
            </a:r>
            <a:r>
              <a:rPr lang="en-US" altLang="ja-JP" sz="2000" dirty="0" smtClean="0">
                <a:latin typeface="+mn-ea"/>
              </a:rPr>
              <a:t>13</a:t>
            </a:r>
            <a:r>
              <a:rPr lang="ja-JP" altLang="en-US" sz="2000" smtClean="0">
                <a:latin typeface="+mn-ea"/>
              </a:rPr>
              <a:t>：</a:t>
            </a:r>
            <a:r>
              <a:rPr lang="en-US" altLang="ja-JP" sz="2000" dirty="0" smtClean="0">
                <a:latin typeface="+mn-ea"/>
              </a:rPr>
              <a:t>40</a:t>
            </a:r>
            <a:r>
              <a:rPr lang="ja-JP" altLang="en-US" sz="2000" smtClean="0">
                <a:latin typeface="+mn-ea"/>
              </a:rPr>
              <a:t>）</a:t>
            </a:r>
            <a:endParaRPr lang="en-US" altLang="ja-JP" sz="2000" dirty="0" smtClean="0">
              <a:latin typeface="+mn-ea"/>
            </a:endParaRPr>
          </a:p>
          <a:p>
            <a:pPr eaLnBrk="0" hangingPunct="0">
              <a:buNone/>
            </a:pPr>
            <a:r>
              <a:rPr lang="en-US" altLang="ja-JP" sz="2000" dirty="0" smtClean="0">
                <a:latin typeface="+mn-ea"/>
              </a:rPr>
              <a:t>	</a:t>
            </a:r>
            <a:r>
              <a:rPr lang="ja-JP" altLang="en-US" sz="2000" smtClean="0">
                <a:solidFill>
                  <a:srgbClr val="4055F2"/>
                </a:solidFill>
                <a:latin typeface="+mn-ea"/>
              </a:rPr>
              <a:t>看護婦をしている姉にアルバイトを辞めた理由を聞かれ、事情を話した結果、姉の強い勧めにより警察に告発することにしました。</a:t>
            </a:r>
            <a:endParaRPr lang="en-US" altLang="ja-JP" sz="2000" dirty="0" smtClean="0"/>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smtClean="0">
                <a:latin typeface="Calibri" pitchFamily="34" charset="0"/>
                <a:ea typeface="MS Mincho" pitchFamily="49" charset="-128"/>
                <a:cs typeface="Times New Roman" pitchFamily="18" charset="0"/>
              </a:rPr>
              <a:t>２</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850106"/>
          </a:xfrm>
        </p:spPr>
        <p:style>
          <a:lnRef idx="0">
            <a:schemeClr val="accent4"/>
          </a:lnRef>
          <a:fillRef idx="3">
            <a:schemeClr val="accent4"/>
          </a:fillRef>
          <a:effectRef idx="3">
            <a:schemeClr val="accent4"/>
          </a:effectRef>
          <a:fontRef idx="minor">
            <a:schemeClr val="lt1"/>
          </a:fontRef>
        </p:style>
        <p:txBody>
          <a:bodyPr>
            <a:normAutofit/>
          </a:bodyPr>
          <a:lstStyle/>
          <a:p>
            <a:pPr lvl="0">
              <a:defRPr/>
            </a:pPr>
            <a:r>
              <a:rPr lang="en-GB" sz="2000" b="1" dirty="0" smtClean="0"/>
              <a:t>TV</a:t>
            </a:r>
            <a:r>
              <a:rPr lang="ja-JP" altLang="en-US" sz="2000" b="1" smtClean="0"/>
              <a:t>ドラマ</a:t>
            </a:r>
            <a:r>
              <a:rPr lang="en-US" altLang="ja-JP" sz="2000" b="1" dirty="0" smtClean="0"/>
              <a:t>『</a:t>
            </a:r>
            <a:r>
              <a:rPr lang="ja-JP" altLang="en-US" sz="2000" b="1" smtClean="0"/>
              <a:t>ビギナー</a:t>
            </a:r>
            <a:r>
              <a:rPr lang="en-US" altLang="ja-JP" sz="2000" b="1" dirty="0" smtClean="0"/>
              <a:t>』</a:t>
            </a:r>
            <a:r>
              <a:rPr lang="ja-JP" altLang="en-US" sz="2000" smtClean="0"/>
              <a:t>（フジテレビ</a:t>
            </a:r>
            <a:r>
              <a:rPr lang="en-GB" sz="2000" dirty="0" smtClean="0"/>
              <a:t>2003</a:t>
            </a:r>
            <a:r>
              <a:rPr lang="ja-JP" altLang="en-US" sz="2000" smtClean="0"/>
              <a:t>年版）</a:t>
            </a:r>
            <a:endParaRPr lang="en-GB" sz="2000" dirty="0"/>
          </a:p>
        </p:txBody>
      </p:sp>
      <p:sp>
        <p:nvSpPr>
          <p:cNvPr id="8" name="Content Placeholder 7"/>
          <p:cNvSpPr>
            <a:spLocks noGrp="1"/>
          </p:cNvSpPr>
          <p:nvPr>
            <p:ph idx="1"/>
          </p:nvPr>
        </p:nvSpPr>
        <p:spPr>
          <a:xfrm>
            <a:off x="251520" y="1556792"/>
            <a:ext cx="8435280" cy="4569377"/>
          </a:xfrm>
        </p:spPr>
        <p:txBody>
          <a:bodyPr>
            <a:normAutofit/>
          </a:bodyPr>
          <a:lstStyle/>
          <a:p>
            <a:pPr>
              <a:buNone/>
            </a:pPr>
            <a:r>
              <a:rPr lang="ja-JP" altLang="en-US" sz="2000" smtClean="0">
                <a:latin typeface="+mn-ea"/>
              </a:rPr>
              <a:t>（第１６問）</a:t>
            </a:r>
            <a:endParaRPr lang="en-US" altLang="ja-JP" sz="2000" dirty="0" smtClean="0">
              <a:latin typeface="+mn-ea"/>
            </a:endParaRPr>
          </a:p>
          <a:p>
            <a:pPr>
              <a:buNone/>
            </a:pPr>
            <a:r>
              <a:rPr lang="en-US" altLang="ja-JP" sz="2000" dirty="0">
                <a:latin typeface="+mn-ea"/>
              </a:rPr>
              <a:t>	</a:t>
            </a:r>
            <a:r>
              <a:rPr lang="ja-JP" altLang="en-US" sz="2000" smtClean="0">
                <a:latin typeface="+mn-ea"/>
              </a:rPr>
              <a:t>背広には右内ポケットはないのに、</a:t>
            </a:r>
            <a:r>
              <a:rPr lang="en-US" altLang="ja-JP" sz="2000" dirty="0" smtClean="0">
                <a:latin typeface="+mn-ea"/>
              </a:rPr>
              <a:t>C</a:t>
            </a:r>
            <a:r>
              <a:rPr lang="ja-JP" altLang="en-US" sz="2000" smtClean="0">
                <a:latin typeface="+mn-ea"/>
              </a:rPr>
              <a:t>子はなぜ右内ポケットに封筒をしまったと言ったのですか。</a:t>
            </a:r>
            <a:r>
              <a:rPr lang="en-US" altLang="ja-JP" sz="2000" dirty="0" smtClean="0">
                <a:latin typeface="+mn-ea"/>
              </a:rPr>
              <a:t>(26:08</a:t>
            </a:r>
            <a:r>
              <a:rPr lang="ja-JP" altLang="en-US" sz="2000" smtClean="0">
                <a:latin typeface="+mn-ea"/>
              </a:rPr>
              <a:t>）</a:t>
            </a:r>
            <a:endParaRPr lang="en-US" altLang="ja-JP" sz="2000" dirty="0" smtClean="0">
              <a:latin typeface="+mn-ea"/>
            </a:endParaRPr>
          </a:p>
          <a:p>
            <a:pPr>
              <a:buNone/>
            </a:pPr>
            <a:r>
              <a:rPr lang="en-US" altLang="ja-JP" sz="2000" dirty="0">
                <a:solidFill>
                  <a:srgbClr val="4055F2"/>
                </a:solidFill>
                <a:latin typeface="+mn-ea"/>
              </a:rPr>
              <a:t>	</a:t>
            </a:r>
            <a:endParaRPr lang="en-US" altLang="ja-JP" sz="2000" dirty="0" smtClean="0">
              <a:solidFill>
                <a:srgbClr val="4055F2"/>
              </a:solidFill>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テレビ画面に映った男たちの様子を見ていたので、右と左が逆に見えたから。</a:t>
            </a:r>
            <a:endParaRPr lang="en-US" altLang="ja-JP" sz="2000" dirty="0" smtClean="0">
              <a:solidFill>
                <a:srgbClr val="4055F2"/>
              </a:solidFill>
              <a:latin typeface="+mn-ea"/>
            </a:endParaRPr>
          </a:p>
          <a:p>
            <a:pPr marL="0" indent="0">
              <a:buNone/>
            </a:pPr>
            <a:endParaRPr lang="en-US" altLang="ja-JP" sz="2000" dirty="0" smtClean="0">
              <a:solidFill>
                <a:srgbClr val="4055F2"/>
              </a:solidFill>
              <a:latin typeface="+mn-ea"/>
            </a:endParaRPr>
          </a:p>
          <a:p>
            <a:pPr>
              <a:buNone/>
            </a:pPr>
            <a:r>
              <a:rPr lang="ja-JP" altLang="en-US" sz="2000" smtClean="0">
                <a:latin typeface="+mn-ea"/>
              </a:rPr>
              <a:t>（第１７問）</a:t>
            </a:r>
            <a:endParaRPr lang="en-US" altLang="ja-JP" sz="2000" dirty="0" smtClean="0">
              <a:latin typeface="+mn-ea"/>
            </a:endParaRPr>
          </a:p>
          <a:p>
            <a:pPr>
              <a:buNone/>
            </a:pPr>
            <a:r>
              <a:rPr lang="en-US" altLang="ja-JP" sz="2000" dirty="0" smtClean="0">
                <a:latin typeface="+mn-ea"/>
              </a:rPr>
              <a:t>	</a:t>
            </a:r>
            <a:r>
              <a:rPr lang="ja-JP" altLang="en-US" sz="2000" smtClean="0">
                <a:latin typeface="+mn-ea"/>
              </a:rPr>
              <a:t>女性</a:t>
            </a:r>
            <a:r>
              <a:rPr lang="en-US" altLang="ja-JP" sz="2000" dirty="0" smtClean="0">
                <a:latin typeface="+mn-ea"/>
              </a:rPr>
              <a:t>C</a:t>
            </a:r>
            <a:r>
              <a:rPr lang="ja-JP" altLang="en-US" sz="2000" smtClean="0">
                <a:latin typeface="+mn-ea"/>
              </a:rPr>
              <a:t>子の供述に曖昧さがあったのはなぜですか。</a:t>
            </a:r>
            <a:r>
              <a:rPr lang="en-US" altLang="ja-JP" sz="2000" dirty="0" smtClean="0">
                <a:latin typeface="+mn-ea"/>
              </a:rPr>
              <a:t>(41:50</a:t>
            </a:r>
            <a:r>
              <a:rPr lang="ja-JP" altLang="en-US" sz="2000" smtClean="0">
                <a:latin typeface="+mn-ea"/>
              </a:rPr>
              <a:t>）</a:t>
            </a:r>
            <a:endParaRPr lang="en-US" altLang="ja-JP" sz="2000" dirty="0" smtClean="0">
              <a:latin typeface="+mn-ea"/>
            </a:endParaRPr>
          </a:p>
          <a:p>
            <a:pPr>
              <a:buNone/>
            </a:pPr>
            <a:r>
              <a:rPr lang="en-US" altLang="ja-JP" sz="2000" dirty="0" smtClean="0">
                <a:solidFill>
                  <a:srgbClr val="4055F2"/>
                </a:solidFill>
                <a:latin typeface="+mn-ea"/>
              </a:rPr>
              <a:t>	</a:t>
            </a:r>
            <a:r>
              <a:rPr lang="ja-JP" altLang="en-US" sz="2000" smtClean="0">
                <a:solidFill>
                  <a:srgbClr val="4055F2"/>
                </a:solidFill>
                <a:latin typeface="+mn-ea"/>
              </a:rPr>
              <a:t>心の迷いから。</a:t>
            </a:r>
            <a:endParaRPr lang="en-US" altLang="ja-JP" sz="2000" dirty="0" smtClean="0">
              <a:solidFill>
                <a:srgbClr val="4055F2"/>
              </a:solidFill>
              <a:latin typeface="+mn-ea"/>
            </a:endParaRPr>
          </a:p>
          <a:p>
            <a:pPr eaLnBrk="0" hangingPunct="0">
              <a:buNone/>
            </a:pPr>
            <a:endParaRPr lang="en-US" altLang="ja-JP" sz="2000" dirty="0" smtClean="0">
              <a:solidFill>
                <a:srgbClr val="4055F2"/>
              </a:solidFill>
              <a:latin typeface="+mn-ea"/>
            </a:endParaRPr>
          </a:p>
          <a:p>
            <a:pPr eaLnBrk="0" hangingPunct="0">
              <a:buNone/>
            </a:pPr>
            <a:r>
              <a:rPr lang="en-US" altLang="ja-JP" sz="2000" dirty="0">
                <a:solidFill>
                  <a:srgbClr val="4055F2"/>
                </a:solidFill>
                <a:latin typeface="+mn-ea"/>
              </a:rPr>
              <a:t>	</a:t>
            </a:r>
            <a:endParaRPr lang="en-US" altLang="ja-JP" sz="2000" dirty="0">
              <a:latin typeface="+mn-ea"/>
            </a:endParaRPr>
          </a:p>
        </p:txBody>
      </p:sp>
      <p:sp>
        <p:nvSpPr>
          <p:cNvPr id="11266" name="Rectangle 2"/>
          <p:cNvSpPr>
            <a:spLocks noChangeArrowheads="1"/>
          </p:cNvSpPr>
          <p:nvPr/>
        </p:nvSpPr>
        <p:spPr bwMode="auto">
          <a:xfrm>
            <a:off x="467544" y="1268760"/>
            <a:ext cx="607859"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第</a:t>
            </a:r>
            <a:r>
              <a:rPr lang="ja-JP" altLang="en-US" sz="1100" b="1" dirty="0" smtClean="0">
                <a:latin typeface="Calibri" pitchFamily="34" charset="0"/>
                <a:ea typeface="MS Mincho" pitchFamily="49" charset="-128"/>
                <a:cs typeface="Times New Roman" pitchFamily="18" charset="0"/>
              </a:rPr>
              <a:t>２</a:t>
            </a:r>
            <a:r>
              <a:rPr kumimoji="0" lang="ja-JP" altLang="en-GB" sz="1100" b="1"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1"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3541" y="80628"/>
            <a:ext cx="8229600" cy="508068"/>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dirty="0"/>
              <a:t>TV</a:t>
            </a:r>
            <a:r>
              <a:rPr lang="ja-JP" altLang="en-US" sz="2000" b="1"/>
              <a:t>ドラマ</a:t>
            </a:r>
            <a:r>
              <a:rPr lang="en-US" altLang="ja-JP" sz="2000" b="1" dirty="0" smtClean="0"/>
              <a:t>『</a:t>
            </a:r>
            <a:r>
              <a:rPr lang="ja-JP" altLang="en-US" sz="2000" b="1" smtClean="0"/>
              <a:t>ビギナー</a:t>
            </a:r>
            <a:r>
              <a:rPr lang="en-US" altLang="ja-JP" sz="2000" b="1" dirty="0"/>
              <a:t>』</a:t>
            </a:r>
            <a:r>
              <a:rPr lang="ja-JP" altLang="en-US" sz="2000" smtClean="0"/>
              <a:t>（フジテレビ</a:t>
            </a:r>
            <a:r>
              <a:rPr lang="en-GB" sz="2000" dirty="0" smtClean="0"/>
              <a:t>2003</a:t>
            </a:r>
            <a:r>
              <a:rPr lang="ja-JP" altLang="en-US" sz="2000"/>
              <a:t>年版）</a:t>
            </a:r>
            <a:endParaRPr lang="en-GB" sz="2000" dirty="0"/>
          </a:p>
        </p:txBody>
      </p:sp>
      <p:graphicFrame>
        <p:nvGraphicFramePr>
          <p:cNvPr id="7" name="Table 6"/>
          <p:cNvGraphicFramePr>
            <a:graphicFrameLocks noGrp="1"/>
          </p:cNvGraphicFramePr>
          <p:nvPr>
            <p:extLst>
              <p:ext uri="{D42A27DB-BD31-4B8C-83A1-F6EECF244321}">
                <p14:modId xmlns="" xmlns:p14="http://schemas.microsoft.com/office/powerpoint/2010/main" val="3740072999"/>
              </p:ext>
            </p:extLst>
          </p:nvPr>
        </p:nvGraphicFramePr>
        <p:xfrm>
          <a:off x="539555" y="890720"/>
          <a:ext cx="8079828" cy="5608911"/>
        </p:xfrm>
        <a:graphic>
          <a:graphicData uri="http://schemas.openxmlformats.org/drawingml/2006/table">
            <a:tbl>
              <a:tblPr/>
              <a:tblGrid>
                <a:gridCol w="1440157"/>
                <a:gridCol w="2376264"/>
                <a:gridCol w="4263407"/>
              </a:tblGrid>
              <a:tr h="264887">
                <a:tc>
                  <a:txBody>
                    <a:bodyPr/>
                    <a:lstStyle/>
                    <a:p>
                      <a:pPr algn="ct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ja-JP" sz="1100" b="1">
                          <a:latin typeface="Calibri"/>
                          <a:ea typeface="MS Mincho"/>
                          <a:cs typeface="Times New Roman"/>
                        </a:rPr>
                        <a:t>読み方</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ja-JP" sz="1100">
                          <a:latin typeface="Calibri"/>
                          <a:ea typeface="MS Mincho"/>
                          <a:cs typeface="Times New Roman"/>
                        </a:rPr>
                        <a:t>意味</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dirty="0" smtClean="0">
                          <a:latin typeface="Calibri"/>
                          <a:ea typeface="MS Mincho"/>
                          <a:cs typeface="Times New Roman"/>
                        </a:rPr>
                        <a:t>抜き差しならない</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dirty="0" smtClean="0">
                          <a:latin typeface="Calibri"/>
                          <a:ea typeface="MS Mincho"/>
                          <a:cs typeface="Times New Roman"/>
                        </a:rPr>
                        <a:t>ぬきさしならない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100" dirty="0" smtClean="0"/>
                        <a:t>be inextricably involved; be in a sticky situation</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言い寄られる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いいよられる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争点</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そうてん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100" dirty="0" smtClean="0"/>
                        <a:t>issue of law </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規制する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きせいする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恋愛感情</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れんあいかんじょう</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つきまとう</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待ち伏せ</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まちぶせ</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7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100" smtClean="0">
                          <a:latin typeface="+mn-lt"/>
                          <a:ea typeface="MS Mincho"/>
                          <a:cs typeface="Times New Roman"/>
                        </a:rPr>
                        <a:t>見張る</a:t>
                      </a:r>
                      <a:endParaRPr lang="en-GB" sz="1100" dirty="0" smtClean="0">
                        <a:latin typeface="+mn-lt"/>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みはる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監視</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かんし</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差し入れ</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さしいれ</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表で待つ</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おもてでまつ</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拒絶</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きょぜつ</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公安委員会</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こうあんいいんかい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100" dirty="0" smtClean="0"/>
                        <a:t>a public safety commission </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告訴する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ja-JP" altLang="en-US" sz="1100" b="1" smtClean="0">
                          <a:latin typeface="Calibri"/>
                          <a:ea typeface="MS Mincho"/>
                          <a:cs typeface="Times New Roman"/>
                        </a:rPr>
                        <a:t>こくそする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100" dirty="0" smtClean="0">
                          <a:latin typeface="Calibri"/>
                          <a:ea typeface="MS Mincho"/>
                          <a:cs typeface="Times New Roman"/>
                        </a:rPr>
                        <a:t>To</a:t>
                      </a:r>
                      <a:r>
                        <a:rPr lang="en-GB" sz="1100" baseline="0" dirty="0" smtClean="0">
                          <a:latin typeface="Calibri"/>
                          <a:ea typeface="MS Mincho"/>
                          <a:cs typeface="Times New Roman"/>
                        </a:rPr>
                        <a:t> sue</a:t>
                      </a:r>
                      <a:endParaRPr lang="en-GB" sz="1100" dirty="0" smtClean="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参考人</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さんこうにん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任意</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にんい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事情聴取</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じしょうちょうしゅ</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口を出す</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くちをだす</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はやしたてる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100" dirty="0" smtClean="0">
                          <a:latin typeface="Calibri"/>
                          <a:ea typeface="MS Mincho"/>
                          <a:cs typeface="Times New Roman"/>
                        </a:rPr>
                        <a:t>To jeer</a:t>
                      </a:r>
                      <a:r>
                        <a:rPr lang="en-GB" sz="1100" baseline="0" dirty="0" smtClean="0">
                          <a:latin typeface="Calibri"/>
                          <a:ea typeface="MS Mincho"/>
                          <a:cs typeface="Times New Roman"/>
                        </a:rPr>
                        <a:t> at</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野次馬</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やじうま</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100" dirty="0" smtClean="0"/>
                        <a:t>curious onlookers, rubbernecks </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66" name="Rectangle 2"/>
          <p:cNvSpPr>
            <a:spLocks noChangeArrowheads="1"/>
          </p:cNvSpPr>
          <p:nvPr/>
        </p:nvSpPr>
        <p:spPr bwMode="auto">
          <a:xfrm>
            <a:off x="443542" y="607803"/>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第</a:t>
            </a:r>
            <a:r>
              <a:rPr lang="en-GB" altLang="ja-JP" sz="1100" dirty="0">
                <a:latin typeface="Calibri" pitchFamily="34" charset="0"/>
                <a:ea typeface="MS Mincho" pitchFamily="49" charset="-128"/>
                <a:cs typeface="Times New Roman" pitchFamily="18" charset="0"/>
              </a:rPr>
              <a:t>6</a:t>
            </a:r>
            <a:r>
              <a:rPr kumimoji="0" lang="ja-JP" altLang="en-GB"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4282725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3541" y="80628"/>
            <a:ext cx="8229600" cy="508068"/>
          </a:xfrm>
        </p:spPr>
        <p:style>
          <a:lnRef idx="0">
            <a:schemeClr val="accent4"/>
          </a:lnRef>
          <a:fillRef idx="3">
            <a:schemeClr val="accent4"/>
          </a:fillRef>
          <a:effectRef idx="3">
            <a:schemeClr val="accent4"/>
          </a:effectRef>
          <a:fontRef idx="minor">
            <a:schemeClr val="lt1"/>
          </a:fontRef>
        </p:style>
        <p:txBody>
          <a:bodyPr>
            <a:normAutofit/>
          </a:bodyPr>
          <a:lstStyle/>
          <a:p>
            <a:r>
              <a:rPr lang="en-GB" sz="2000" b="1" dirty="0"/>
              <a:t>TV</a:t>
            </a:r>
            <a:r>
              <a:rPr lang="ja-JP" altLang="en-US" sz="2000" b="1"/>
              <a:t>ドラマ</a:t>
            </a:r>
            <a:r>
              <a:rPr lang="en-US" altLang="ja-JP" sz="2000" b="1" dirty="0" smtClean="0"/>
              <a:t>『</a:t>
            </a:r>
            <a:r>
              <a:rPr lang="ja-JP" altLang="en-US" sz="2000" b="1" smtClean="0"/>
              <a:t>ビギナー</a:t>
            </a:r>
            <a:r>
              <a:rPr lang="en-US" altLang="ja-JP" sz="2000" b="1" dirty="0"/>
              <a:t>』</a:t>
            </a:r>
            <a:r>
              <a:rPr lang="ja-JP" altLang="en-US" sz="2000" smtClean="0"/>
              <a:t>（フジテレビ</a:t>
            </a:r>
            <a:r>
              <a:rPr lang="en-GB" sz="2000" dirty="0" smtClean="0"/>
              <a:t>2003</a:t>
            </a:r>
            <a:r>
              <a:rPr lang="ja-JP" altLang="en-US" sz="2000"/>
              <a:t>年版）</a:t>
            </a:r>
            <a:endParaRPr lang="en-GB" sz="2000" dirty="0"/>
          </a:p>
        </p:txBody>
      </p:sp>
      <p:graphicFrame>
        <p:nvGraphicFramePr>
          <p:cNvPr id="7" name="Table 6"/>
          <p:cNvGraphicFramePr>
            <a:graphicFrameLocks noGrp="1"/>
          </p:cNvGraphicFramePr>
          <p:nvPr>
            <p:extLst>
              <p:ext uri="{D42A27DB-BD31-4B8C-83A1-F6EECF244321}">
                <p14:modId xmlns="" xmlns:p14="http://schemas.microsoft.com/office/powerpoint/2010/main" val="3740072999"/>
              </p:ext>
            </p:extLst>
          </p:nvPr>
        </p:nvGraphicFramePr>
        <p:xfrm>
          <a:off x="539555" y="890720"/>
          <a:ext cx="8079828" cy="5608911"/>
        </p:xfrm>
        <a:graphic>
          <a:graphicData uri="http://schemas.openxmlformats.org/drawingml/2006/table">
            <a:tbl>
              <a:tblPr/>
              <a:tblGrid>
                <a:gridCol w="1440157"/>
                <a:gridCol w="2376264"/>
                <a:gridCol w="4263407"/>
              </a:tblGrid>
              <a:tr h="264887">
                <a:tc>
                  <a:txBody>
                    <a:bodyPr/>
                    <a:lstStyle/>
                    <a:p>
                      <a:pPr algn="ct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ja-JP" sz="1100" b="1">
                          <a:latin typeface="Calibri"/>
                          <a:ea typeface="MS Mincho"/>
                          <a:cs typeface="Times New Roman"/>
                        </a:rPr>
                        <a:t>読み方</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ja-JP" sz="1100">
                          <a:latin typeface="Calibri"/>
                          <a:ea typeface="MS Mincho"/>
                          <a:cs typeface="Times New Roman"/>
                        </a:rPr>
                        <a:t>意味</a:t>
                      </a:r>
                      <a:endParaRPr lang="en-GB" sz="110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現場助成罪</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げんばじょせいざい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学がない</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がくがない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法律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ほうりつ</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つるんでる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血がさわぐ</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ちがさわぐ</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加勢する</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かせいする</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r>
                        <a:rPr lang="ja-JP" altLang="en-US" sz="1100" smtClean="0">
                          <a:latin typeface="Calibri"/>
                          <a:ea typeface="MS Mincho"/>
                          <a:cs typeface="Times New Roman"/>
                        </a:rPr>
                        <a:t>教唆犯</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きょうさはん</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r>
                        <a:rPr lang="en-GB" sz="1100" dirty="0" smtClean="0"/>
                        <a:t>criminal instigator</a:t>
                      </a: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17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1100" smtClean="0">
                          <a:latin typeface="+mn-lt"/>
                          <a:ea typeface="MS Mincho"/>
                          <a:cs typeface="Times New Roman"/>
                        </a:rPr>
                        <a:t>犯罪</a:t>
                      </a:r>
                      <a:endParaRPr lang="en-GB" sz="1100" dirty="0" smtClean="0">
                        <a:latin typeface="+mn-lt"/>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ja-JP" altLang="en-US" sz="1100" b="1" smtClean="0">
                          <a:latin typeface="Calibri"/>
                          <a:ea typeface="MS Mincho"/>
                          <a:cs typeface="Times New Roman"/>
                        </a:rPr>
                        <a:t>はんざい</a:t>
                      </a: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887">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GB" sz="1100" b="1"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50000"/>
                        </a:lnSpc>
                        <a:spcAft>
                          <a:spcPts val="0"/>
                        </a:spcAft>
                      </a:pPr>
                      <a:endParaRPr lang="en-GB" sz="1100" dirty="0">
                        <a:latin typeface="Calibri"/>
                        <a:ea typeface="MS Mincho"/>
                        <a:cs typeface="Times New Roman"/>
                      </a:endParaRPr>
                    </a:p>
                  </a:txBody>
                  <a:tcPr marL="48381" marR="483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66" name="Rectangle 2"/>
          <p:cNvSpPr>
            <a:spLocks noChangeArrowheads="1"/>
          </p:cNvSpPr>
          <p:nvPr/>
        </p:nvSpPr>
        <p:spPr bwMode="auto">
          <a:xfrm>
            <a:off x="443542" y="607803"/>
            <a:ext cx="538930"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GB"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第</a:t>
            </a:r>
            <a:r>
              <a:rPr lang="en-GB" altLang="ja-JP" sz="1100" dirty="0">
                <a:latin typeface="Calibri" pitchFamily="34" charset="0"/>
                <a:ea typeface="MS Mincho" pitchFamily="49" charset="-128"/>
                <a:cs typeface="Times New Roman" pitchFamily="18" charset="0"/>
              </a:rPr>
              <a:t>6</a:t>
            </a:r>
            <a:r>
              <a:rPr kumimoji="0" lang="ja-JP" altLang="en-GB"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話</a:t>
            </a:r>
            <a:endParaRPr kumimoji="0" lang="ja-JP" alt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4282725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TotalTime>
  <Words>1003</Words>
  <Application>Microsoft Office PowerPoint</Application>
  <PresentationFormat>On-screen Show (4:3)</PresentationFormat>
  <Paragraphs>294</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lpstr>TVドラマ『ビギナー』（フジテレビ2003年版）</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TVドラマ『サイコドクター』（日本テレビ2003年版）</dc:title>
  <dc:creator>Owner</dc:creator>
  <cp:lastModifiedBy>Kumi Casey</cp:lastModifiedBy>
  <cp:revision>136</cp:revision>
  <dcterms:created xsi:type="dcterms:W3CDTF">2012-02-05T23:39:13Z</dcterms:created>
  <dcterms:modified xsi:type="dcterms:W3CDTF">2012-06-06T13:38:41Z</dcterms:modified>
</cp:coreProperties>
</file>