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57" r:id="rId4"/>
    <p:sldId id="261" r:id="rId5"/>
    <p:sldId id="260" r:id="rId6"/>
    <p:sldId id="259" r:id="rId7"/>
    <p:sldId id="269" r:id="rId8"/>
    <p:sldId id="262" r:id="rId9"/>
    <p:sldId id="263" r:id="rId10"/>
    <p:sldId id="264" r:id="rId11"/>
    <p:sldId id="265" r:id="rId12"/>
    <p:sldId id="266" r:id="rId13"/>
    <p:sldId id="267" r:id="rId14"/>
    <p:sldId id="268" r:id="rId15"/>
  </p:sldIdLst>
  <p:sldSz cx="9144000" cy="6858000" type="screen4x3"/>
  <p:notesSz cx="6858000" cy="100139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55F2"/>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1" autoAdjust="0"/>
    <p:restoredTop sz="94640" autoAdjust="0"/>
  </p:normalViewPr>
  <p:slideViewPr>
    <p:cSldViewPr>
      <p:cViewPr>
        <p:scale>
          <a:sx n="100" d="100"/>
          <a:sy n="100" d="100"/>
        </p:scale>
        <p:origin x="804" y="7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814" y="-96"/>
      </p:cViewPr>
      <p:guideLst>
        <p:guide orient="horz" pos="315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50069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1"/>
            <a:ext cx="2971800" cy="500698"/>
          </a:xfrm>
          <a:prstGeom prst="rect">
            <a:avLst/>
          </a:prstGeom>
        </p:spPr>
        <p:txBody>
          <a:bodyPr vert="horz" lIns="91440" tIns="45720" rIns="91440" bIns="45720" rtlCol="0"/>
          <a:lstStyle>
            <a:lvl1pPr algn="r">
              <a:defRPr sz="1200"/>
            </a:lvl1pPr>
          </a:lstStyle>
          <a:p>
            <a:fld id="{B4F2E112-5E02-48E9-A5A5-A6DA678E4DC8}" type="datetimeFigureOut">
              <a:rPr lang="en-GB" smtClean="0"/>
              <a:t>22/02/2012</a:t>
            </a:fld>
            <a:endParaRPr lang="en-GB"/>
          </a:p>
        </p:txBody>
      </p:sp>
      <p:sp>
        <p:nvSpPr>
          <p:cNvPr id="4" name="Footer Placeholder 3"/>
          <p:cNvSpPr>
            <a:spLocks noGrp="1"/>
          </p:cNvSpPr>
          <p:nvPr>
            <p:ph type="ftr" sz="quarter" idx="2"/>
          </p:nvPr>
        </p:nvSpPr>
        <p:spPr>
          <a:xfrm>
            <a:off x="0" y="9511514"/>
            <a:ext cx="2971800" cy="50069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511514"/>
            <a:ext cx="2971800" cy="500698"/>
          </a:xfrm>
          <a:prstGeom prst="rect">
            <a:avLst/>
          </a:prstGeom>
        </p:spPr>
        <p:txBody>
          <a:bodyPr vert="horz" lIns="91440" tIns="45720" rIns="91440" bIns="45720" rtlCol="0" anchor="b"/>
          <a:lstStyle>
            <a:lvl1pPr algn="r">
              <a:defRPr sz="1200"/>
            </a:lvl1pPr>
          </a:lstStyle>
          <a:p>
            <a:fld id="{A54CF811-E689-4C51-AFE4-26B1D233FE7E}"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7"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9"/>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7" y="273056"/>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8"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36223-235B-4327-B1B4-549E22417535}" type="datetimeFigureOut">
              <a:rPr lang="en-GB" smtClean="0"/>
              <a:pPr/>
              <a:t>22/02/2012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36223-235B-4327-B1B4-549E22417535}" type="datetimeFigureOut">
              <a:rPr lang="en-GB" smtClean="0"/>
              <a:pPr/>
              <a:t>22/02/2012</a:t>
            </a:fld>
            <a:endParaRPr lang="en-GB"/>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16D9A-17CD-48ED-9AA0-91C1F24A811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3541" y="80628"/>
            <a:ext cx="8229600" cy="508068"/>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dirty="0"/>
              <a:t>TV</a:t>
            </a:r>
            <a:r>
              <a:rPr lang="ja-JP" altLang="en-US" sz="2000" b="1"/>
              <a:t>ドラマ</a:t>
            </a:r>
            <a:r>
              <a:rPr lang="en-US" altLang="ja-JP" sz="2000" b="1" dirty="0"/>
              <a:t>『</a:t>
            </a:r>
            <a:r>
              <a:rPr lang="ja-JP" altLang="en-US" sz="2000" b="1"/>
              <a:t>サイコドクター</a:t>
            </a:r>
            <a:r>
              <a:rPr lang="en-US" altLang="ja-JP" sz="2000" b="1" dirty="0"/>
              <a:t>』</a:t>
            </a:r>
            <a:r>
              <a:rPr lang="ja-JP" altLang="en-US" sz="2000"/>
              <a:t>（日本テレビ</a:t>
            </a:r>
            <a:r>
              <a:rPr lang="en-GB" sz="2000" dirty="0"/>
              <a:t>2003</a:t>
            </a:r>
            <a:r>
              <a:rPr lang="ja-JP" altLang="en-US" sz="2000"/>
              <a:t>年版）</a:t>
            </a:r>
            <a:endParaRPr lang="en-GB" sz="2000" dirty="0"/>
          </a:p>
        </p:txBody>
      </p:sp>
      <p:graphicFrame>
        <p:nvGraphicFramePr>
          <p:cNvPr id="7" name="Table 6"/>
          <p:cNvGraphicFramePr>
            <a:graphicFrameLocks noGrp="1"/>
          </p:cNvGraphicFramePr>
          <p:nvPr/>
        </p:nvGraphicFramePr>
        <p:xfrm>
          <a:off x="539555" y="890720"/>
          <a:ext cx="8079828" cy="5344024"/>
        </p:xfrm>
        <a:graphic>
          <a:graphicData uri="http://schemas.openxmlformats.org/drawingml/2006/table">
            <a:tbl>
              <a:tblPr/>
              <a:tblGrid>
                <a:gridCol w="1440157"/>
                <a:gridCol w="2088232"/>
                <a:gridCol w="4551439"/>
              </a:tblGrid>
              <a:tr h="264887">
                <a:tc>
                  <a:txBody>
                    <a:bodyPr/>
                    <a:lstStyle/>
                    <a:p>
                      <a:pPr algn="ct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ja-JP" sz="1100" b="1">
                          <a:latin typeface="Calibri"/>
                          <a:ea typeface="MS Mincho"/>
                          <a:cs typeface="Times New Roman"/>
                        </a:rPr>
                        <a:t>読み方</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ja-JP" sz="1100">
                          <a:latin typeface="Calibri"/>
                          <a:ea typeface="MS Mincho"/>
                          <a:cs typeface="Times New Roman"/>
                        </a:rPr>
                        <a:t>意味</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精神科医</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せいしんかい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記憶</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きおく</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喪失</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そうしつ</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見過ごす</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みすごす</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逃れる</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のがれる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儀式</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ぎしき</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洗浄</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せんじょう</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7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ja-JP" sz="1100">
                          <a:latin typeface="Calibri"/>
                          <a:ea typeface="MS Mincho"/>
                          <a:cs typeface="Times New Roman"/>
                        </a:rPr>
                        <a:t>強</a:t>
                      </a:r>
                      <a:r>
                        <a:rPr lang="ja-JP" sz="1100" smtClean="0">
                          <a:latin typeface="Calibri"/>
                          <a:ea typeface="MS Mincho"/>
                          <a:cs typeface="Times New Roman"/>
                        </a:rPr>
                        <a:t>迫</a:t>
                      </a:r>
                      <a:r>
                        <a:rPr lang="ja-JP" altLang="en-US" sz="1100" smtClean="0">
                          <a:latin typeface="Calibri"/>
                          <a:ea typeface="MS Mincho"/>
                          <a:cs typeface="Times New Roman"/>
                        </a:rPr>
                        <a:t>性</a:t>
                      </a:r>
                      <a:r>
                        <a:rPr lang="ja-JP" altLang="en-US" sz="1100" smtClean="0">
                          <a:latin typeface="+mn-lt"/>
                          <a:ea typeface="MS Mincho"/>
                          <a:cs typeface="Times New Roman"/>
                        </a:rPr>
                        <a:t>障害</a:t>
                      </a:r>
                      <a:endParaRPr lang="en-GB" sz="1100" dirty="0" smtClean="0">
                        <a:latin typeface="+mn-lt"/>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きょうはくせいしょうがい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几帳面（な）</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きちょうめん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肉体的</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にくたいてき</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呼吸</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こきゅう</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困難</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こんなん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守備</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しゅび</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範囲</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1100" b="1" smtClean="0">
                          <a:latin typeface="Calibri"/>
                          <a:ea typeface="MS Mincho"/>
                          <a:cs typeface="Times New Roman"/>
                        </a:rPr>
                        <a:t>はんい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解離性遁走</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かいりせいとんそう</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意識</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いしき</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健忘</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けんぼう</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特徴</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とくちょう</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sz="1100">
                          <a:latin typeface="Calibri"/>
                          <a:ea typeface="MS Mincho"/>
                          <a:cs typeface="Times New Roman"/>
                        </a:rPr>
                        <a:t>蒸発する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じょうはつする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66" name="Rectangle 2"/>
          <p:cNvSpPr>
            <a:spLocks noChangeArrowheads="1"/>
          </p:cNvSpPr>
          <p:nvPr/>
        </p:nvSpPr>
        <p:spPr bwMode="auto">
          <a:xfrm>
            <a:off x="443542" y="607803"/>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kumimoji="0" lang="en-GB" altLang="ja-JP" sz="11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2</a:t>
            </a: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107504" y="1556792"/>
            <a:ext cx="8784976" cy="4569377"/>
          </a:xfrm>
        </p:spPr>
        <p:txBody>
          <a:bodyPr>
            <a:normAutofit/>
          </a:bodyPr>
          <a:lstStyle/>
          <a:p>
            <a:pPr>
              <a:buNone/>
            </a:pPr>
            <a:r>
              <a:rPr lang="en-US" altLang="ja-JP" sz="2400" dirty="0" smtClean="0">
                <a:latin typeface="+mn-ea"/>
              </a:rPr>
              <a:t>(</a:t>
            </a:r>
            <a:r>
              <a:rPr lang="ja-JP" altLang="en-US" sz="2400" smtClean="0">
                <a:latin typeface="+mn-ea"/>
              </a:rPr>
              <a:t>第８問）</a:t>
            </a:r>
            <a:endParaRPr lang="en-US" altLang="ja-JP" sz="2400" dirty="0" smtClean="0">
              <a:latin typeface="+mn-ea"/>
            </a:endParaRPr>
          </a:p>
          <a:p>
            <a:pPr>
              <a:buNone/>
            </a:pPr>
            <a:r>
              <a:rPr lang="en-US" altLang="ja-JP" sz="2400" dirty="0" smtClean="0">
                <a:latin typeface="+mn-ea"/>
              </a:rPr>
              <a:t>	</a:t>
            </a:r>
            <a:r>
              <a:rPr lang="ja-JP" altLang="en-US" sz="2400" smtClean="0">
                <a:latin typeface="+mn-ea"/>
              </a:rPr>
              <a:t>親の愛情を感じないと、子供はどう感じる？</a:t>
            </a:r>
            <a:endParaRPr lang="en-US" altLang="ja-JP" sz="2400" dirty="0" smtClean="0">
              <a:latin typeface="+mn-ea"/>
            </a:endParaRPr>
          </a:p>
          <a:p>
            <a:pPr eaLnBrk="0" hangingPunct="0">
              <a:buNone/>
            </a:pPr>
            <a:r>
              <a:rPr lang="ja-JP" altLang="en-US" sz="2400" smtClean="0">
                <a:latin typeface="+mn-ea"/>
              </a:rPr>
              <a:t>　</a:t>
            </a:r>
            <a:r>
              <a:rPr lang="en-US" altLang="ja-JP" sz="2400" dirty="0" smtClean="0">
                <a:latin typeface="+mn-ea"/>
              </a:rPr>
              <a:t>	</a:t>
            </a:r>
            <a:r>
              <a:rPr lang="ja-JP" altLang="en-US" sz="2400" smtClean="0">
                <a:solidFill>
                  <a:srgbClr val="4055F2"/>
                </a:solidFill>
                <a:latin typeface="+mn-ea"/>
              </a:rPr>
              <a:t>自分の＿＿＿がないように感じる。</a:t>
            </a:r>
            <a:endParaRPr lang="en-US" altLang="ja-JP" sz="2400" dirty="0" smtClean="0">
              <a:solidFill>
                <a:srgbClr val="4055F2"/>
              </a:solidFill>
              <a:latin typeface="+mn-ea"/>
            </a:endParaRPr>
          </a:p>
          <a:p>
            <a:pPr eaLnBrk="0" hangingPunct="0">
              <a:buNone/>
            </a:pPr>
            <a:r>
              <a:rPr lang="en-US" altLang="ja-JP" sz="2400" dirty="0" smtClean="0">
                <a:latin typeface="+mn-ea"/>
              </a:rPr>
              <a:t>		</a:t>
            </a:r>
            <a:r>
              <a:rPr lang="ja-JP" altLang="en-US" sz="2400" smtClean="0">
                <a:latin typeface="+mn-ea"/>
              </a:rPr>
              <a:t>　　</a:t>
            </a:r>
            <a:r>
              <a:rPr lang="ja-JP" altLang="en-US" sz="2400" smtClean="0">
                <a:solidFill>
                  <a:srgbClr val="FF0000"/>
                </a:solidFill>
                <a:latin typeface="+mn-ea"/>
              </a:rPr>
              <a:t>価値</a:t>
            </a:r>
            <a:endParaRPr lang="en-US" altLang="ja-JP" sz="2400" dirty="0" smtClean="0">
              <a:solidFill>
                <a:srgbClr val="FF0000"/>
              </a:solidFill>
              <a:latin typeface="+mn-ea"/>
            </a:endParaRPr>
          </a:p>
          <a:p>
            <a:pPr>
              <a:buNone/>
            </a:pPr>
            <a:endParaRPr lang="en-US" altLang="ja-JP" sz="2400" dirty="0">
              <a:latin typeface="+mn-ea"/>
            </a:endParaRPr>
          </a:p>
          <a:p>
            <a:pPr>
              <a:buNone/>
            </a:pPr>
            <a:r>
              <a:rPr lang="en-US" altLang="ja-JP" sz="2400" dirty="0" smtClean="0">
                <a:latin typeface="+mn-ea"/>
              </a:rPr>
              <a:t>(</a:t>
            </a:r>
            <a:r>
              <a:rPr lang="ja-JP" altLang="en-US" sz="2400" smtClean="0">
                <a:latin typeface="+mn-ea"/>
              </a:rPr>
              <a:t>第９問）</a:t>
            </a:r>
            <a:endParaRPr lang="en-US" altLang="ja-JP" sz="2400" dirty="0" smtClean="0">
              <a:latin typeface="+mn-ea"/>
            </a:endParaRPr>
          </a:p>
          <a:p>
            <a:pPr>
              <a:buNone/>
            </a:pPr>
            <a:r>
              <a:rPr lang="en-US" altLang="ja-JP" sz="2400" dirty="0" smtClean="0">
                <a:latin typeface="+mn-ea"/>
              </a:rPr>
              <a:t>	</a:t>
            </a:r>
            <a:r>
              <a:rPr lang="ja-JP" altLang="en-US" sz="2400" smtClean="0">
                <a:latin typeface="+mn-ea"/>
              </a:rPr>
              <a:t>自分の価値を社会に評価してもらうためにどうする？</a:t>
            </a:r>
            <a:endParaRPr lang="en-US" altLang="ja-JP" sz="2400" dirty="0" smtClean="0">
              <a:latin typeface="+mn-ea"/>
            </a:endParaRPr>
          </a:p>
          <a:p>
            <a:pPr eaLnBrk="0" hangingPunct="0">
              <a:buNone/>
            </a:pPr>
            <a:r>
              <a:rPr lang="ja-JP" altLang="en-US" sz="2400" smtClean="0">
                <a:latin typeface="+mn-ea"/>
              </a:rPr>
              <a:t>　</a:t>
            </a:r>
            <a:r>
              <a:rPr lang="en-US" altLang="ja-JP" sz="2400" dirty="0" smtClean="0">
                <a:latin typeface="+mn-ea"/>
              </a:rPr>
              <a:t>	</a:t>
            </a:r>
            <a:r>
              <a:rPr lang="ja-JP" altLang="en-US" sz="2400" smtClean="0">
                <a:solidFill>
                  <a:srgbClr val="4055F2"/>
                </a:solidFill>
                <a:latin typeface="+mn-ea"/>
              </a:rPr>
              <a:t>＿＿＿＿＿</a:t>
            </a:r>
            <a:r>
              <a:rPr lang="ja-JP" altLang="en-US" sz="2400">
                <a:solidFill>
                  <a:srgbClr val="4055F2"/>
                </a:solidFill>
                <a:latin typeface="+mn-ea"/>
              </a:rPr>
              <a:t>ほう</a:t>
            </a:r>
            <a:r>
              <a:rPr lang="ja-JP" altLang="en-US" sz="2400" smtClean="0">
                <a:solidFill>
                  <a:srgbClr val="4055F2"/>
                </a:solidFill>
                <a:latin typeface="+mn-ea"/>
              </a:rPr>
              <a:t>が社会的評価が高いから、＿＿＿＿＿に</a:t>
            </a:r>
            <a:r>
              <a:rPr lang="ja-JP" altLang="en-US" sz="2400" smtClean="0">
                <a:solidFill>
                  <a:srgbClr val="4055F2"/>
                </a:solidFill>
                <a:latin typeface="+mn-ea"/>
              </a:rPr>
              <a:t>走る。</a:t>
            </a:r>
            <a:endParaRPr lang="en-US" altLang="ja-JP" sz="2400" dirty="0" smtClean="0">
              <a:solidFill>
                <a:srgbClr val="4055F2"/>
              </a:solidFill>
              <a:latin typeface="+mn-ea"/>
            </a:endParaRPr>
          </a:p>
          <a:p>
            <a:pPr>
              <a:buNone/>
            </a:pPr>
            <a:r>
              <a:rPr lang="en-US" altLang="ja-JP" sz="2400" dirty="0" smtClean="0">
                <a:solidFill>
                  <a:srgbClr val="FF0000"/>
                </a:solidFill>
                <a:latin typeface="+mn-ea"/>
              </a:rPr>
              <a:t>	</a:t>
            </a:r>
            <a:r>
              <a:rPr lang="ja-JP" altLang="en-US" sz="2400" smtClean="0">
                <a:solidFill>
                  <a:srgbClr val="FF0000"/>
                </a:solidFill>
                <a:latin typeface="+mn-ea"/>
              </a:rPr>
              <a:t>やせている</a:t>
            </a:r>
            <a:r>
              <a:rPr lang="en-US" altLang="ja-JP" sz="2400" dirty="0" smtClean="0">
                <a:solidFill>
                  <a:srgbClr val="FF0000"/>
                </a:solidFill>
                <a:latin typeface="+mn-ea"/>
              </a:rPr>
              <a:t>				</a:t>
            </a:r>
            <a:r>
              <a:rPr lang="ja-JP" altLang="en-US" sz="2400" smtClean="0">
                <a:solidFill>
                  <a:srgbClr val="FF0000"/>
                </a:solidFill>
                <a:latin typeface="+mn-ea"/>
              </a:rPr>
              <a:t>　　　</a:t>
            </a:r>
            <a:r>
              <a:rPr lang="ja-JP" altLang="en-US" sz="2400" smtClean="0">
                <a:solidFill>
                  <a:srgbClr val="FF0000"/>
                </a:solidFill>
                <a:latin typeface="+mn-ea"/>
              </a:rPr>
              <a:t>　　　　ダ</a:t>
            </a:r>
            <a:r>
              <a:rPr lang="ja-JP" altLang="en-US" sz="2400" smtClean="0">
                <a:solidFill>
                  <a:srgbClr val="FF0000"/>
                </a:solidFill>
                <a:latin typeface="+mn-ea"/>
              </a:rPr>
              <a:t>イエッ</a:t>
            </a:r>
            <a:r>
              <a:rPr lang="ja-JP" altLang="en-US" sz="2400" smtClean="0">
                <a:solidFill>
                  <a:srgbClr val="FF0000"/>
                </a:solidFill>
                <a:latin typeface="+mn-ea"/>
              </a:rPr>
              <a:t>ト</a:t>
            </a:r>
            <a:endParaRPr lang="en-US" altLang="ja-JP" sz="2400" dirty="0" smtClean="0">
              <a:solidFill>
                <a:srgbClr val="FF0000"/>
              </a:solidFill>
              <a:latin typeface="+mn-ea"/>
            </a:endParaRPr>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a:latin typeface="Calibri" pitchFamily="34" charset="0"/>
                <a:ea typeface="MS Mincho" pitchFamily="49" charset="-128"/>
                <a:cs typeface="Times New Roman" pitchFamily="18" charset="0"/>
              </a:rPr>
              <a:t>３</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7" end="7"/>
                                            </p:txEl>
                                          </p:spTgt>
                                        </p:tgtEl>
                                        <p:attrNameLst>
                                          <p:attrName>style.visibility</p:attrName>
                                        </p:attrNameLst>
                                      </p:cBhvr>
                                      <p:to>
                                        <p:strVal val="visible"/>
                                      </p:to>
                                    </p:set>
                                    <p:anim calcmode="lin" valueType="num">
                                      <p:cBhvr>
                                        <p:cTn id="14"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8">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8" end="8"/>
                                            </p:txEl>
                                          </p:spTgt>
                                        </p:tgtEl>
                                        <p:attrNameLst>
                                          <p:attrName>style.visibility</p:attrName>
                                        </p:attrNameLst>
                                      </p:cBhvr>
                                      <p:to>
                                        <p:strVal val="visible"/>
                                      </p:to>
                                    </p:set>
                                    <p:anim calcmode="lin" valueType="num">
                                      <p:cBhvr>
                                        <p:cTn id="28" dur="500" fill="hold"/>
                                        <p:tgtEl>
                                          <p:spTgt spid="8">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3541" y="80628"/>
            <a:ext cx="8229600" cy="508068"/>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dirty="0"/>
              <a:t>TV</a:t>
            </a:r>
            <a:r>
              <a:rPr lang="ja-JP" altLang="en-US" sz="2000" b="1"/>
              <a:t>ドラマ</a:t>
            </a:r>
            <a:r>
              <a:rPr lang="en-US" altLang="ja-JP" sz="2000" b="1" dirty="0"/>
              <a:t>『</a:t>
            </a:r>
            <a:r>
              <a:rPr lang="ja-JP" altLang="en-US" sz="2000" b="1"/>
              <a:t>サイコドクター</a:t>
            </a:r>
            <a:r>
              <a:rPr lang="en-US" altLang="ja-JP" sz="2000" b="1" dirty="0"/>
              <a:t>』</a:t>
            </a:r>
            <a:r>
              <a:rPr lang="ja-JP" altLang="en-US" sz="2000"/>
              <a:t>（日本テレビ</a:t>
            </a:r>
            <a:r>
              <a:rPr lang="en-GB" sz="2000" dirty="0"/>
              <a:t>2003</a:t>
            </a:r>
            <a:r>
              <a:rPr lang="ja-JP" altLang="en-US" sz="2000"/>
              <a:t>年版）</a:t>
            </a:r>
            <a:endParaRPr lang="en-GB" sz="2000" dirty="0"/>
          </a:p>
        </p:txBody>
      </p:sp>
      <p:sp>
        <p:nvSpPr>
          <p:cNvPr id="11266" name="Rectangle 2"/>
          <p:cNvSpPr>
            <a:spLocks noChangeArrowheads="1"/>
          </p:cNvSpPr>
          <p:nvPr/>
        </p:nvSpPr>
        <p:spPr bwMode="auto">
          <a:xfrm>
            <a:off x="579765" y="692696"/>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smtClean="0">
                <a:latin typeface="Calibri" pitchFamily="34" charset="0"/>
                <a:ea typeface="MS Mincho" pitchFamily="49" charset="-128"/>
                <a:cs typeface="Times New Roman" pitchFamily="18" charset="0"/>
              </a:rPr>
              <a:t>７</a:t>
            </a: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610407" y="980728"/>
          <a:ext cx="7706009" cy="5189220"/>
        </p:xfrm>
        <a:graphic>
          <a:graphicData uri="http://schemas.openxmlformats.org/drawingml/2006/table">
            <a:tbl>
              <a:tblPr/>
              <a:tblGrid>
                <a:gridCol w="1800200"/>
                <a:gridCol w="2232248"/>
                <a:gridCol w="3673561"/>
              </a:tblGrid>
              <a:tr h="200594">
                <a:tc>
                  <a:txBody>
                    <a:bodyPr/>
                    <a:lstStyle/>
                    <a:p>
                      <a:pPr algn="ct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ja-JP" sz="1100" b="1">
                          <a:latin typeface="Calibri"/>
                          <a:ea typeface="MS Mincho"/>
                          <a:cs typeface="Times New Roman"/>
                        </a:rPr>
                        <a:t>読み方</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ja-JP" sz="1100">
                          <a:latin typeface="Calibri"/>
                          <a:ea typeface="MS Mincho"/>
                          <a:cs typeface="Times New Roman"/>
                        </a:rPr>
                        <a:t>意味</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誘惑</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ゆうわく</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婚約指輪</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こんやくゆびわ</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患者</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かんじゃ</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過呼吸発作</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かこきゅうほっさ</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手の震え</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てのふるえ</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めまい</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光景</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こうけい</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目に浮かぶ</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めにうかぶ</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体調</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たいちょう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恋人</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こいびと</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原因</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げんいん</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火事現場</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かじげんば</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状況</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じょうきょう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ろうそく</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手がつけられない</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説得</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せっとく</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当事者</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とうじしゃ</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200">
                          <a:latin typeface="Calibri"/>
                          <a:ea typeface="MS Mincho"/>
                          <a:cs typeface="Times New Roman"/>
                        </a:rPr>
                        <a:t>一般の人</a:t>
                      </a:r>
                      <a:endParaRPr lang="en-GB"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いっぱんのひと</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5040560"/>
          </a:xfrm>
        </p:spPr>
        <p:txBody>
          <a:bodyPr>
            <a:normAutofit lnSpcReduction="10000"/>
          </a:bodyPr>
          <a:lstStyle/>
          <a:p>
            <a:pPr>
              <a:buNone/>
            </a:pPr>
            <a:r>
              <a:rPr lang="ja-JP" altLang="en-US" sz="2600" smtClean="0">
                <a:latin typeface="+mn-ea"/>
              </a:rPr>
              <a:t>（第１問）</a:t>
            </a:r>
            <a:endParaRPr lang="en-US" altLang="ja-JP" sz="2600" dirty="0" smtClean="0">
              <a:latin typeface="+mn-ea"/>
            </a:endParaRPr>
          </a:p>
          <a:p>
            <a:pPr>
              <a:buNone/>
            </a:pPr>
            <a:r>
              <a:rPr lang="en-US" altLang="ja-JP" sz="2600" dirty="0">
                <a:latin typeface="+mn-ea"/>
              </a:rPr>
              <a:t>	</a:t>
            </a:r>
            <a:r>
              <a:rPr lang="ja-JP" altLang="en-US" sz="2600" smtClean="0">
                <a:latin typeface="+mn-ea"/>
              </a:rPr>
              <a:t>えりこさ</a:t>
            </a:r>
            <a:r>
              <a:rPr lang="ja-JP" altLang="en-US" sz="2600" smtClean="0">
                <a:latin typeface="+mn-ea"/>
              </a:rPr>
              <a:t>ん</a:t>
            </a:r>
            <a:r>
              <a:rPr lang="ja-JP" altLang="en-US" sz="2600" smtClean="0">
                <a:latin typeface="+mn-ea"/>
              </a:rPr>
              <a:t>のＰＴＳＤ（心的外傷後ストレス障害）の本当の原因は</a:t>
            </a:r>
            <a:r>
              <a:rPr lang="ja-JP" altLang="en-US" sz="2600" smtClean="0">
                <a:latin typeface="+mn-ea"/>
              </a:rPr>
              <a:t>？</a:t>
            </a:r>
            <a:endParaRPr lang="en-US" altLang="ja-JP" sz="2600" dirty="0" smtClean="0">
              <a:latin typeface="+mn-ea"/>
            </a:endParaRPr>
          </a:p>
          <a:p>
            <a:pPr>
              <a:buNone/>
            </a:pPr>
            <a:r>
              <a:rPr lang="en-US" altLang="ja-JP" sz="2600" dirty="0" smtClean="0">
                <a:solidFill>
                  <a:srgbClr val="4055F2"/>
                </a:solidFill>
                <a:latin typeface="+mn-ea"/>
              </a:rPr>
              <a:t>	</a:t>
            </a:r>
            <a:r>
              <a:rPr lang="ja-JP" altLang="en-US" sz="2600" smtClean="0">
                <a:solidFill>
                  <a:srgbClr val="4055F2"/>
                </a:solidFill>
                <a:latin typeface="+mn-ea"/>
              </a:rPr>
              <a:t>６年前の火事。</a:t>
            </a:r>
            <a:endParaRPr lang="en-US" altLang="ja-JP" sz="2600" dirty="0" smtClean="0">
              <a:solidFill>
                <a:srgbClr val="4055F2"/>
              </a:solidFill>
              <a:latin typeface="+mn-ea"/>
            </a:endParaRPr>
          </a:p>
          <a:p>
            <a:pPr>
              <a:buNone/>
            </a:pPr>
            <a:endParaRPr lang="en-US" altLang="ja-JP" sz="2600" dirty="0" smtClean="0">
              <a:solidFill>
                <a:srgbClr val="4055F2"/>
              </a:solidFill>
              <a:latin typeface="+mn-ea"/>
            </a:endParaRPr>
          </a:p>
          <a:p>
            <a:pPr>
              <a:buNone/>
            </a:pPr>
            <a:r>
              <a:rPr lang="en-US" altLang="ja-JP" sz="2600" dirty="0" smtClean="0">
                <a:latin typeface="+mn-ea"/>
              </a:rPr>
              <a:t>(</a:t>
            </a:r>
            <a:r>
              <a:rPr lang="ja-JP" altLang="en-US" sz="2600" smtClean="0">
                <a:latin typeface="+mn-ea"/>
              </a:rPr>
              <a:t>第</a:t>
            </a:r>
            <a:r>
              <a:rPr lang="en-US" altLang="ja-JP" sz="2600" dirty="0" smtClean="0">
                <a:latin typeface="+mn-ea"/>
              </a:rPr>
              <a:t>2</a:t>
            </a:r>
            <a:r>
              <a:rPr lang="ja-JP" altLang="en-US" sz="2600" smtClean="0">
                <a:latin typeface="+mn-ea"/>
              </a:rPr>
              <a:t>問</a:t>
            </a:r>
            <a:r>
              <a:rPr lang="ja-JP" altLang="en-US" sz="2600" smtClean="0">
                <a:latin typeface="+mn-ea"/>
              </a:rPr>
              <a:t>）</a:t>
            </a:r>
            <a:endParaRPr lang="en-US" altLang="ja-JP" sz="2600" dirty="0" smtClean="0">
              <a:latin typeface="+mn-ea"/>
            </a:endParaRPr>
          </a:p>
          <a:p>
            <a:pPr>
              <a:buNone/>
            </a:pPr>
            <a:r>
              <a:rPr lang="en-US" altLang="ja-JP" sz="2600" dirty="0" smtClean="0">
                <a:latin typeface="+mn-ea"/>
              </a:rPr>
              <a:t>	</a:t>
            </a:r>
            <a:r>
              <a:rPr lang="en-US" altLang="ja-JP" sz="2600" dirty="0" smtClean="0">
                <a:latin typeface="+mn-ea"/>
              </a:rPr>
              <a:t>PTSD</a:t>
            </a:r>
            <a:r>
              <a:rPr lang="ja-JP" altLang="en-US" sz="2600" smtClean="0">
                <a:latin typeface="+mn-ea"/>
              </a:rPr>
              <a:t>と判断した理由は？</a:t>
            </a:r>
            <a:endParaRPr lang="en-US" altLang="ja-JP" sz="2600" dirty="0" smtClean="0">
              <a:latin typeface="+mn-ea"/>
            </a:endParaRPr>
          </a:p>
          <a:p>
            <a:pPr>
              <a:buNone/>
            </a:pPr>
            <a:r>
              <a:rPr lang="en-US" altLang="ja-JP" sz="2600" dirty="0" smtClean="0">
                <a:latin typeface="+mn-ea"/>
              </a:rPr>
              <a:t>	</a:t>
            </a:r>
            <a:r>
              <a:rPr lang="ja-JP" altLang="en-US" sz="2600" smtClean="0">
                <a:latin typeface="+mn-ea"/>
              </a:rPr>
              <a:t>＿＿＿＿、＿＿＿＿、＿＿＿＿</a:t>
            </a:r>
            <a:endParaRPr lang="en-US" altLang="ja-JP" sz="2600" dirty="0" smtClean="0">
              <a:latin typeface="+mn-ea"/>
            </a:endParaRPr>
          </a:p>
          <a:p>
            <a:pPr>
              <a:buNone/>
            </a:pPr>
            <a:r>
              <a:rPr lang="en-US" altLang="ja-JP" sz="2600" dirty="0" smtClean="0">
                <a:latin typeface="+mn-ea"/>
              </a:rPr>
              <a:t>	</a:t>
            </a:r>
            <a:r>
              <a:rPr lang="ja-JP" altLang="en-US" sz="2600" smtClean="0">
                <a:solidFill>
                  <a:srgbClr val="FF0000"/>
                </a:solidFill>
                <a:latin typeface="+mn-ea"/>
              </a:rPr>
              <a:t>誕生日</a:t>
            </a:r>
            <a:r>
              <a:rPr lang="en-US" altLang="ja-JP" sz="2600" dirty="0" smtClean="0">
                <a:latin typeface="+mn-ea"/>
              </a:rPr>
              <a:t>	</a:t>
            </a:r>
            <a:r>
              <a:rPr lang="ja-JP" altLang="en-US" sz="2600" smtClean="0">
                <a:latin typeface="+mn-ea"/>
              </a:rPr>
              <a:t>　</a:t>
            </a:r>
            <a:r>
              <a:rPr lang="ja-JP" altLang="en-US" sz="2600" smtClean="0">
                <a:solidFill>
                  <a:srgbClr val="FF0000"/>
                </a:solidFill>
                <a:latin typeface="+mn-ea"/>
              </a:rPr>
              <a:t>ケーキ</a:t>
            </a:r>
            <a:r>
              <a:rPr lang="en-US" altLang="ja-JP" sz="2600" dirty="0" smtClean="0">
                <a:latin typeface="+mn-ea"/>
              </a:rPr>
              <a:t>	</a:t>
            </a:r>
            <a:r>
              <a:rPr lang="ja-JP" altLang="en-US" sz="2600" smtClean="0">
                <a:solidFill>
                  <a:srgbClr val="FF0000"/>
                </a:solidFill>
                <a:latin typeface="+mn-ea"/>
              </a:rPr>
              <a:t>ろうそく</a:t>
            </a:r>
            <a:endParaRPr lang="en-US" altLang="ja-JP" sz="2600" dirty="0" smtClean="0">
              <a:solidFill>
                <a:srgbClr val="FF0000"/>
              </a:solidFill>
              <a:latin typeface="+mn-ea"/>
            </a:endParaRPr>
          </a:p>
          <a:p>
            <a:pPr>
              <a:buNone/>
            </a:pPr>
            <a:r>
              <a:rPr lang="en-US" altLang="ja-JP" sz="2600" dirty="0" smtClean="0">
                <a:latin typeface="+mn-ea"/>
              </a:rPr>
              <a:t>				</a:t>
            </a:r>
            <a:r>
              <a:rPr lang="ja-JP" altLang="en-US" sz="2600" smtClean="0">
                <a:latin typeface="+mn-ea"/>
              </a:rPr>
              <a:t>の</a:t>
            </a:r>
            <a:r>
              <a:rPr lang="ja-JP" altLang="en-US" sz="2600" smtClean="0">
                <a:latin typeface="+mn-ea"/>
              </a:rPr>
              <a:t>キーワードがそろっていたから。</a:t>
            </a:r>
            <a:endParaRPr lang="en-US" altLang="ja-JP" sz="2600" dirty="0" smtClean="0">
              <a:latin typeface="+mn-ea"/>
            </a:endParaRPr>
          </a:p>
          <a:p>
            <a:pPr>
              <a:buNone/>
            </a:pPr>
            <a:r>
              <a:rPr lang="en-US" altLang="ja-JP" sz="2600" dirty="0" smtClean="0">
                <a:latin typeface="+mn-ea"/>
              </a:rPr>
              <a:t>	</a:t>
            </a:r>
            <a:endParaRPr lang="en-US" altLang="ja-JP" sz="2600" dirty="0">
              <a:latin typeface="+mn-ea"/>
            </a:endParaRPr>
          </a:p>
          <a:p>
            <a:pPr eaLnBrk="0" hangingPunct="0">
              <a:buNone/>
            </a:pPr>
            <a:endParaRPr lang="en-US" altLang="ja-JP" sz="2000" dirty="0" smtClean="0"/>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a:latin typeface="Calibri" pitchFamily="34" charset="0"/>
                <a:ea typeface="MS Mincho" pitchFamily="49" charset="-128"/>
                <a:cs typeface="Times New Roman" pitchFamily="18" charset="0"/>
              </a:rPr>
              <a:t>７</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7" end="7"/>
                                            </p:txEl>
                                          </p:spTgt>
                                        </p:tgtEl>
                                        <p:attrNameLst>
                                          <p:attrName>style.visibility</p:attrName>
                                        </p:attrNameLst>
                                      </p:cBhvr>
                                      <p:to>
                                        <p:strVal val="visible"/>
                                      </p:to>
                                    </p:set>
                                    <p:anim calcmode="lin" valueType="num">
                                      <p:cBhvr>
                                        <p:cTn id="14"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a:buNone/>
            </a:pPr>
            <a:r>
              <a:rPr lang="ja-JP" altLang="en-US" sz="2600" smtClean="0">
                <a:latin typeface="+mn-ea"/>
              </a:rPr>
              <a:t>（</a:t>
            </a:r>
            <a:r>
              <a:rPr lang="ja-JP" altLang="en-US" sz="2600" smtClean="0">
                <a:latin typeface="+mn-ea"/>
              </a:rPr>
              <a:t>第３問</a:t>
            </a:r>
            <a:r>
              <a:rPr lang="ja-JP" altLang="en-US" sz="2600" smtClean="0">
                <a:latin typeface="+mn-ea"/>
              </a:rPr>
              <a:t>）</a:t>
            </a:r>
            <a:endParaRPr lang="en-US" altLang="ja-JP" sz="2600" dirty="0" smtClean="0">
              <a:latin typeface="+mn-ea"/>
            </a:endParaRPr>
          </a:p>
          <a:p>
            <a:pPr>
              <a:buNone/>
            </a:pPr>
            <a:r>
              <a:rPr lang="en-US" altLang="ja-JP" sz="2600" dirty="0">
                <a:latin typeface="+mn-ea"/>
              </a:rPr>
              <a:t>	</a:t>
            </a:r>
            <a:r>
              <a:rPr lang="ja-JP" altLang="en-US" sz="2600" smtClean="0">
                <a:latin typeface="+mn-ea"/>
              </a:rPr>
              <a:t>なぜ、女医はカイ君にえりこさんの治療を他の先生に任せるように言ったか？</a:t>
            </a:r>
            <a:endParaRPr lang="en-US" altLang="ja-JP" sz="2600" dirty="0" smtClean="0">
              <a:latin typeface="+mn-ea"/>
            </a:endParaRPr>
          </a:p>
          <a:p>
            <a:pPr eaLnBrk="0" hangingPunct="0">
              <a:buNone/>
            </a:pPr>
            <a:r>
              <a:rPr lang="ja-JP" altLang="en-US" sz="2600" smtClean="0">
                <a:latin typeface="+mn-ea"/>
              </a:rPr>
              <a:t>　</a:t>
            </a:r>
            <a:r>
              <a:rPr lang="en-US" altLang="ja-JP" sz="2600" dirty="0" smtClean="0">
                <a:latin typeface="+mn-ea"/>
              </a:rPr>
              <a:t>	</a:t>
            </a:r>
            <a:r>
              <a:rPr lang="ja-JP" altLang="en-US" sz="2600" smtClean="0">
                <a:solidFill>
                  <a:srgbClr val="4055F2"/>
                </a:solidFill>
                <a:latin typeface="+mn-ea"/>
              </a:rPr>
              <a:t>洗浄強迫症がひどくなってしまったから。</a:t>
            </a:r>
            <a:endParaRPr lang="en-US" altLang="ja-JP" sz="2600" dirty="0" smtClean="0">
              <a:solidFill>
                <a:srgbClr val="4055F2"/>
              </a:solidFill>
              <a:latin typeface="+mn-ea"/>
            </a:endParaRPr>
          </a:p>
          <a:p>
            <a:pPr>
              <a:buNone/>
            </a:pPr>
            <a:endParaRPr lang="en-US" altLang="ja-JP" sz="2600" dirty="0" smtClean="0">
              <a:solidFill>
                <a:srgbClr val="4055F2"/>
              </a:solidFill>
              <a:latin typeface="+mn-ea"/>
            </a:endParaRPr>
          </a:p>
          <a:p>
            <a:pPr>
              <a:buNone/>
            </a:pPr>
            <a:r>
              <a:rPr lang="en-US" altLang="ja-JP" sz="2600" dirty="0" smtClean="0">
                <a:latin typeface="+mn-ea"/>
              </a:rPr>
              <a:t>(</a:t>
            </a:r>
            <a:r>
              <a:rPr lang="ja-JP" altLang="en-US" sz="2600" smtClean="0">
                <a:latin typeface="+mn-ea"/>
              </a:rPr>
              <a:t>第</a:t>
            </a:r>
            <a:r>
              <a:rPr lang="ja-JP" altLang="en-US" sz="2600" dirty="0" smtClean="0">
                <a:latin typeface="+mn-ea"/>
              </a:rPr>
              <a:t>４</a:t>
            </a:r>
            <a:r>
              <a:rPr lang="ja-JP" altLang="en-US" sz="2600" smtClean="0">
                <a:latin typeface="+mn-ea"/>
              </a:rPr>
              <a:t>問</a:t>
            </a:r>
            <a:r>
              <a:rPr lang="ja-JP" altLang="en-US" sz="2600" smtClean="0">
                <a:latin typeface="+mn-ea"/>
              </a:rPr>
              <a:t>）</a:t>
            </a:r>
            <a:endParaRPr lang="en-US" altLang="ja-JP" sz="2600" dirty="0" smtClean="0">
              <a:latin typeface="+mn-ea"/>
            </a:endParaRPr>
          </a:p>
          <a:p>
            <a:pPr>
              <a:buNone/>
            </a:pPr>
            <a:r>
              <a:rPr lang="en-US" altLang="ja-JP" sz="2600" dirty="0" smtClean="0">
                <a:latin typeface="+mn-ea"/>
              </a:rPr>
              <a:t>	</a:t>
            </a:r>
            <a:r>
              <a:rPr lang="ja-JP" altLang="en-US" sz="2600" smtClean="0">
                <a:latin typeface="+mn-ea"/>
              </a:rPr>
              <a:t>カイ君の洗浄強迫症は何のためと言っていたか？</a:t>
            </a:r>
            <a:endParaRPr lang="en-US" altLang="ja-JP" sz="2600" dirty="0" smtClean="0">
              <a:latin typeface="+mn-ea"/>
            </a:endParaRPr>
          </a:p>
          <a:p>
            <a:pPr>
              <a:buNone/>
            </a:pPr>
            <a:r>
              <a:rPr lang="en-US" altLang="ja-JP" sz="2600" dirty="0" smtClean="0">
                <a:solidFill>
                  <a:srgbClr val="4055F2"/>
                </a:solidFill>
                <a:latin typeface="+mn-ea"/>
              </a:rPr>
              <a:t>	</a:t>
            </a:r>
            <a:r>
              <a:rPr lang="ja-JP" altLang="en-US" sz="2600" smtClean="0">
                <a:solidFill>
                  <a:srgbClr val="4055F2"/>
                </a:solidFill>
                <a:latin typeface="+mn-ea"/>
              </a:rPr>
              <a:t>怖さを紛らわせるため。</a:t>
            </a:r>
            <a:endParaRPr lang="en-US" altLang="ja-JP" sz="2600" dirty="0" smtClean="0">
              <a:solidFill>
                <a:srgbClr val="4055F2"/>
              </a:solidFill>
              <a:latin typeface="+mn-ea"/>
            </a:endParaRPr>
          </a:p>
          <a:p>
            <a:pPr>
              <a:buNone/>
            </a:pPr>
            <a:endParaRPr lang="en-US" altLang="ja-JP" sz="2600" dirty="0">
              <a:latin typeface="+mn-ea"/>
            </a:endParaRPr>
          </a:p>
          <a:p>
            <a:pPr eaLnBrk="0" hangingPunct="0">
              <a:buNone/>
            </a:pPr>
            <a:endParaRPr lang="en-US" altLang="ja-JP" sz="2000" dirty="0" smtClean="0"/>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a:latin typeface="Calibri" pitchFamily="34" charset="0"/>
                <a:ea typeface="MS Mincho" pitchFamily="49" charset="-128"/>
                <a:cs typeface="Times New Roman" pitchFamily="18" charset="0"/>
              </a:rPr>
              <a:t>７</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6" end="6"/>
                                            </p:txEl>
                                          </p:spTgt>
                                        </p:tgtEl>
                                        <p:attrNameLst>
                                          <p:attrName>style.visibility</p:attrName>
                                        </p:attrNameLst>
                                      </p:cBhvr>
                                      <p:to>
                                        <p:strVal val="visible"/>
                                      </p:to>
                                    </p:set>
                                    <p:anim calcmode="lin" valueType="num">
                                      <p:cBhvr>
                                        <p:cTn id="14"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a:buNone/>
            </a:pPr>
            <a:r>
              <a:rPr lang="ja-JP" altLang="en-US" sz="2600" smtClean="0">
                <a:latin typeface="+mn-ea"/>
              </a:rPr>
              <a:t>（</a:t>
            </a:r>
            <a:r>
              <a:rPr lang="ja-JP" altLang="en-US" sz="2600" smtClean="0">
                <a:latin typeface="+mn-ea"/>
              </a:rPr>
              <a:t>第５問</a:t>
            </a:r>
            <a:r>
              <a:rPr lang="ja-JP" altLang="en-US" sz="2600" smtClean="0">
                <a:latin typeface="+mn-ea"/>
              </a:rPr>
              <a:t>）</a:t>
            </a:r>
            <a:endParaRPr lang="en-US" altLang="ja-JP" sz="2600" dirty="0" smtClean="0">
              <a:latin typeface="+mn-ea"/>
            </a:endParaRPr>
          </a:p>
          <a:p>
            <a:pPr>
              <a:buNone/>
            </a:pPr>
            <a:r>
              <a:rPr lang="en-US" altLang="ja-JP" sz="2600" dirty="0">
                <a:latin typeface="+mn-ea"/>
              </a:rPr>
              <a:t>	</a:t>
            </a:r>
            <a:r>
              <a:rPr lang="ja-JP" altLang="en-US" sz="2600" smtClean="0">
                <a:latin typeface="+mn-ea"/>
              </a:rPr>
              <a:t>カ</a:t>
            </a:r>
            <a:r>
              <a:rPr lang="ja-JP" altLang="en-US" sz="2600" smtClean="0">
                <a:latin typeface="+mn-ea"/>
              </a:rPr>
              <a:t>イ</a:t>
            </a:r>
            <a:r>
              <a:rPr lang="ja-JP" altLang="en-US" sz="2600" smtClean="0">
                <a:latin typeface="+mn-ea"/>
              </a:rPr>
              <a:t>君がＰ</a:t>
            </a:r>
            <a:r>
              <a:rPr lang="ja-JP" altLang="en-US" sz="2600" smtClean="0">
                <a:latin typeface="+mn-ea"/>
              </a:rPr>
              <a:t>ＴＳＤを発症した原因は何か。</a:t>
            </a:r>
            <a:endParaRPr lang="en-US" altLang="ja-JP" sz="2600" dirty="0" smtClean="0">
              <a:latin typeface="+mn-ea"/>
            </a:endParaRPr>
          </a:p>
          <a:p>
            <a:pPr eaLnBrk="0" hangingPunct="0">
              <a:buNone/>
            </a:pPr>
            <a:r>
              <a:rPr lang="ja-JP" altLang="en-US" sz="2600" smtClean="0">
                <a:latin typeface="+mn-ea"/>
              </a:rPr>
              <a:t>　</a:t>
            </a:r>
            <a:r>
              <a:rPr lang="en-US" altLang="ja-JP" sz="2600" dirty="0" smtClean="0">
                <a:latin typeface="+mn-ea"/>
              </a:rPr>
              <a:t>	</a:t>
            </a:r>
            <a:r>
              <a:rPr lang="ja-JP" altLang="en-US" sz="2600" smtClean="0">
                <a:solidFill>
                  <a:srgbClr val="4055F2"/>
                </a:solidFill>
                <a:latin typeface="+mn-ea"/>
              </a:rPr>
              <a:t>目の前で両親を火</a:t>
            </a:r>
            <a:r>
              <a:rPr lang="ja-JP" altLang="en-US" sz="2600" smtClean="0">
                <a:solidFill>
                  <a:srgbClr val="4055F2"/>
                </a:solidFill>
                <a:latin typeface="+mn-ea"/>
              </a:rPr>
              <a:t>事</a:t>
            </a:r>
            <a:r>
              <a:rPr lang="ja-JP" altLang="en-US" sz="2600" smtClean="0">
                <a:solidFill>
                  <a:srgbClr val="4055F2"/>
                </a:solidFill>
                <a:latin typeface="+mn-ea"/>
              </a:rPr>
              <a:t>で</a:t>
            </a:r>
            <a:r>
              <a:rPr lang="ja-JP" altLang="en-US" sz="2600" smtClean="0">
                <a:solidFill>
                  <a:srgbClr val="4055F2"/>
                </a:solidFill>
                <a:latin typeface="+mn-ea"/>
              </a:rPr>
              <a:t>亡くした</a:t>
            </a:r>
            <a:r>
              <a:rPr lang="ja-JP" altLang="en-US" sz="2600" smtClean="0">
                <a:solidFill>
                  <a:srgbClr val="4055F2"/>
                </a:solidFill>
                <a:latin typeface="+mn-ea"/>
              </a:rPr>
              <a:t>こ</a:t>
            </a:r>
            <a:r>
              <a:rPr lang="ja-JP" altLang="en-US" sz="2600" smtClean="0">
                <a:solidFill>
                  <a:srgbClr val="4055F2"/>
                </a:solidFill>
                <a:latin typeface="+mn-ea"/>
              </a:rPr>
              <a:t>と。</a:t>
            </a:r>
            <a:endParaRPr lang="en-US" altLang="ja-JP" sz="2600" dirty="0" smtClean="0">
              <a:solidFill>
                <a:srgbClr val="4055F2"/>
              </a:solidFill>
              <a:latin typeface="+mn-ea"/>
            </a:endParaRPr>
          </a:p>
          <a:p>
            <a:pPr>
              <a:buNone/>
            </a:pPr>
            <a:endParaRPr lang="en-US" altLang="ja-JP" sz="2600" dirty="0" smtClean="0">
              <a:solidFill>
                <a:srgbClr val="4055F2"/>
              </a:solidFill>
              <a:latin typeface="+mn-ea"/>
            </a:endParaRPr>
          </a:p>
          <a:p>
            <a:pPr>
              <a:buNone/>
            </a:pPr>
            <a:r>
              <a:rPr lang="en-US" altLang="ja-JP" sz="2600" dirty="0" smtClean="0">
                <a:latin typeface="+mn-ea"/>
              </a:rPr>
              <a:t>(</a:t>
            </a:r>
            <a:r>
              <a:rPr lang="ja-JP" altLang="en-US" sz="2600" smtClean="0">
                <a:latin typeface="+mn-ea"/>
              </a:rPr>
              <a:t>第</a:t>
            </a:r>
            <a:r>
              <a:rPr lang="ja-JP" altLang="en-US" sz="2600" dirty="0" smtClean="0">
                <a:latin typeface="+mn-ea"/>
              </a:rPr>
              <a:t>６</a:t>
            </a:r>
            <a:r>
              <a:rPr lang="ja-JP" altLang="en-US" sz="2600" smtClean="0">
                <a:latin typeface="+mn-ea"/>
              </a:rPr>
              <a:t>問</a:t>
            </a:r>
            <a:r>
              <a:rPr lang="ja-JP" altLang="en-US" sz="2600" smtClean="0">
                <a:latin typeface="+mn-ea"/>
              </a:rPr>
              <a:t>）</a:t>
            </a:r>
            <a:endParaRPr lang="en-US" altLang="ja-JP" sz="2600" dirty="0" smtClean="0">
              <a:latin typeface="+mn-ea"/>
            </a:endParaRPr>
          </a:p>
          <a:p>
            <a:pPr>
              <a:buNone/>
            </a:pPr>
            <a:r>
              <a:rPr lang="en-US" altLang="ja-JP" sz="2600" dirty="0" smtClean="0">
                <a:latin typeface="+mn-ea"/>
              </a:rPr>
              <a:t>	</a:t>
            </a:r>
            <a:r>
              <a:rPr lang="ja-JP" altLang="en-US" sz="2600" smtClean="0">
                <a:latin typeface="+mn-ea"/>
              </a:rPr>
              <a:t>いつ発症したか？</a:t>
            </a:r>
            <a:endParaRPr lang="en-US" altLang="ja-JP" sz="2600" dirty="0" smtClean="0">
              <a:latin typeface="+mn-ea"/>
            </a:endParaRPr>
          </a:p>
          <a:p>
            <a:pPr>
              <a:buNone/>
            </a:pPr>
            <a:r>
              <a:rPr lang="en-US" altLang="ja-JP" sz="2600" dirty="0" smtClean="0">
                <a:solidFill>
                  <a:srgbClr val="4055F2"/>
                </a:solidFill>
                <a:latin typeface="+mn-ea"/>
              </a:rPr>
              <a:t>	</a:t>
            </a:r>
            <a:r>
              <a:rPr lang="ja-JP" altLang="en-US" sz="2600" smtClean="0">
                <a:solidFill>
                  <a:srgbClr val="4055F2"/>
                </a:solidFill>
                <a:latin typeface="+mn-ea"/>
              </a:rPr>
              <a:t>両親を亡くした半年後。</a:t>
            </a:r>
            <a:endParaRPr lang="en-US" altLang="ja-JP" sz="2600" dirty="0" smtClean="0">
              <a:solidFill>
                <a:srgbClr val="4055F2"/>
              </a:solidFill>
              <a:latin typeface="+mn-ea"/>
            </a:endParaRPr>
          </a:p>
          <a:p>
            <a:pPr>
              <a:buNone/>
            </a:pPr>
            <a:endParaRPr lang="en-US" altLang="ja-JP" sz="2600" dirty="0">
              <a:latin typeface="+mn-ea"/>
            </a:endParaRPr>
          </a:p>
          <a:p>
            <a:pPr eaLnBrk="0" hangingPunct="0">
              <a:buNone/>
            </a:pPr>
            <a:endParaRPr lang="en-US" altLang="ja-JP" sz="2000" dirty="0" smtClean="0"/>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a:latin typeface="Calibri" pitchFamily="34" charset="0"/>
                <a:ea typeface="MS Mincho" pitchFamily="49" charset="-128"/>
                <a:cs typeface="Times New Roman" pitchFamily="18" charset="0"/>
              </a:rPr>
              <a:t>７</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6" end="6"/>
                                            </p:txEl>
                                          </p:spTgt>
                                        </p:tgtEl>
                                        <p:attrNameLst>
                                          <p:attrName>style.visibility</p:attrName>
                                        </p:attrNameLst>
                                      </p:cBhvr>
                                      <p:to>
                                        <p:strVal val="visible"/>
                                      </p:to>
                                    </p:set>
                                    <p:anim calcmode="lin" valueType="num">
                                      <p:cBhvr>
                                        <p:cTn id="14"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fontScale="85000" lnSpcReduction="20000"/>
          </a:bodyPr>
          <a:lstStyle/>
          <a:p>
            <a:pPr>
              <a:buNone/>
            </a:pPr>
            <a:r>
              <a:rPr lang="ja-JP" altLang="en-US" sz="2000" smtClean="0">
                <a:latin typeface="+mn-ea"/>
              </a:rPr>
              <a:t>（第１問）</a:t>
            </a:r>
            <a:endParaRPr lang="en-US" altLang="ja-JP" sz="2000" dirty="0" smtClean="0">
              <a:latin typeface="+mn-ea"/>
            </a:endParaRPr>
          </a:p>
          <a:p>
            <a:pPr>
              <a:buNone/>
            </a:pPr>
            <a:r>
              <a:rPr lang="en-US" altLang="ja-JP" sz="2000" dirty="0">
                <a:latin typeface="+mn-ea"/>
              </a:rPr>
              <a:t>	</a:t>
            </a:r>
            <a:r>
              <a:rPr lang="ja-JP" altLang="en-US" sz="2000" smtClean="0">
                <a:latin typeface="+mn-ea"/>
              </a:rPr>
              <a:t>洗浄強迫症はどんな人がなりやすい？</a:t>
            </a:r>
            <a:endParaRPr lang="en-US" altLang="ja-JP" sz="2000" dirty="0" smtClean="0">
              <a:latin typeface="+mn-ea"/>
            </a:endParaRPr>
          </a:p>
          <a:p>
            <a:pPr>
              <a:buNone/>
            </a:pPr>
            <a:r>
              <a:rPr lang="en-US" altLang="ja-JP" sz="2000" dirty="0">
                <a:solidFill>
                  <a:srgbClr val="4055F2"/>
                </a:solidFill>
                <a:latin typeface="+mn-ea"/>
              </a:rPr>
              <a:t>	</a:t>
            </a:r>
            <a:r>
              <a:rPr lang="ja-JP" altLang="en-US" sz="2000" smtClean="0">
                <a:solidFill>
                  <a:srgbClr val="4055F2"/>
                </a:solidFill>
                <a:latin typeface="+mn-ea"/>
              </a:rPr>
              <a:t>まじめで、几帳面な人がなりやすい。</a:t>
            </a: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en-US" altLang="ja-JP" sz="2000" dirty="0" smtClean="0">
                <a:latin typeface="+mn-ea"/>
              </a:rPr>
              <a:t>(</a:t>
            </a:r>
            <a:r>
              <a:rPr lang="ja-JP" altLang="en-US" sz="2000" smtClean="0">
                <a:latin typeface="+mn-ea"/>
              </a:rPr>
              <a:t>第</a:t>
            </a:r>
            <a:r>
              <a:rPr lang="en-US" altLang="ja-JP" sz="2000" dirty="0" smtClean="0">
                <a:latin typeface="+mn-ea"/>
              </a:rPr>
              <a:t>2</a:t>
            </a:r>
            <a:r>
              <a:rPr lang="ja-JP" altLang="en-US" sz="2000" smtClean="0">
                <a:latin typeface="+mn-ea"/>
              </a:rPr>
              <a:t>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じゅんちゃんはいつから、どのようにして、レストランで働くことになったのか？</a:t>
            </a:r>
            <a:endParaRPr lang="en-US" altLang="ja-JP" sz="2000" dirty="0" smtClean="0">
              <a:latin typeface="+mn-ea"/>
            </a:endParaRPr>
          </a:p>
          <a:p>
            <a:pPr eaLnBrk="0" hangingPunct="0">
              <a:buNone/>
            </a:pPr>
            <a:r>
              <a:rPr lang="ja-JP" altLang="en-US" sz="2000" smtClean="0">
                <a:latin typeface="+mn-ea"/>
              </a:rPr>
              <a:t>　</a:t>
            </a:r>
            <a:r>
              <a:rPr lang="en-US" altLang="ja-JP" sz="2000" dirty="0" smtClean="0">
                <a:latin typeface="+mn-ea"/>
              </a:rPr>
              <a:t>	</a:t>
            </a:r>
            <a:r>
              <a:rPr lang="ja-JP" altLang="en-US" sz="2000" smtClean="0">
                <a:solidFill>
                  <a:srgbClr val="4055F2"/>
                </a:solidFill>
                <a:latin typeface="+mn-ea"/>
              </a:rPr>
              <a:t>＿＿＿＿＿＿＿＿＿＿＿＿＿＿＿＿＿＿＿＿＿＿＿＿のを店長が見つけて、働くこと</a:t>
            </a: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r>
              <a:rPr lang="ja-JP" altLang="en-US" sz="2000" smtClean="0">
                <a:solidFill>
                  <a:srgbClr val="FF0000"/>
                </a:solidFill>
                <a:latin typeface="+mn-ea"/>
              </a:rPr>
              <a:t>三日前に店の前でお腹がすいてうずくまっている</a:t>
            </a:r>
            <a:endParaRPr lang="en-US" altLang="ja-JP" sz="2000" dirty="0" smtClean="0">
              <a:solidFill>
                <a:srgbClr val="FF0000"/>
              </a:solidFill>
              <a:latin typeface="+mn-ea"/>
            </a:endParaRPr>
          </a:p>
          <a:p>
            <a:pPr eaLnBrk="0" hangingPunct="0">
              <a:buNone/>
            </a:pPr>
            <a:endParaRPr lang="en-US" altLang="ja-JP" sz="2000" dirty="0">
              <a:solidFill>
                <a:srgbClr val="FF0000"/>
              </a:solidFill>
              <a:latin typeface="+mn-ea"/>
            </a:endParaRPr>
          </a:p>
          <a:p>
            <a:pPr eaLnBrk="0" hangingPunct="0">
              <a:buNone/>
            </a:pPr>
            <a:r>
              <a:rPr lang="en-US" altLang="ja-JP" sz="2000" dirty="0" smtClean="0">
                <a:solidFill>
                  <a:srgbClr val="FF0000"/>
                </a:solidFill>
                <a:latin typeface="+mn-ea"/>
              </a:rPr>
              <a:t>	</a:t>
            </a:r>
            <a:r>
              <a:rPr lang="ja-JP" altLang="en-US" sz="2000" smtClean="0">
                <a:solidFill>
                  <a:srgbClr val="4055F2"/>
                </a:solidFill>
                <a:latin typeface="+mn-ea"/>
              </a:rPr>
              <a:t>になった。</a:t>
            </a: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smtClean="0">
              <a:solidFill>
                <a:srgbClr val="4055F2"/>
              </a:solidFill>
              <a:latin typeface="+mn-ea"/>
            </a:endParaRPr>
          </a:p>
          <a:p>
            <a:pPr eaLnBrk="0" hangingPunct="0">
              <a:buNone/>
            </a:pPr>
            <a:endParaRPr lang="en-US" altLang="ja-JP" sz="2000" dirty="0">
              <a:latin typeface="+mn-ea"/>
            </a:endParaRPr>
          </a:p>
          <a:p>
            <a:pPr eaLnBrk="0" hangingPunct="0">
              <a:buNone/>
            </a:pPr>
            <a:r>
              <a:rPr lang="en-US" altLang="ja-JP" sz="2000" dirty="0" smtClean="0">
                <a:latin typeface="+mn-ea"/>
              </a:rPr>
              <a:t>(</a:t>
            </a:r>
            <a:r>
              <a:rPr lang="ja-JP" altLang="en-US" sz="2000" smtClean="0">
                <a:latin typeface="+mn-ea"/>
              </a:rPr>
              <a:t>第</a:t>
            </a:r>
            <a:r>
              <a:rPr lang="en-US" altLang="ja-JP" sz="2000" dirty="0" smtClean="0">
                <a:latin typeface="+mn-ea"/>
              </a:rPr>
              <a:t>3</a:t>
            </a:r>
            <a:r>
              <a:rPr lang="ja-JP" altLang="en-US" sz="2000" smtClean="0">
                <a:latin typeface="+mn-ea"/>
              </a:rPr>
              <a:t>問）</a:t>
            </a:r>
            <a:endParaRPr lang="en-US" altLang="ja-JP" sz="2000" dirty="0" smtClean="0">
              <a:latin typeface="+mn-ea"/>
            </a:endParaRPr>
          </a:p>
          <a:p>
            <a:pPr eaLnBrk="0" hangingPunct="0">
              <a:buNone/>
            </a:pPr>
            <a:r>
              <a:rPr lang="en-US" altLang="ja-JP" sz="2000" dirty="0">
                <a:latin typeface="+mn-ea"/>
              </a:rPr>
              <a:t>	</a:t>
            </a:r>
            <a:r>
              <a:rPr lang="ja-JP" altLang="en-US" sz="2000" smtClean="0">
                <a:latin typeface="+mn-ea"/>
              </a:rPr>
              <a:t>なぜ、内科の女医はカイ君の守備範囲と言ったのか？</a:t>
            </a:r>
            <a:endParaRPr lang="en-US" altLang="ja-JP" sz="2000" dirty="0" smtClean="0">
              <a:latin typeface="+mn-ea"/>
            </a:endParaRPr>
          </a:p>
          <a:p>
            <a:pPr eaLnBrk="0" hangingPunct="0">
              <a:buNone/>
            </a:pPr>
            <a:r>
              <a:rPr lang="en-US" altLang="ja-JP" sz="2000" dirty="0" smtClean="0">
                <a:latin typeface="+mn-ea"/>
              </a:rPr>
              <a:t>	</a:t>
            </a:r>
            <a:r>
              <a:rPr lang="ja-JP" altLang="en-US" sz="2000">
                <a:solidFill>
                  <a:srgbClr val="4055F2"/>
                </a:solidFill>
                <a:latin typeface="+mn-ea"/>
              </a:rPr>
              <a:t>＿＿＿＿</a:t>
            </a:r>
            <a:r>
              <a:rPr lang="ja-JP" altLang="en-US" sz="2000" smtClean="0">
                <a:solidFill>
                  <a:srgbClr val="4055F2"/>
                </a:solidFill>
                <a:latin typeface="+mn-ea"/>
              </a:rPr>
              <a:t>には極めて健康なので、＿＿＿＿に問題があると思ったから。</a:t>
            </a: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r>
              <a:rPr lang="ja-JP" altLang="en-US" sz="2000" smtClean="0">
                <a:solidFill>
                  <a:srgbClr val="FF0000"/>
                </a:solidFill>
                <a:latin typeface="+mn-ea"/>
              </a:rPr>
              <a:t>肉体的</a:t>
            </a:r>
            <a:r>
              <a:rPr lang="en-US" altLang="ja-JP" sz="2000" dirty="0" smtClean="0">
                <a:solidFill>
                  <a:srgbClr val="FF0000"/>
                </a:solidFill>
                <a:latin typeface="+mn-ea"/>
              </a:rPr>
              <a:t>		</a:t>
            </a:r>
            <a:r>
              <a:rPr lang="ja-JP" altLang="en-US" sz="2000" smtClean="0">
                <a:solidFill>
                  <a:srgbClr val="FF0000"/>
                </a:solidFill>
                <a:latin typeface="+mn-ea"/>
              </a:rPr>
              <a:t>　　　　　　精神的</a:t>
            </a:r>
            <a:endParaRPr lang="en-US" altLang="ja-JP" sz="2000" dirty="0" smtClean="0">
              <a:solidFill>
                <a:srgbClr val="FF0000"/>
              </a:solidFill>
              <a:latin typeface="+mn-ea"/>
            </a:endParaRPr>
          </a:p>
          <a:p>
            <a:pPr eaLnBrk="0" hangingPunct="0">
              <a:buNone/>
            </a:pPr>
            <a:endParaRPr lang="en-US" altLang="ja-JP" sz="2000" dirty="0" smtClean="0"/>
          </a:p>
        </p:txBody>
      </p:sp>
      <p:sp>
        <p:nvSpPr>
          <p:cNvPr id="11266" name="Rectangle 2"/>
          <p:cNvSpPr>
            <a:spLocks noChangeArrowheads="1"/>
          </p:cNvSpPr>
          <p:nvPr/>
        </p:nvSpPr>
        <p:spPr bwMode="auto">
          <a:xfrm>
            <a:off x="467544" y="1268760"/>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kumimoji="0" lang="en-GB" altLang="ja-JP" sz="11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2</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6" end="6"/>
                                            </p:txEl>
                                          </p:spTgt>
                                        </p:tgtEl>
                                        <p:attrNameLst>
                                          <p:attrName>style.visibility</p:attrName>
                                        </p:attrNameLst>
                                      </p:cBhvr>
                                      <p:to>
                                        <p:strVal val="visible"/>
                                      </p:to>
                                    </p:set>
                                    <p:anim calcmode="lin" valueType="num">
                                      <p:cBhvr>
                                        <p:cTn id="14"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8">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9" end="9"/>
                                            </p:txEl>
                                          </p:spTgt>
                                        </p:tgtEl>
                                        <p:attrNameLst>
                                          <p:attrName>style.visibility</p:attrName>
                                        </p:attrNameLst>
                                      </p:cBhvr>
                                      <p:to>
                                        <p:strVal val="visible"/>
                                      </p:to>
                                    </p:set>
                                    <p:anim calcmode="lin" valueType="num">
                                      <p:cBhvr>
                                        <p:cTn id="21" dur="500" fill="hold"/>
                                        <p:tgtEl>
                                          <p:spTgt spid="8">
                                            <p:txEl>
                                              <p:pRg st="9" end="9"/>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9" end="9"/>
                                            </p:txEl>
                                          </p:spTgt>
                                        </p:tgtEl>
                                        <p:attrNameLst>
                                          <p:attrName>ppt_h</p:attrName>
                                        </p:attrNameLst>
                                      </p:cBhvr>
                                      <p:tavLst>
                                        <p:tav tm="0">
                                          <p:val>
                                            <p:fltVal val="0"/>
                                          </p:val>
                                        </p:tav>
                                        <p:tav tm="100000">
                                          <p:val>
                                            <p:strVal val="#ppt_h"/>
                                          </p:val>
                                        </p:tav>
                                      </p:tavLst>
                                    </p:anim>
                                    <p:animEffect transition="in" filter="fade">
                                      <p:cBhvr>
                                        <p:cTn id="23" dur="500"/>
                                        <p:tgtEl>
                                          <p:spTgt spid="8">
                                            <p:txEl>
                                              <p:pRg st="9" end="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 calcmode="lin" valueType="num">
                                      <p:cBhvr>
                                        <p:cTn id="28"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iterate type="wd">
                                    <p:tmPct val="10000"/>
                                  </p:iterate>
                                  <p:childTnLst>
                                    <p:set>
                                      <p:cBhvr>
                                        <p:cTn id="34" dur="1" fill="hold">
                                          <p:stCondLst>
                                            <p:cond delay="0"/>
                                          </p:stCondLst>
                                        </p:cTn>
                                        <p:tgtEl>
                                          <p:spTgt spid="8">
                                            <p:txEl>
                                              <p:pRg st="10" end="10"/>
                                            </p:txEl>
                                          </p:spTgt>
                                        </p:tgtEl>
                                        <p:attrNameLst>
                                          <p:attrName>style.visibility</p:attrName>
                                        </p:attrNameLst>
                                      </p:cBhvr>
                                      <p:to>
                                        <p:strVal val="visible"/>
                                      </p:to>
                                    </p:set>
                                    <p:anim calcmode="lin" valueType="num">
                                      <p:cBhvr>
                                        <p:cTn id="35" dur="500" fill="hold"/>
                                        <p:tgtEl>
                                          <p:spTgt spid="8">
                                            <p:txEl>
                                              <p:pRg st="10" end="10"/>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10" end="10"/>
                                            </p:txEl>
                                          </p:spTgt>
                                        </p:tgtEl>
                                        <p:attrNameLst>
                                          <p:attrName>ppt_h</p:attrName>
                                        </p:attrNameLst>
                                      </p:cBhvr>
                                      <p:tavLst>
                                        <p:tav tm="0">
                                          <p:val>
                                            <p:fltVal val="0"/>
                                          </p:val>
                                        </p:tav>
                                        <p:tav tm="100000">
                                          <p:val>
                                            <p:strVal val="#ppt_h"/>
                                          </p:val>
                                        </p:tav>
                                      </p:tavLst>
                                    </p:anim>
                                    <p:animEffect transition="in" filter="fade">
                                      <p:cBhvr>
                                        <p:cTn id="37" dur="500"/>
                                        <p:tgtEl>
                                          <p:spTgt spid="8">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
                                            <p:txEl>
                                              <p:pRg st="14" end="14"/>
                                            </p:txEl>
                                          </p:spTgt>
                                        </p:tgtEl>
                                        <p:attrNameLst>
                                          <p:attrName>style.visibility</p:attrName>
                                        </p:attrNameLst>
                                      </p:cBhvr>
                                      <p:to>
                                        <p:strVal val="visible"/>
                                      </p:to>
                                    </p:set>
                                    <p:anim calcmode="lin" valueType="num">
                                      <p:cBhvr>
                                        <p:cTn id="42" dur="500" fill="hold"/>
                                        <p:tgtEl>
                                          <p:spTgt spid="8">
                                            <p:txEl>
                                              <p:pRg st="14" end="14"/>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14" end="14"/>
                                            </p:txEl>
                                          </p:spTgt>
                                        </p:tgtEl>
                                        <p:attrNameLst>
                                          <p:attrName>ppt_h</p:attrName>
                                        </p:attrNameLst>
                                      </p:cBhvr>
                                      <p:tavLst>
                                        <p:tav tm="0">
                                          <p:val>
                                            <p:fltVal val="0"/>
                                          </p:val>
                                        </p:tav>
                                        <p:tav tm="100000">
                                          <p:val>
                                            <p:strVal val="#ppt_h"/>
                                          </p:val>
                                        </p:tav>
                                      </p:tavLst>
                                    </p:anim>
                                    <p:animEffect transition="in" filter="fade">
                                      <p:cBhvr>
                                        <p:cTn id="44" dur="500"/>
                                        <p:tgtEl>
                                          <p:spTgt spid="8">
                                            <p:txEl>
                                              <p:pRg st="14" end="1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8">
                                            <p:txEl>
                                              <p:pRg st="15" end="15"/>
                                            </p:txEl>
                                          </p:spTgt>
                                        </p:tgtEl>
                                        <p:attrNameLst>
                                          <p:attrName>style.visibility</p:attrName>
                                        </p:attrNameLst>
                                      </p:cBhvr>
                                      <p:to>
                                        <p:strVal val="visible"/>
                                      </p:to>
                                    </p:set>
                                    <p:anim calcmode="lin" valueType="num">
                                      <p:cBhvr>
                                        <p:cTn id="49" dur="500" fill="hold"/>
                                        <p:tgtEl>
                                          <p:spTgt spid="8">
                                            <p:txEl>
                                              <p:pRg st="15" end="15"/>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15" end="15"/>
                                            </p:txEl>
                                          </p:spTgt>
                                        </p:tgtEl>
                                        <p:attrNameLst>
                                          <p:attrName>ppt_h</p:attrName>
                                        </p:attrNameLst>
                                      </p:cBhvr>
                                      <p:tavLst>
                                        <p:tav tm="0">
                                          <p:val>
                                            <p:fltVal val="0"/>
                                          </p:val>
                                        </p:tav>
                                        <p:tav tm="100000">
                                          <p:val>
                                            <p:strVal val="#ppt_h"/>
                                          </p:val>
                                        </p:tav>
                                      </p:tavLst>
                                    </p:anim>
                                    <p:animEffect transition="in" filter="fade">
                                      <p:cBhvr>
                                        <p:cTn id="51" dur="500"/>
                                        <p:tgtEl>
                                          <p:spTgt spid="8">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a:buNone/>
            </a:pPr>
            <a:r>
              <a:rPr lang="ja-JP" altLang="en-US" sz="1700" smtClean="0">
                <a:latin typeface="+mj-ea"/>
                <a:ea typeface="+mj-ea"/>
              </a:rPr>
              <a:t>（第４問）</a:t>
            </a:r>
            <a:endParaRPr lang="en-US" altLang="ja-JP" sz="1700" dirty="0" smtClean="0">
              <a:latin typeface="+mj-ea"/>
              <a:ea typeface="+mj-ea"/>
            </a:endParaRPr>
          </a:p>
          <a:p>
            <a:pPr>
              <a:buNone/>
            </a:pPr>
            <a:r>
              <a:rPr lang="en-US" altLang="ja-JP" sz="1700" dirty="0">
                <a:latin typeface="+mj-ea"/>
                <a:ea typeface="+mj-ea"/>
              </a:rPr>
              <a:t>	</a:t>
            </a:r>
            <a:r>
              <a:rPr lang="ja-JP" altLang="en-US" sz="1700" smtClean="0">
                <a:latin typeface="+mj-ea"/>
                <a:ea typeface="+mj-ea"/>
              </a:rPr>
              <a:t>解離性遁走とはどんな病気ですか。</a:t>
            </a:r>
            <a:endParaRPr lang="en-US" altLang="ja-JP" sz="1700" dirty="0" smtClean="0">
              <a:latin typeface="+mj-ea"/>
              <a:ea typeface="+mj-ea"/>
            </a:endParaRPr>
          </a:p>
          <a:p>
            <a:pPr>
              <a:buNone/>
            </a:pPr>
            <a:r>
              <a:rPr lang="en-US" altLang="ja-JP" sz="1700" dirty="0">
                <a:solidFill>
                  <a:srgbClr val="4055F2"/>
                </a:solidFill>
                <a:latin typeface="+mj-ea"/>
                <a:ea typeface="+mj-ea"/>
              </a:rPr>
              <a:t>	</a:t>
            </a:r>
            <a:r>
              <a:rPr lang="ja-JP" altLang="en-US" sz="1700" smtClean="0">
                <a:solidFill>
                  <a:srgbClr val="4055F2"/>
                </a:solidFill>
                <a:latin typeface="+mj-ea"/>
                <a:ea typeface="+mj-ea"/>
              </a:rPr>
              <a:t>解離性障害の一つで、その人の＿＿＿や＿＿＿がバラバラになってしまった状態のこと。</a:t>
            </a:r>
            <a:endParaRPr lang="en-US" altLang="ja-JP" sz="1700" dirty="0" smtClean="0">
              <a:solidFill>
                <a:srgbClr val="4055F2"/>
              </a:solidFill>
              <a:latin typeface="+mj-ea"/>
              <a:ea typeface="+mj-ea"/>
            </a:endParaRPr>
          </a:p>
          <a:p>
            <a:pPr>
              <a:buNone/>
            </a:pPr>
            <a:r>
              <a:rPr lang="en-US" altLang="ja-JP" sz="1700" dirty="0">
                <a:solidFill>
                  <a:srgbClr val="4055F2"/>
                </a:solidFill>
                <a:latin typeface="+mj-ea"/>
                <a:ea typeface="+mj-ea"/>
              </a:rPr>
              <a:t>	</a:t>
            </a:r>
            <a:r>
              <a:rPr lang="en-US" altLang="ja-JP" sz="1700" dirty="0" smtClean="0">
                <a:solidFill>
                  <a:srgbClr val="4055F2"/>
                </a:solidFill>
                <a:latin typeface="+mj-ea"/>
                <a:ea typeface="+mj-ea"/>
              </a:rPr>
              <a:t>			</a:t>
            </a:r>
            <a:r>
              <a:rPr lang="ja-JP" altLang="en-US" sz="1700" smtClean="0">
                <a:solidFill>
                  <a:srgbClr val="4055F2"/>
                </a:solidFill>
                <a:latin typeface="+mj-ea"/>
                <a:ea typeface="+mj-ea"/>
              </a:rPr>
              <a:t>　　　　</a:t>
            </a:r>
            <a:r>
              <a:rPr lang="ja-JP" altLang="en-US" sz="1700" smtClean="0">
                <a:solidFill>
                  <a:srgbClr val="FF0000"/>
                </a:solidFill>
                <a:latin typeface="+mj-ea"/>
                <a:ea typeface="+mj-ea"/>
              </a:rPr>
              <a:t>記憶</a:t>
            </a:r>
            <a:r>
              <a:rPr lang="ja-JP" altLang="en-US" sz="1700" smtClean="0">
                <a:solidFill>
                  <a:srgbClr val="4055F2"/>
                </a:solidFill>
                <a:latin typeface="+mj-ea"/>
                <a:ea typeface="+mj-ea"/>
              </a:rPr>
              <a:t>　　</a:t>
            </a:r>
            <a:r>
              <a:rPr lang="ja-JP" altLang="en-US" sz="1700" smtClean="0">
                <a:solidFill>
                  <a:srgbClr val="FF0000"/>
                </a:solidFill>
                <a:latin typeface="+mj-ea"/>
                <a:ea typeface="+mj-ea"/>
              </a:rPr>
              <a:t>意識</a:t>
            </a:r>
            <a:endParaRPr lang="en-US" altLang="ja-JP" sz="1700" dirty="0" smtClean="0">
              <a:solidFill>
                <a:srgbClr val="FF0000"/>
              </a:solidFill>
              <a:latin typeface="+mj-ea"/>
              <a:ea typeface="+mj-ea"/>
            </a:endParaRPr>
          </a:p>
          <a:p>
            <a:pPr marL="0" indent="0">
              <a:buNone/>
            </a:pPr>
            <a:endParaRPr lang="en-US" altLang="ja-JP" sz="1700" dirty="0" smtClean="0">
              <a:solidFill>
                <a:srgbClr val="4055F2"/>
              </a:solidFill>
              <a:latin typeface="+mj-ea"/>
              <a:ea typeface="+mj-ea"/>
            </a:endParaRPr>
          </a:p>
          <a:p>
            <a:pPr>
              <a:buNone/>
            </a:pPr>
            <a:r>
              <a:rPr lang="en-US" altLang="ja-JP" sz="1700" dirty="0" smtClean="0">
                <a:latin typeface="+mj-ea"/>
                <a:ea typeface="+mj-ea"/>
              </a:rPr>
              <a:t>(</a:t>
            </a:r>
            <a:r>
              <a:rPr lang="ja-JP" altLang="en-US" sz="1700" smtClean="0">
                <a:latin typeface="+mj-ea"/>
                <a:ea typeface="+mj-ea"/>
              </a:rPr>
              <a:t>第</a:t>
            </a:r>
            <a:r>
              <a:rPr lang="ja-JP" altLang="en-US" sz="1700" dirty="0">
                <a:latin typeface="+mj-ea"/>
                <a:ea typeface="+mj-ea"/>
              </a:rPr>
              <a:t>５</a:t>
            </a:r>
            <a:r>
              <a:rPr lang="ja-JP" altLang="en-US" sz="1700" smtClean="0">
                <a:latin typeface="+mj-ea"/>
                <a:ea typeface="+mj-ea"/>
              </a:rPr>
              <a:t>問）</a:t>
            </a:r>
            <a:endParaRPr lang="en-US" altLang="ja-JP" sz="1700" dirty="0" smtClean="0">
              <a:latin typeface="+mj-ea"/>
              <a:ea typeface="+mj-ea"/>
            </a:endParaRPr>
          </a:p>
          <a:p>
            <a:pPr>
              <a:buNone/>
            </a:pPr>
            <a:r>
              <a:rPr lang="en-US" altLang="ja-JP" sz="1700" dirty="0" smtClean="0">
                <a:latin typeface="+mj-ea"/>
                <a:ea typeface="+mj-ea"/>
              </a:rPr>
              <a:t>	</a:t>
            </a:r>
            <a:r>
              <a:rPr lang="ja-JP" altLang="en-US" sz="1700" smtClean="0">
                <a:latin typeface="+mj-ea"/>
                <a:ea typeface="+mj-ea"/>
              </a:rPr>
              <a:t>記憶喪失とは違いますか？</a:t>
            </a:r>
            <a:endParaRPr lang="en-US" altLang="ja-JP" sz="1700" dirty="0" smtClean="0">
              <a:latin typeface="+mj-ea"/>
              <a:ea typeface="+mj-ea"/>
            </a:endParaRPr>
          </a:p>
          <a:p>
            <a:pPr eaLnBrk="0" hangingPunct="0">
              <a:buNone/>
            </a:pPr>
            <a:r>
              <a:rPr lang="ja-JP" altLang="en-US" sz="1700" smtClean="0">
                <a:latin typeface="+mj-ea"/>
                <a:ea typeface="+mj-ea"/>
              </a:rPr>
              <a:t>　</a:t>
            </a:r>
            <a:r>
              <a:rPr lang="en-US" altLang="ja-JP" sz="1700" dirty="0" smtClean="0">
                <a:latin typeface="+mj-ea"/>
                <a:ea typeface="+mj-ea"/>
              </a:rPr>
              <a:t>	</a:t>
            </a:r>
            <a:r>
              <a:rPr lang="ja-JP" altLang="en-US" sz="1700" smtClean="0">
                <a:solidFill>
                  <a:srgbClr val="4055F2"/>
                </a:solidFill>
                <a:latin typeface="+mj-ea"/>
                <a:ea typeface="+mj-ea"/>
              </a:rPr>
              <a:t>違います。記憶喪失は解離性健忘のことです。</a:t>
            </a:r>
            <a:endParaRPr lang="en-US" altLang="ja-JP" sz="1700" dirty="0" smtClean="0">
              <a:solidFill>
                <a:srgbClr val="4055F2"/>
              </a:solidFill>
              <a:latin typeface="+mj-ea"/>
              <a:ea typeface="+mj-ea"/>
            </a:endParaRPr>
          </a:p>
          <a:p>
            <a:pPr eaLnBrk="0" hangingPunct="0">
              <a:buNone/>
            </a:pPr>
            <a:endParaRPr lang="en-US" altLang="ja-JP" sz="1700" dirty="0">
              <a:latin typeface="+mj-ea"/>
              <a:ea typeface="+mj-ea"/>
            </a:endParaRPr>
          </a:p>
          <a:p>
            <a:pPr eaLnBrk="0" hangingPunct="0">
              <a:buNone/>
            </a:pPr>
            <a:r>
              <a:rPr lang="en-US" altLang="ja-JP" sz="1700" dirty="0" smtClean="0">
                <a:latin typeface="+mj-ea"/>
                <a:ea typeface="+mj-ea"/>
              </a:rPr>
              <a:t>(</a:t>
            </a:r>
            <a:r>
              <a:rPr lang="ja-JP" altLang="en-US" sz="1700" smtClean="0">
                <a:latin typeface="+mj-ea"/>
                <a:ea typeface="+mj-ea"/>
              </a:rPr>
              <a:t>第</a:t>
            </a:r>
            <a:r>
              <a:rPr lang="ja-JP" altLang="en-US" sz="1700" dirty="0">
                <a:latin typeface="+mj-ea"/>
                <a:ea typeface="+mj-ea"/>
              </a:rPr>
              <a:t>６</a:t>
            </a:r>
            <a:r>
              <a:rPr lang="ja-JP" altLang="en-US" sz="1700" smtClean="0">
                <a:latin typeface="+mj-ea"/>
                <a:ea typeface="+mj-ea"/>
              </a:rPr>
              <a:t>問）</a:t>
            </a:r>
            <a:endParaRPr lang="en-US" altLang="ja-JP" sz="1700" dirty="0" smtClean="0">
              <a:latin typeface="+mj-ea"/>
              <a:ea typeface="+mj-ea"/>
            </a:endParaRPr>
          </a:p>
          <a:p>
            <a:pPr eaLnBrk="0" hangingPunct="0">
              <a:buNone/>
            </a:pPr>
            <a:r>
              <a:rPr lang="en-US" altLang="ja-JP" sz="1700" dirty="0">
                <a:latin typeface="+mj-ea"/>
                <a:ea typeface="+mj-ea"/>
              </a:rPr>
              <a:t>	</a:t>
            </a:r>
            <a:r>
              <a:rPr lang="ja-JP" altLang="en-US" sz="1700" smtClean="0">
                <a:latin typeface="+mj-ea"/>
                <a:ea typeface="+mj-ea"/>
              </a:rPr>
              <a:t>解離性遁走の特徴は何ですか。</a:t>
            </a:r>
            <a:endParaRPr lang="en-US" altLang="ja-JP" sz="1700" dirty="0" smtClean="0">
              <a:latin typeface="+mj-ea"/>
              <a:ea typeface="+mj-ea"/>
            </a:endParaRPr>
          </a:p>
          <a:p>
            <a:pPr eaLnBrk="0" hangingPunct="0">
              <a:buNone/>
            </a:pPr>
            <a:r>
              <a:rPr lang="en-US" altLang="ja-JP" sz="1700" dirty="0" smtClean="0">
                <a:latin typeface="+mj-ea"/>
                <a:ea typeface="+mj-ea"/>
              </a:rPr>
              <a:t>	</a:t>
            </a:r>
            <a:r>
              <a:rPr lang="ja-JP" altLang="en-US" sz="1700">
                <a:solidFill>
                  <a:srgbClr val="4055F2"/>
                </a:solidFill>
                <a:latin typeface="+mj-ea"/>
                <a:ea typeface="+mj-ea"/>
              </a:rPr>
              <a:t>蒸発す</a:t>
            </a:r>
            <a:r>
              <a:rPr lang="ja-JP" altLang="en-US" sz="1700" smtClean="0">
                <a:solidFill>
                  <a:srgbClr val="4055F2"/>
                </a:solidFill>
                <a:latin typeface="+mj-ea"/>
                <a:ea typeface="+mj-ea"/>
              </a:rPr>
              <a:t>る</a:t>
            </a:r>
            <a:r>
              <a:rPr lang="ja-JP" altLang="en-US" sz="1700">
                <a:solidFill>
                  <a:srgbClr val="4055F2"/>
                </a:solidFill>
                <a:latin typeface="+mj-ea"/>
                <a:ea typeface="+mj-ea"/>
              </a:rPr>
              <a:t>こと</a:t>
            </a:r>
            <a:r>
              <a:rPr lang="ja-JP" altLang="en-US" sz="1700" smtClean="0">
                <a:solidFill>
                  <a:srgbClr val="4055F2"/>
                </a:solidFill>
                <a:latin typeface="+mj-ea"/>
                <a:ea typeface="+mj-ea"/>
              </a:rPr>
              <a:t>。</a:t>
            </a:r>
            <a:endParaRPr lang="en-US" altLang="ja-JP" sz="1700" dirty="0" smtClean="0">
              <a:solidFill>
                <a:srgbClr val="4055F2"/>
              </a:solidFill>
              <a:latin typeface="+mj-ea"/>
              <a:ea typeface="+mj-ea"/>
            </a:endParaRPr>
          </a:p>
          <a:p>
            <a:pPr eaLnBrk="0" hangingPunct="0">
              <a:buNone/>
            </a:pPr>
            <a:r>
              <a:rPr lang="en-US" altLang="ja-JP" sz="1700" dirty="0">
                <a:solidFill>
                  <a:srgbClr val="4055F2"/>
                </a:solidFill>
                <a:latin typeface="+mj-ea"/>
                <a:ea typeface="+mj-ea"/>
              </a:rPr>
              <a:t>	</a:t>
            </a:r>
            <a:r>
              <a:rPr lang="ja-JP" altLang="en-US" sz="1700" smtClean="0">
                <a:solidFill>
                  <a:srgbClr val="4055F2"/>
                </a:solidFill>
                <a:latin typeface="+mj-ea"/>
                <a:ea typeface="+mj-ea"/>
              </a:rPr>
              <a:t>自分が誰であるのか忘れ、別の場所で別人として生活する。</a:t>
            </a:r>
            <a:endParaRPr lang="en-US" altLang="ja-JP" sz="1700" dirty="0" smtClean="0">
              <a:solidFill>
                <a:srgbClr val="4055F2"/>
              </a:solidFill>
              <a:latin typeface="+mj-ea"/>
              <a:ea typeface="+mj-ea"/>
            </a:endParaRPr>
          </a:p>
        </p:txBody>
      </p:sp>
      <p:sp>
        <p:nvSpPr>
          <p:cNvPr id="11266" name="Rectangle 2"/>
          <p:cNvSpPr>
            <a:spLocks noChangeArrowheads="1"/>
          </p:cNvSpPr>
          <p:nvPr/>
        </p:nvSpPr>
        <p:spPr bwMode="auto">
          <a:xfrm>
            <a:off x="467544" y="1268760"/>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kumimoji="0" lang="en-GB" altLang="ja-JP" sz="11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2</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anim calcmode="lin" valueType="num">
                                      <p:cBhvr>
                                        <p:cTn id="21"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8">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11" end="11"/>
                                            </p:txEl>
                                          </p:spTgt>
                                        </p:tgtEl>
                                        <p:attrNameLst>
                                          <p:attrName>style.visibility</p:attrName>
                                        </p:attrNameLst>
                                      </p:cBhvr>
                                      <p:to>
                                        <p:strVal val="visible"/>
                                      </p:to>
                                    </p:set>
                                    <p:anim calcmode="lin" valueType="num">
                                      <p:cBhvr>
                                        <p:cTn id="28" dur="500" fill="hold"/>
                                        <p:tgtEl>
                                          <p:spTgt spid="8">
                                            <p:txEl>
                                              <p:pRg st="11" end="11"/>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11" end="11"/>
                                            </p:txEl>
                                          </p:spTgt>
                                        </p:tgtEl>
                                        <p:attrNameLst>
                                          <p:attrName>ppt_h</p:attrName>
                                        </p:attrNameLst>
                                      </p:cBhvr>
                                      <p:tavLst>
                                        <p:tav tm="0">
                                          <p:val>
                                            <p:fltVal val="0"/>
                                          </p:val>
                                        </p:tav>
                                        <p:tav tm="100000">
                                          <p:val>
                                            <p:strVal val="#ppt_h"/>
                                          </p:val>
                                        </p:tav>
                                      </p:tavLst>
                                    </p:anim>
                                    <p:animEffect transition="in" filter="fade">
                                      <p:cBhvr>
                                        <p:cTn id="30" dur="500"/>
                                        <p:tgtEl>
                                          <p:spTgt spid="8">
                                            <p:txEl>
                                              <p:pRg st="11" end="1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anim calcmode="lin" valueType="num">
                                      <p:cBhvr>
                                        <p:cTn id="35" dur="500" fill="hold"/>
                                        <p:tgtEl>
                                          <p:spTgt spid="8">
                                            <p:txEl>
                                              <p:pRg st="12" end="12"/>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12" end="12"/>
                                            </p:txEl>
                                          </p:spTgt>
                                        </p:tgtEl>
                                        <p:attrNameLst>
                                          <p:attrName>ppt_h</p:attrName>
                                        </p:attrNameLst>
                                      </p:cBhvr>
                                      <p:tavLst>
                                        <p:tav tm="0">
                                          <p:val>
                                            <p:fltVal val="0"/>
                                          </p:val>
                                        </p:tav>
                                        <p:tav tm="100000">
                                          <p:val>
                                            <p:strVal val="#ppt_h"/>
                                          </p:val>
                                        </p:tav>
                                      </p:tavLst>
                                    </p:anim>
                                    <p:animEffect transition="in" filter="fade">
                                      <p:cBhvr>
                                        <p:cTn id="37"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3541" y="80628"/>
            <a:ext cx="8229600" cy="508068"/>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dirty="0"/>
              <a:t>TV</a:t>
            </a:r>
            <a:r>
              <a:rPr lang="ja-JP" altLang="en-US" sz="2000" b="1"/>
              <a:t>ドラマ</a:t>
            </a:r>
            <a:r>
              <a:rPr lang="en-US" altLang="ja-JP" sz="2000" b="1" dirty="0"/>
              <a:t>『</a:t>
            </a:r>
            <a:r>
              <a:rPr lang="ja-JP" altLang="en-US" sz="2000" b="1"/>
              <a:t>サイコドクター</a:t>
            </a:r>
            <a:r>
              <a:rPr lang="en-US" altLang="ja-JP" sz="2000" b="1" dirty="0"/>
              <a:t>』</a:t>
            </a:r>
            <a:r>
              <a:rPr lang="ja-JP" altLang="en-US" sz="2000"/>
              <a:t>（日本テレビ</a:t>
            </a:r>
            <a:r>
              <a:rPr lang="en-GB" sz="2000" dirty="0"/>
              <a:t>2003</a:t>
            </a:r>
            <a:r>
              <a:rPr lang="ja-JP" altLang="en-US" sz="2000"/>
              <a:t>年版）</a:t>
            </a:r>
            <a:endParaRPr lang="en-GB" sz="2000" dirty="0"/>
          </a:p>
        </p:txBody>
      </p:sp>
      <p:sp>
        <p:nvSpPr>
          <p:cNvPr id="11266" name="Rectangle 2"/>
          <p:cNvSpPr>
            <a:spLocks noChangeArrowheads="1"/>
          </p:cNvSpPr>
          <p:nvPr/>
        </p:nvSpPr>
        <p:spPr bwMode="auto">
          <a:xfrm>
            <a:off x="443542" y="607803"/>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kumimoji="0" lang="ja-JP" altLang="en-US"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３</a:t>
            </a: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610407" y="852616"/>
          <a:ext cx="7706009" cy="5280660"/>
        </p:xfrm>
        <a:graphic>
          <a:graphicData uri="http://schemas.openxmlformats.org/drawingml/2006/table">
            <a:tbl>
              <a:tblPr/>
              <a:tblGrid>
                <a:gridCol w="1800200"/>
                <a:gridCol w="2232248"/>
                <a:gridCol w="3673561"/>
              </a:tblGrid>
              <a:tr h="200594">
                <a:tc>
                  <a:txBody>
                    <a:bodyPr/>
                    <a:lstStyle/>
                    <a:p>
                      <a:pPr algn="ct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ja-JP" sz="1100" b="1">
                          <a:latin typeface="Calibri"/>
                          <a:ea typeface="MS Mincho"/>
                          <a:cs typeface="Times New Roman"/>
                        </a:rPr>
                        <a:t>読み方</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ja-JP" sz="1100">
                          <a:latin typeface="Calibri"/>
                          <a:ea typeface="MS Mincho"/>
                          <a:cs typeface="Times New Roman"/>
                        </a:rPr>
                        <a:t>意味</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告別式</a:t>
                      </a: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こくべつしき</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過食症</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かしょくしょう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吐く</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はく</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拒食症</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きょしょくしょう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世間体</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せけんてい</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図星</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ずぼし</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新陳代謝</a:t>
                      </a: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しんちんたいしゃ</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健康</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けんこう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証拠</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しょうこ</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原因</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げんいん</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防衛本能</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ぼうえいほんのう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体型</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たいけい</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病状</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びょうじょう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悪化する</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あっかする</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維持する</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いじする</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女子高生</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じょしこうせい</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習慣</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しゅうかん</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胃液</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いえき</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機能</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きのう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正常に保つ</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せいじょうにたもつ</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3541" y="80628"/>
            <a:ext cx="8229600" cy="508068"/>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dirty="0"/>
              <a:t>TV</a:t>
            </a:r>
            <a:r>
              <a:rPr lang="ja-JP" altLang="en-US" sz="2000" b="1"/>
              <a:t>ドラマ</a:t>
            </a:r>
            <a:r>
              <a:rPr lang="en-US" altLang="ja-JP" sz="2000" b="1" dirty="0"/>
              <a:t>『</a:t>
            </a:r>
            <a:r>
              <a:rPr lang="ja-JP" altLang="en-US" sz="2000" b="1"/>
              <a:t>サイコドクター</a:t>
            </a:r>
            <a:r>
              <a:rPr lang="en-US" altLang="ja-JP" sz="2000" b="1" dirty="0"/>
              <a:t>』</a:t>
            </a:r>
            <a:r>
              <a:rPr lang="ja-JP" altLang="en-US" sz="2000"/>
              <a:t>（日本テレビ</a:t>
            </a:r>
            <a:r>
              <a:rPr lang="en-GB" sz="2000" dirty="0"/>
              <a:t>2003</a:t>
            </a:r>
            <a:r>
              <a:rPr lang="ja-JP" altLang="en-US" sz="2000"/>
              <a:t>年版）</a:t>
            </a:r>
            <a:endParaRPr lang="en-GB" sz="2000" dirty="0"/>
          </a:p>
        </p:txBody>
      </p:sp>
      <p:sp>
        <p:nvSpPr>
          <p:cNvPr id="11266" name="Rectangle 2"/>
          <p:cNvSpPr>
            <a:spLocks noChangeArrowheads="1"/>
          </p:cNvSpPr>
          <p:nvPr/>
        </p:nvSpPr>
        <p:spPr bwMode="auto">
          <a:xfrm>
            <a:off x="443542" y="607803"/>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kumimoji="0" lang="ja-JP" altLang="en-US"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３</a:t>
            </a: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610407" y="985272"/>
          <a:ext cx="7706009" cy="2011680"/>
        </p:xfrm>
        <a:graphic>
          <a:graphicData uri="http://schemas.openxmlformats.org/drawingml/2006/table">
            <a:tbl>
              <a:tblPr/>
              <a:tblGrid>
                <a:gridCol w="1800200"/>
                <a:gridCol w="2232248"/>
                <a:gridCol w="3673561"/>
              </a:tblGrid>
              <a:tr h="200594">
                <a:tc>
                  <a:txBody>
                    <a:bodyPr/>
                    <a:lstStyle/>
                    <a:p>
                      <a:pPr algn="ctr">
                        <a:lnSpc>
                          <a:spcPct val="150000"/>
                        </a:lnSpc>
                        <a:spcAft>
                          <a:spcPts val="0"/>
                        </a:spcAft>
                      </a:pP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ja-JP" sz="1100" b="1">
                          <a:latin typeface="Calibri"/>
                          <a:ea typeface="MS Mincho"/>
                          <a:cs typeface="Times New Roman"/>
                        </a:rPr>
                        <a:t>読み方</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ja-JP" sz="1100">
                          <a:latin typeface="Calibri"/>
                          <a:ea typeface="MS Mincho"/>
                          <a:cs typeface="Times New Roman"/>
                        </a:rPr>
                        <a:t>意味</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不足</a:t>
                      </a: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ふそく</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栄養不良</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えいようふりょう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虫歯</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むしば</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愛情</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あいじょう</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価値</a:t>
                      </a: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かち</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世の中</a:t>
                      </a: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よのなか</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94">
                <a:tc>
                  <a:txBody>
                    <a:bodyPr/>
                    <a:lstStyle/>
                    <a:p>
                      <a:pPr>
                        <a:lnSpc>
                          <a:spcPct val="150000"/>
                        </a:lnSpc>
                        <a:spcAft>
                          <a:spcPts val="0"/>
                        </a:spcAft>
                      </a:pPr>
                      <a:r>
                        <a:rPr lang="ja-JP" sz="1100">
                          <a:latin typeface="Calibri"/>
                          <a:ea typeface="MS Mincho"/>
                          <a:cs typeface="Times New Roman"/>
                        </a:rPr>
                        <a:t>社会的評価</a:t>
                      </a:r>
                      <a:endParaRPr lang="en-GB" sz="1100"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しゃかいてきひょうか</a:t>
                      </a:r>
                      <a:endParaRPr lang="en-GB" sz="1100" b="1" dirty="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a:latin typeface="Calibri"/>
                        <a:ea typeface="MS Mincho"/>
                        <a:cs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a:buNone/>
            </a:pPr>
            <a:r>
              <a:rPr lang="ja-JP" altLang="en-US" sz="2800" smtClean="0">
                <a:latin typeface="+mn-ea"/>
              </a:rPr>
              <a:t>（第１問）</a:t>
            </a:r>
            <a:endParaRPr lang="en-US" altLang="ja-JP" sz="2800" dirty="0" smtClean="0">
              <a:latin typeface="+mn-ea"/>
            </a:endParaRPr>
          </a:p>
          <a:p>
            <a:pPr>
              <a:buNone/>
            </a:pPr>
            <a:r>
              <a:rPr lang="en-US" altLang="ja-JP" sz="2800" dirty="0">
                <a:latin typeface="+mn-ea"/>
              </a:rPr>
              <a:t>	</a:t>
            </a:r>
            <a:r>
              <a:rPr lang="ja-JP" altLang="en-US" sz="2800" smtClean="0">
                <a:latin typeface="+mn-ea"/>
              </a:rPr>
              <a:t>過食症とはどんな病気？</a:t>
            </a:r>
            <a:endParaRPr lang="en-US" altLang="ja-JP" sz="2800" dirty="0" smtClean="0">
              <a:latin typeface="+mn-ea"/>
            </a:endParaRPr>
          </a:p>
          <a:p>
            <a:pPr>
              <a:buNone/>
            </a:pPr>
            <a:r>
              <a:rPr lang="en-US" altLang="ja-JP" sz="2800" dirty="0" smtClean="0">
                <a:solidFill>
                  <a:srgbClr val="4055F2"/>
                </a:solidFill>
                <a:latin typeface="+mn-ea"/>
              </a:rPr>
              <a:t>	</a:t>
            </a:r>
            <a:r>
              <a:rPr lang="ja-JP" altLang="en-US" sz="2800" smtClean="0">
                <a:solidFill>
                  <a:srgbClr val="4055F2"/>
                </a:solidFill>
                <a:latin typeface="+mn-ea"/>
              </a:rPr>
              <a:t>多量に食べて、その後、吐く。</a:t>
            </a:r>
            <a:endParaRPr lang="en-US" altLang="ja-JP" sz="2800" dirty="0" smtClean="0">
              <a:solidFill>
                <a:srgbClr val="4055F2"/>
              </a:solidFill>
              <a:latin typeface="+mn-ea"/>
            </a:endParaRPr>
          </a:p>
          <a:p>
            <a:pPr marL="0" indent="0">
              <a:buNone/>
            </a:pPr>
            <a:endParaRPr lang="en-US" altLang="ja-JP" sz="2800" dirty="0" smtClean="0">
              <a:solidFill>
                <a:srgbClr val="4055F2"/>
              </a:solidFill>
              <a:latin typeface="+mn-ea"/>
            </a:endParaRPr>
          </a:p>
          <a:p>
            <a:pPr>
              <a:buNone/>
            </a:pPr>
            <a:r>
              <a:rPr lang="en-US" altLang="ja-JP" sz="2800" dirty="0" smtClean="0">
                <a:latin typeface="+mn-ea"/>
              </a:rPr>
              <a:t>(</a:t>
            </a:r>
            <a:r>
              <a:rPr lang="ja-JP" altLang="en-US" sz="2800" smtClean="0">
                <a:latin typeface="+mn-ea"/>
              </a:rPr>
              <a:t>第</a:t>
            </a:r>
            <a:r>
              <a:rPr lang="en-US" altLang="ja-JP" sz="2800" dirty="0" smtClean="0">
                <a:latin typeface="+mn-ea"/>
              </a:rPr>
              <a:t>2</a:t>
            </a:r>
            <a:r>
              <a:rPr lang="ja-JP" altLang="en-US" sz="2800" smtClean="0">
                <a:latin typeface="+mn-ea"/>
              </a:rPr>
              <a:t>問）</a:t>
            </a:r>
            <a:endParaRPr lang="en-US" altLang="ja-JP" sz="2800" dirty="0" smtClean="0">
              <a:latin typeface="+mn-ea"/>
            </a:endParaRPr>
          </a:p>
          <a:p>
            <a:pPr>
              <a:buNone/>
            </a:pPr>
            <a:r>
              <a:rPr lang="en-US" altLang="ja-JP" sz="2800" dirty="0" smtClean="0">
                <a:latin typeface="+mn-ea"/>
              </a:rPr>
              <a:t>	</a:t>
            </a:r>
            <a:r>
              <a:rPr lang="ja-JP" altLang="en-US" sz="2800" smtClean="0">
                <a:latin typeface="+mn-ea"/>
              </a:rPr>
              <a:t>過食症の人は食べ物を買うお金に困ると、どうする？</a:t>
            </a:r>
            <a:endParaRPr lang="en-US" altLang="ja-JP" sz="2800" dirty="0" smtClean="0">
              <a:latin typeface="+mn-ea"/>
            </a:endParaRPr>
          </a:p>
          <a:p>
            <a:pPr eaLnBrk="0" hangingPunct="0">
              <a:buNone/>
            </a:pPr>
            <a:r>
              <a:rPr lang="ja-JP" altLang="en-US" sz="2800" smtClean="0">
                <a:latin typeface="+mn-ea"/>
              </a:rPr>
              <a:t>　</a:t>
            </a:r>
            <a:r>
              <a:rPr lang="en-US" altLang="ja-JP" sz="2800" dirty="0" smtClean="0">
                <a:latin typeface="+mn-ea"/>
              </a:rPr>
              <a:t>	</a:t>
            </a:r>
            <a:r>
              <a:rPr lang="ja-JP" altLang="en-US" sz="2800" smtClean="0">
                <a:solidFill>
                  <a:srgbClr val="4055F2"/>
                </a:solidFill>
                <a:latin typeface="+mn-ea"/>
              </a:rPr>
              <a:t>万引きや売春をしてしまう</a:t>
            </a:r>
            <a:r>
              <a:rPr lang="ja-JP" altLang="en-US" sz="2800" smtClean="0">
                <a:solidFill>
                  <a:srgbClr val="4055F2"/>
                </a:solidFill>
                <a:latin typeface="+mn-ea"/>
              </a:rPr>
              <a:t>。</a:t>
            </a:r>
            <a:endParaRPr lang="en-US" altLang="ja-JP" sz="2800" dirty="0" smtClean="0">
              <a:solidFill>
                <a:srgbClr val="4055F2"/>
              </a:solidFill>
              <a:latin typeface="+mn-ea"/>
            </a:endParaRPr>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a:latin typeface="Calibri" pitchFamily="34" charset="0"/>
                <a:ea typeface="MS Mincho" pitchFamily="49" charset="-128"/>
                <a:cs typeface="Times New Roman" pitchFamily="18" charset="0"/>
              </a:rPr>
              <a:t>３</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6" end="6"/>
                                            </p:txEl>
                                          </p:spTgt>
                                        </p:tgtEl>
                                        <p:attrNameLst>
                                          <p:attrName>style.visibility</p:attrName>
                                        </p:attrNameLst>
                                      </p:cBhvr>
                                      <p:to>
                                        <p:strVal val="visible"/>
                                      </p:to>
                                    </p:set>
                                    <p:anim calcmode="lin" valueType="num">
                                      <p:cBhvr>
                                        <p:cTn id="14"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eaLnBrk="0" hangingPunct="0">
              <a:buNone/>
            </a:pPr>
            <a:r>
              <a:rPr lang="en-US" altLang="ja-JP" sz="2800" dirty="0" smtClean="0">
                <a:latin typeface="+mn-ea"/>
              </a:rPr>
              <a:t>(</a:t>
            </a:r>
            <a:r>
              <a:rPr lang="ja-JP" altLang="en-US" sz="2800" smtClean="0">
                <a:latin typeface="+mn-ea"/>
              </a:rPr>
              <a:t>第</a:t>
            </a:r>
            <a:r>
              <a:rPr lang="en-US" altLang="ja-JP" sz="2800" dirty="0" smtClean="0">
                <a:latin typeface="+mn-ea"/>
              </a:rPr>
              <a:t>3</a:t>
            </a:r>
            <a:r>
              <a:rPr lang="ja-JP" altLang="en-US" sz="2800" smtClean="0">
                <a:latin typeface="+mn-ea"/>
              </a:rPr>
              <a:t>問）</a:t>
            </a:r>
            <a:endParaRPr lang="en-US" altLang="ja-JP" sz="2800" dirty="0" smtClean="0">
              <a:latin typeface="+mn-ea"/>
            </a:endParaRPr>
          </a:p>
          <a:p>
            <a:pPr eaLnBrk="0" hangingPunct="0">
              <a:buNone/>
            </a:pPr>
            <a:r>
              <a:rPr lang="en-US" altLang="ja-JP" sz="2800" dirty="0">
                <a:latin typeface="+mn-ea"/>
              </a:rPr>
              <a:t>	</a:t>
            </a:r>
            <a:r>
              <a:rPr lang="ja-JP" altLang="en-US" sz="2800" smtClean="0">
                <a:latin typeface="+mn-ea"/>
              </a:rPr>
              <a:t>拒食症とは？</a:t>
            </a:r>
            <a:endParaRPr lang="en-US" altLang="ja-JP" sz="2800" dirty="0" smtClean="0">
              <a:latin typeface="+mn-ea"/>
            </a:endParaRPr>
          </a:p>
          <a:p>
            <a:pPr eaLnBrk="0" hangingPunct="0">
              <a:buNone/>
            </a:pPr>
            <a:r>
              <a:rPr lang="en-US" altLang="ja-JP" sz="2800" dirty="0" smtClean="0">
                <a:latin typeface="+mn-ea"/>
              </a:rPr>
              <a:t>	</a:t>
            </a:r>
            <a:r>
              <a:rPr lang="ja-JP" altLang="en-US" sz="2800" smtClean="0">
                <a:solidFill>
                  <a:srgbClr val="4055F2"/>
                </a:solidFill>
                <a:latin typeface="+mn-ea"/>
              </a:rPr>
              <a:t>食べれなくて、どんどん痩せてしまう</a:t>
            </a:r>
            <a:r>
              <a:rPr lang="ja-JP" altLang="en-US" sz="2800" smtClean="0">
                <a:solidFill>
                  <a:srgbClr val="4055F2"/>
                </a:solidFill>
                <a:latin typeface="+mn-ea"/>
              </a:rPr>
              <a:t>。</a:t>
            </a:r>
            <a:endParaRPr lang="en-US" altLang="ja-JP" sz="2800" dirty="0" smtClean="0">
              <a:solidFill>
                <a:srgbClr val="4055F2"/>
              </a:solidFill>
              <a:latin typeface="+mn-ea"/>
            </a:endParaRPr>
          </a:p>
          <a:p>
            <a:pPr eaLnBrk="0" hangingPunct="0">
              <a:buNone/>
            </a:pPr>
            <a:endParaRPr lang="en-US" altLang="ja-JP" sz="2800" dirty="0">
              <a:solidFill>
                <a:srgbClr val="4055F2"/>
              </a:solidFill>
              <a:latin typeface="+mn-ea"/>
            </a:endParaRPr>
          </a:p>
          <a:p>
            <a:pPr>
              <a:buNone/>
            </a:pPr>
            <a:r>
              <a:rPr lang="ja-JP" altLang="en-US" sz="2800" smtClean="0">
                <a:latin typeface="+mn-ea"/>
              </a:rPr>
              <a:t>（第４問）</a:t>
            </a:r>
            <a:endParaRPr lang="en-US" altLang="ja-JP" sz="2800" dirty="0" smtClean="0">
              <a:latin typeface="+mn-ea"/>
            </a:endParaRPr>
          </a:p>
          <a:p>
            <a:pPr eaLnBrk="0" hangingPunct="0">
              <a:buNone/>
            </a:pPr>
            <a:r>
              <a:rPr lang="en-US" altLang="ja-JP" sz="2800" dirty="0" smtClean="0">
                <a:latin typeface="+mn-ea"/>
              </a:rPr>
              <a:t>	</a:t>
            </a:r>
            <a:r>
              <a:rPr lang="ja-JP" altLang="en-US" sz="2800" smtClean="0">
                <a:latin typeface="+mn-ea"/>
              </a:rPr>
              <a:t>過</a:t>
            </a:r>
            <a:r>
              <a:rPr lang="ja-JP" altLang="en-US" sz="2800" smtClean="0">
                <a:latin typeface="+mn-ea"/>
              </a:rPr>
              <a:t>食症は見た目じゃわからないが、何で分かる？</a:t>
            </a:r>
            <a:endParaRPr lang="en-US" altLang="ja-JP" sz="2800" dirty="0" smtClean="0">
              <a:latin typeface="+mn-ea"/>
            </a:endParaRPr>
          </a:p>
          <a:p>
            <a:pPr eaLnBrk="0" hangingPunct="0">
              <a:buNone/>
            </a:pPr>
            <a:r>
              <a:rPr lang="en-US" altLang="ja-JP" sz="2800" dirty="0" smtClean="0">
                <a:latin typeface="+mn-ea"/>
              </a:rPr>
              <a:t>	</a:t>
            </a:r>
            <a:r>
              <a:rPr lang="ja-JP" altLang="en-US" sz="2800" smtClean="0">
                <a:solidFill>
                  <a:srgbClr val="4055F2"/>
                </a:solidFill>
                <a:latin typeface="+mn-ea"/>
              </a:rPr>
              <a:t>吐きだ</a:t>
            </a:r>
            <a:r>
              <a:rPr lang="ja-JP" altLang="en-US" sz="2800" smtClean="0">
                <a:solidFill>
                  <a:srgbClr val="4055F2"/>
                </a:solidFill>
                <a:latin typeface="+mn-ea"/>
              </a:rPr>
              <a:t>こ</a:t>
            </a:r>
            <a:r>
              <a:rPr lang="ja-JP" altLang="en-US" sz="2800" smtClean="0">
                <a:solidFill>
                  <a:srgbClr val="4055F2"/>
                </a:solidFill>
                <a:latin typeface="+mn-ea"/>
              </a:rPr>
              <a:t>。</a:t>
            </a:r>
            <a:endParaRPr lang="en-US" altLang="ja-JP" sz="2800" dirty="0" smtClean="0">
              <a:solidFill>
                <a:srgbClr val="4055F2"/>
              </a:solidFill>
              <a:latin typeface="+mn-ea"/>
            </a:endParaRPr>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a:latin typeface="Calibri" pitchFamily="34" charset="0"/>
                <a:ea typeface="MS Mincho" pitchFamily="49" charset="-128"/>
                <a:cs typeface="Times New Roman" pitchFamily="18" charset="0"/>
              </a:rPr>
              <a:t>３</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179512" y="1556792"/>
            <a:ext cx="8435280" cy="4569377"/>
          </a:xfrm>
        </p:spPr>
        <p:txBody>
          <a:bodyPr>
            <a:normAutofit fontScale="92500" lnSpcReduction="10000"/>
          </a:bodyPr>
          <a:lstStyle/>
          <a:p>
            <a:pPr>
              <a:buNone/>
            </a:pPr>
            <a:endParaRPr lang="en-US" altLang="ja-JP" sz="2000" dirty="0" smtClean="0">
              <a:latin typeface="+mn-ea"/>
            </a:endParaRPr>
          </a:p>
          <a:p>
            <a:pPr>
              <a:buNone/>
            </a:pPr>
            <a:r>
              <a:rPr lang="en-US" altLang="ja-JP" sz="2800" dirty="0" smtClean="0">
                <a:latin typeface="+mn-ea"/>
              </a:rPr>
              <a:t>(</a:t>
            </a:r>
            <a:r>
              <a:rPr lang="ja-JP" altLang="en-US" sz="2800" smtClean="0">
                <a:latin typeface="+mn-ea"/>
              </a:rPr>
              <a:t>第５問）</a:t>
            </a:r>
            <a:endParaRPr lang="en-US" altLang="ja-JP" sz="2800" dirty="0" smtClean="0">
              <a:latin typeface="+mn-ea"/>
            </a:endParaRPr>
          </a:p>
          <a:p>
            <a:pPr>
              <a:buNone/>
            </a:pPr>
            <a:r>
              <a:rPr lang="ja-JP" altLang="en-US" sz="2800" smtClean="0">
                <a:latin typeface="+mn-ea"/>
              </a:rPr>
              <a:t>過食症の原因は？</a:t>
            </a:r>
            <a:endParaRPr lang="en-US" altLang="ja-JP" sz="2800" dirty="0" smtClean="0">
              <a:latin typeface="+mn-ea"/>
            </a:endParaRPr>
          </a:p>
          <a:p>
            <a:pPr>
              <a:buNone/>
            </a:pPr>
            <a:r>
              <a:rPr lang="en-US" altLang="ja-JP" sz="2800" dirty="0" smtClean="0">
                <a:solidFill>
                  <a:srgbClr val="4055F2"/>
                </a:solidFill>
                <a:latin typeface="+mn-ea"/>
              </a:rPr>
              <a:t>	</a:t>
            </a:r>
            <a:r>
              <a:rPr lang="ja-JP" altLang="en-US" sz="2800" smtClean="0">
                <a:solidFill>
                  <a:srgbClr val="4055F2"/>
                </a:solidFill>
                <a:latin typeface="+mn-ea"/>
              </a:rPr>
              <a:t>ダ</a:t>
            </a:r>
            <a:r>
              <a:rPr lang="ja-JP" altLang="en-US" sz="2800">
                <a:solidFill>
                  <a:srgbClr val="4055F2"/>
                </a:solidFill>
                <a:latin typeface="+mn-ea"/>
              </a:rPr>
              <a:t>イエッ</a:t>
            </a:r>
            <a:r>
              <a:rPr lang="ja-JP" altLang="en-US" sz="2800" smtClean="0">
                <a:solidFill>
                  <a:srgbClr val="4055F2"/>
                </a:solidFill>
                <a:latin typeface="+mn-ea"/>
              </a:rPr>
              <a:t>トに多い。</a:t>
            </a:r>
            <a:endParaRPr lang="en-US" altLang="ja-JP" sz="2800" dirty="0" smtClean="0">
              <a:solidFill>
                <a:srgbClr val="4055F2"/>
              </a:solidFill>
              <a:latin typeface="+mn-ea"/>
            </a:endParaRPr>
          </a:p>
          <a:p>
            <a:pPr>
              <a:buNone/>
            </a:pPr>
            <a:r>
              <a:rPr lang="en-US" altLang="ja-JP" sz="2800" dirty="0">
                <a:solidFill>
                  <a:srgbClr val="4055F2"/>
                </a:solidFill>
                <a:latin typeface="+mn-ea"/>
              </a:rPr>
              <a:t>	</a:t>
            </a:r>
            <a:r>
              <a:rPr lang="ja-JP" altLang="en-US" sz="2800" smtClean="0">
                <a:solidFill>
                  <a:srgbClr val="4055F2"/>
                </a:solidFill>
                <a:latin typeface="+mn-ea"/>
              </a:rPr>
              <a:t>＿＿＿＿＿自分が嫌で、食べなくなる。</a:t>
            </a:r>
            <a:endParaRPr lang="en-US" altLang="ja-JP" sz="2800" dirty="0" smtClean="0">
              <a:solidFill>
                <a:srgbClr val="4055F2"/>
              </a:solidFill>
              <a:latin typeface="+mn-ea"/>
            </a:endParaRPr>
          </a:p>
          <a:p>
            <a:pPr>
              <a:buNone/>
            </a:pPr>
            <a:r>
              <a:rPr lang="en-US" altLang="ja-JP" sz="2800" dirty="0">
                <a:solidFill>
                  <a:srgbClr val="4055F2"/>
                </a:solidFill>
                <a:latin typeface="+mn-ea"/>
              </a:rPr>
              <a:t>	</a:t>
            </a:r>
            <a:r>
              <a:rPr lang="ja-JP" altLang="en-US" sz="2800" smtClean="0">
                <a:solidFill>
                  <a:srgbClr val="FF0000"/>
                </a:solidFill>
                <a:latin typeface="+mn-ea"/>
              </a:rPr>
              <a:t>太っている</a:t>
            </a:r>
            <a:endParaRPr lang="en-US" altLang="ja-JP" sz="2800" dirty="0" smtClean="0">
              <a:solidFill>
                <a:srgbClr val="FF0000"/>
              </a:solidFill>
              <a:latin typeface="+mn-ea"/>
            </a:endParaRPr>
          </a:p>
          <a:p>
            <a:pPr>
              <a:buNone/>
            </a:pPr>
            <a:r>
              <a:rPr lang="en-US" altLang="ja-JP" sz="2800" dirty="0">
                <a:solidFill>
                  <a:srgbClr val="4055F2"/>
                </a:solidFill>
                <a:latin typeface="+mn-ea"/>
              </a:rPr>
              <a:t>	</a:t>
            </a:r>
            <a:r>
              <a:rPr lang="ja-JP" altLang="en-US" sz="2800" smtClean="0">
                <a:solidFill>
                  <a:srgbClr val="4055F2"/>
                </a:solidFill>
                <a:latin typeface="+mn-ea"/>
              </a:rPr>
              <a:t>人間には防衛本能があり、ある時、＿＿＿＿をしてしまう。</a:t>
            </a:r>
            <a:endParaRPr lang="en-US" altLang="ja-JP" sz="2800" dirty="0" smtClean="0">
              <a:solidFill>
                <a:srgbClr val="4055F2"/>
              </a:solidFill>
              <a:latin typeface="+mn-ea"/>
            </a:endParaRPr>
          </a:p>
          <a:p>
            <a:pPr>
              <a:buNone/>
            </a:pPr>
            <a:r>
              <a:rPr lang="en-US" altLang="ja-JP" sz="2800" dirty="0">
                <a:solidFill>
                  <a:srgbClr val="4055F2"/>
                </a:solidFill>
                <a:latin typeface="+mn-ea"/>
              </a:rPr>
              <a:t>	</a:t>
            </a:r>
            <a:r>
              <a:rPr lang="en-US" altLang="ja-JP" sz="2800" dirty="0" smtClean="0">
                <a:solidFill>
                  <a:srgbClr val="4055F2"/>
                </a:solidFill>
                <a:latin typeface="+mn-ea"/>
              </a:rPr>
              <a:t>			</a:t>
            </a:r>
            <a:r>
              <a:rPr lang="ja-JP" altLang="en-US" sz="2800" smtClean="0">
                <a:solidFill>
                  <a:srgbClr val="4055F2"/>
                </a:solidFill>
                <a:latin typeface="+mn-ea"/>
              </a:rPr>
              <a:t>　　　　　　　　</a:t>
            </a:r>
            <a:r>
              <a:rPr lang="ja-JP" altLang="en-US" sz="2800" smtClean="0">
                <a:solidFill>
                  <a:srgbClr val="4055F2"/>
                </a:solidFill>
                <a:latin typeface="+mn-ea"/>
              </a:rPr>
              <a:t>　　　</a:t>
            </a:r>
            <a:r>
              <a:rPr lang="ja-JP" altLang="en-US" sz="2800" smtClean="0">
                <a:solidFill>
                  <a:srgbClr val="FF0000"/>
                </a:solidFill>
                <a:latin typeface="+mn-ea"/>
              </a:rPr>
              <a:t>ど</a:t>
            </a:r>
            <a:r>
              <a:rPr lang="ja-JP" altLang="en-US" sz="2800" smtClean="0">
                <a:solidFill>
                  <a:srgbClr val="FF0000"/>
                </a:solidFill>
                <a:latin typeface="+mn-ea"/>
              </a:rPr>
              <a:t>か食い</a:t>
            </a:r>
            <a:endParaRPr lang="en-US" altLang="ja-JP" sz="2800" dirty="0" smtClean="0">
              <a:solidFill>
                <a:srgbClr val="FF0000"/>
              </a:solidFill>
              <a:latin typeface="+mn-ea"/>
            </a:endParaRPr>
          </a:p>
          <a:p>
            <a:pPr>
              <a:buNone/>
            </a:pPr>
            <a:r>
              <a:rPr lang="en-US" altLang="ja-JP" sz="2800" dirty="0">
                <a:solidFill>
                  <a:srgbClr val="4055F2"/>
                </a:solidFill>
                <a:latin typeface="+mn-ea"/>
              </a:rPr>
              <a:t>	</a:t>
            </a:r>
            <a:r>
              <a:rPr lang="ja-JP" altLang="en-US" sz="2800" smtClean="0">
                <a:solidFill>
                  <a:srgbClr val="4055F2"/>
                </a:solidFill>
                <a:latin typeface="+mn-ea"/>
              </a:rPr>
              <a:t>それで、＿＿＿になる。</a:t>
            </a:r>
            <a:endParaRPr lang="en-US" altLang="ja-JP" sz="2800" dirty="0" smtClean="0">
              <a:solidFill>
                <a:srgbClr val="4055F2"/>
              </a:solidFill>
              <a:latin typeface="+mn-ea"/>
            </a:endParaRPr>
          </a:p>
          <a:p>
            <a:pPr>
              <a:buNone/>
            </a:pPr>
            <a:r>
              <a:rPr lang="en-US" altLang="ja-JP" sz="2800" dirty="0">
                <a:solidFill>
                  <a:srgbClr val="4055F2"/>
                </a:solidFill>
                <a:latin typeface="+mn-ea"/>
              </a:rPr>
              <a:t>	</a:t>
            </a:r>
            <a:r>
              <a:rPr lang="en-US" altLang="ja-JP" sz="2800" dirty="0" smtClean="0">
                <a:solidFill>
                  <a:srgbClr val="4055F2"/>
                </a:solidFill>
                <a:latin typeface="+mn-ea"/>
              </a:rPr>
              <a:t>	</a:t>
            </a:r>
            <a:r>
              <a:rPr lang="ja-JP" altLang="en-US" sz="2800" smtClean="0">
                <a:solidFill>
                  <a:srgbClr val="4055F2"/>
                </a:solidFill>
                <a:latin typeface="+mn-ea"/>
              </a:rPr>
              <a:t>　　</a:t>
            </a:r>
            <a:r>
              <a:rPr lang="ja-JP" altLang="en-US" sz="2800" smtClean="0">
                <a:solidFill>
                  <a:srgbClr val="4055F2"/>
                </a:solidFill>
                <a:latin typeface="+mn-ea"/>
              </a:rPr>
              <a:t>　</a:t>
            </a:r>
            <a:r>
              <a:rPr lang="ja-JP" altLang="en-US" sz="2800" smtClean="0">
                <a:solidFill>
                  <a:srgbClr val="FF0000"/>
                </a:solidFill>
                <a:latin typeface="+mn-ea"/>
              </a:rPr>
              <a:t>過</a:t>
            </a:r>
            <a:r>
              <a:rPr lang="ja-JP" altLang="en-US" sz="2800" smtClean="0">
                <a:solidFill>
                  <a:srgbClr val="FF0000"/>
                </a:solidFill>
                <a:latin typeface="+mn-ea"/>
              </a:rPr>
              <a:t>食</a:t>
            </a:r>
            <a:endParaRPr lang="en-US" altLang="ja-JP" sz="2800" dirty="0">
              <a:solidFill>
                <a:srgbClr val="FF0000"/>
              </a:solidFill>
              <a:latin typeface="+mn-ea"/>
            </a:endParaRPr>
          </a:p>
          <a:p>
            <a:pPr>
              <a:buNone/>
            </a:pPr>
            <a:endParaRPr lang="en-US" altLang="ja-JP" sz="2000" dirty="0" smtClean="0">
              <a:solidFill>
                <a:srgbClr val="4055F2"/>
              </a:solidFill>
              <a:latin typeface="+mn-ea"/>
            </a:endParaRPr>
          </a:p>
          <a:p>
            <a:pPr eaLnBrk="0" hangingPunct="0">
              <a:buNone/>
            </a:pPr>
            <a:endParaRPr lang="en-US" altLang="ja-JP" sz="2000" dirty="0">
              <a:latin typeface="+mn-ea"/>
            </a:endParaRPr>
          </a:p>
          <a:p>
            <a:pPr eaLnBrk="0" hangingPunct="0">
              <a:buNone/>
            </a:pPr>
            <a:endParaRPr lang="en-US" altLang="ja-JP" sz="2000" dirty="0" smtClean="0"/>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a:latin typeface="Calibri" pitchFamily="34" charset="0"/>
                <a:ea typeface="MS Mincho" pitchFamily="49" charset="-128"/>
                <a:cs typeface="Times New Roman" pitchFamily="18" charset="0"/>
              </a:rPr>
              <a:t>３</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p:cTn id="21"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8" end="8"/>
                                            </p:txEl>
                                          </p:spTgt>
                                        </p:tgtEl>
                                        <p:attrNameLst>
                                          <p:attrName>style.visibility</p:attrName>
                                        </p:attrNameLst>
                                      </p:cBhvr>
                                      <p:to>
                                        <p:strVal val="visible"/>
                                      </p:to>
                                    </p:set>
                                    <p:anim calcmode="lin" valueType="num">
                                      <p:cBhvr>
                                        <p:cTn id="28" dur="500" fill="hold"/>
                                        <p:tgtEl>
                                          <p:spTgt spid="8">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8">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 calcmode="lin" valueType="num">
                                      <p:cBhvr>
                                        <p:cTn id="42"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8">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8">
                                            <p:txEl>
                                              <p:pRg st="9" end="9"/>
                                            </p:txEl>
                                          </p:spTgt>
                                        </p:tgtEl>
                                        <p:attrNameLst>
                                          <p:attrName>style.visibility</p:attrName>
                                        </p:attrNameLst>
                                      </p:cBhvr>
                                      <p:to>
                                        <p:strVal val="visible"/>
                                      </p:to>
                                    </p:set>
                                    <p:anim calcmode="lin" valueType="num">
                                      <p:cBhvr>
                                        <p:cTn id="49" dur="500" fill="hold"/>
                                        <p:tgtEl>
                                          <p:spTgt spid="8">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smtClean="0"/>
              <a:t>TV</a:t>
            </a:r>
            <a:r>
              <a:rPr lang="ja-JP" altLang="en-US" sz="2000" b="1" smtClean="0"/>
              <a:t>ドラマ</a:t>
            </a:r>
            <a:r>
              <a:rPr lang="en-US" altLang="ja-JP" sz="2000" b="1" smtClean="0"/>
              <a:t>『</a:t>
            </a:r>
            <a:r>
              <a:rPr lang="ja-JP" altLang="en-US" sz="2000" b="1" smtClean="0"/>
              <a:t>サイコドクター</a:t>
            </a:r>
            <a:r>
              <a:rPr lang="en-US" altLang="ja-JP" sz="2000" b="1" smtClean="0"/>
              <a:t>』</a:t>
            </a:r>
            <a:r>
              <a:rPr lang="ja-JP" altLang="en-US" sz="2000" smtClean="0"/>
              <a:t>（日本テレビ</a:t>
            </a:r>
            <a:r>
              <a:rPr lang="en-GB" sz="200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a:buNone/>
            </a:pPr>
            <a:r>
              <a:rPr lang="en-US" altLang="ja-JP" sz="2800" dirty="0" smtClean="0">
                <a:latin typeface="+mn-ea"/>
              </a:rPr>
              <a:t>(</a:t>
            </a:r>
            <a:r>
              <a:rPr lang="ja-JP" altLang="en-US" sz="2800" smtClean="0">
                <a:latin typeface="+mn-ea"/>
              </a:rPr>
              <a:t>第６問）</a:t>
            </a:r>
            <a:endParaRPr lang="en-US" altLang="ja-JP" sz="2800" dirty="0" smtClean="0">
              <a:latin typeface="+mn-ea"/>
            </a:endParaRPr>
          </a:p>
          <a:p>
            <a:pPr>
              <a:buNone/>
            </a:pPr>
            <a:r>
              <a:rPr lang="en-US" altLang="ja-JP" sz="2800" dirty="0" smtClean="0">
                <a:latin typeface="+mn-ea"/>
              </a:rPr>
              <a:t>	</a:t>
            </a:r>
            <a:r>
              <a:rPr lang="ja-JP" altLang="en-US" sz="2800" smtClean="0">
                <a:latin typeface="+mn-ea"/>
              </a:rPr>
              <a:t>過食になっても体型が変わらないのはなぜ？</a:t>
            </a:r>
            <a:endParaRPr lang="en-US" altLang="ja-JP" sz="2800" dirty="0" smtClean="0">
              <a:latin typeface="+mn-ea"/>
            </a:endParaRPr>
          </a:p>
          <a:p>
            <a:pPr eaLnBrk="0" hangingPunct="0">
              <a:buNone/>
            </a:pPr>
            <a:r>
              <a:rPr lang="ja-JP" altLang="en-US" sz="2800" smtClean="0">
                <a:latin typeface="+mn-ea"/>
              </a:rPr>
              <a:t>　</a:t>
            </a:r>
            <a:r>
              <a:rPr lang="en-US" altLang="ja-JP" sz="2800" dirty="0" smtClean="0">
                <a:latin typeface="+mn-ea"/>
              </a:rPr>
              <a:t>	</a:t>
            </a:r>
            <a:r>
              <a:rPr lang="ja-JP" altLang="en-US" sz="2800" smtClean="0">
                <a:solidFill>
                  <a:srgbClr val="4055F2"/>
                </a:solidFill>
                <a:latin typeface="+mn-ea"/>
              </a:rPr>
              <a:t>吐くことをおぼえるから。</a:t>
            </a:r>
            <a:endParaRPr lang="en-US" altLang="ja-JP" sz="2800" dirty="0" smtClean="0">
              <a:solidFill>
                <a:srgbClr val="4055F2"/>
              </a:solidFill>
              <a:latin typeface="+mn-ea"/>
            </a:endParaRPr>
          </a:p>
          <a:p>
            <a:pPr>
              <a:buNone/>
            </a:pPr>
            <a:endParaRPr lang="en-US" altLang="ja-JP" sz="2800" dirty="0" smtClean="0">
              <a:latin typeface="+mn-ea"/>
            </a:endParaRPr>
          </a:p>
          <a:p>
            <a:pPr>
              <a:buNone/>
            </a:pPr>
            <a:r>
              <a:rPr lang="ja-JP" altLang="en-US" sz="2800" smtClean="0">
                <a:latin typeface="+mn-ea"/>
              </a:rPr>
              <a:t>（第７問）</a:t>
            </a:r>
            <a:endParaRPr lang="en-US" altLang="ja-JP" sz="2800" dirty="0" smtClean="0">
              <a:latin typeface="+mn-ea"/>
            </a:endParaRPr>
          </a:p>
          <a:p>
            <a:pPr>
              <a:buNone/>
            </a:pPr>
            <a:r>
              <a:rPr lang="en-US" altLang="ja-JP" sz="2800" dirty="0">
                <a:latin typeface="+mn-ea"/>
              </a:rPr>
              <a:t>	</a:t>
            </a:r>
            <a:r>
              <a:rPr lang="ja-JP" altLang="en-US" sz="2800" smtClean="0">
                <a:latin typeface="+mn-ea"/>
              </a:rPr>
              <a:t>吐く時に出る胃液で、歯はどうなってしまうか？</a:t>
            </a:r>
            <a:endParaRPr lang="en-US" altLang="ja-JP" sz="2800" dirty="0" smtClean="0">
              <a:latin typeface="+mn-ea"/>
            </a:endParaRPr>
          </a:p>
          <a:p>
            <a:pPr>
              <a:buNone/>
            </a:pPr>
            <a:r>
              <a:rPr lang="en-US" altLang="ja-JP" sz="2800" dirty="0" smtClean="0">
                <a:solidFill>
                  <a:srgbClr val="4055F2"/>
                </a:solidFill>
                <a:latin typeface="+mn-ea"/>
              </a:rPr>
              <a:t>	</a:t>
            </a:r>
            <a:r>
              <a:rPr lang="ja-JP" altLang="en-US" sz="2800" smtClean="0">
                <a:solidFill>
                  <a:srgbClr val="4055F2"/>
                </a:solidFill>
                <a:latin typeface="+mn-ea"/>
              </a:rPr>
              <a:t>歯のエナメル質がとれて、虫歯になりやすくなる</a:t>
            </a:r>
            <a:r>
              <a:rPr lang="ja-JP" altLang="en-US" sz="2800" smtClean="0">
                <a:solidFill>
                  <a:srgbClr val="4055F2"/>
                </a:solidFill>
                <a:latin typeface="+mn-ea"/>
              </a:rPr>
              <a:t>。</a:t>
            </a:r>
            <a:endParaRPr lang="en-US" altLang="ja-JP" sz="2800" dirty="0">
              <a:solidFill>
                <a:srgbClr val="FF0000"/>
              </a:solidFill>
              <a:latin typeface="+mn-ea"/>
            </a:endParaRPr>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a:latin typeface="Calibri" pitchFamily="34" charset="0"/>
                <a:ea typeface="MS Mincho" pitchFamily="49" charset="-128"/>
                <a:cs typeface="Times New Roman" pitchFamily="18" charset="0"/>
              </a:rPr>
              <a:t>３</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6" end="6"/>
                                            </p:txEl>
                                          </p:spTgt>
                                        </p:tgtEl>
                                        <p:attrNameLst>
                                          <p:attrName>style.visibility</p:attrName>
                                        </p:attrNameLst>
                                      </p:cBhvr>
                                      <p:to>
                                        <p:strVal val="visible"/>
                                      </p:to>
                                    </p:set>
                                    <p:anim calcmode="lin" valueType="num">
                                      <p:cBhvr>
                                        <p:cTn id="14"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947</Words>
  <Application>Microsoft Office PowerPoint</Application>
  <PresentationFormat>On-screen Show (4:3)</PresentationFormat>
  <Paragraphs>255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lpstr>TVドラマ『サイコドクター』（日本テレビ2003年版）</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TVドラマ『サイコドクター』（日本テレビ2003年版）</dc:title>
  <dc:creator>Owner</dc:creator>
  <cp:lastModifiedBy>Owner</cp:lastModifiedBy>
  <cp:revision>60</cp:revision>
  <dcterms:created xsi:type="dcterms:W3CDTF">2012-02-05T23:39:13Z</dcterms:created>
  <dcterms:modified xsi:type="dcterms:W3CDTF">2012-02-22T01:11:21Z</dcterms:modified>
</cp:coreProperties>
</file>