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8" r:id="rId3"/>
    <p:sldId id="257" r:id="rId4"/>
    <p:sldId id="261" r:id="rId5"/>
    <p:sldId id="260" r:id="rId6"/>
    <p:sldId id="259" r:id="rId7"/>
    <p:sldId id="269" r:id="rId8"/>
    <p:sldId id="262" r:id="rId9"/>
    <p:sldId id="263" r:id="rId10"/>
    <p:sldId id="264" r:id="rId11"/>
    <p:sldId id="265" r:id="rId12"/>
    <p:sldId id="266" r:id="rId13"/>
    <p:sldId id="267" r:id="rId14"/>
    <p:sldId id="268" r:id="rId15"/>
  </p:sldIdLst>
  <p:sldSz cx="9144000" cy="6858000" type="screen4x3"/>
  <p:notesSz cx="6858000" cy="100139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55F2"/>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11" autoAdjust="0"/>
    <p:restoredTop sz="94640" autoAdjust="0"/>
  </p:normalViewPr>
  <p:slideViewPr>
    <p:cSldViewPr>
      <p:cViewPr>
        <p:scale>
          <a:sx n="100" d="100"/>
          <a:sy n="100" d="100"/>
        </p:scale>
        <p:origin x="804" y="7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814" y="-96"/>
      </p:cViewPr>
      <p:guideLst>
        <p:guide orient="horz" pos="315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50069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1"/>
            <a:ext cx="2971800" cy="500698"/>
          </a:xfrm>
          <a:prstGeom prst="rect">
            <a:avLst/>
          </a:prstGeom>
        </p:spPr>
        <p:txBody>
          <a:bodyPr vert="horz" lIns="91440" tIns="45720" rIns="91440" bIns="45720" rtlCol="0"/>
          <a:lstStyle>
            <a:lvl1pPr algn="r">
              <a:defRPr sz="1200"/>
            </a:lvl1pPr>
          </a:lstStyle>
          <a:p>
            <a:fld id="{B4F2E112-5E02-48E9-A5A5-A6DA678E4DC8}" type="datetimeFigureOut">
              <a:rPr lang="en-GB" smtClean="0"/>
              <a:t>22/02/2012</a:t>
            </a:fld>
            <a:endParaRPr lang="en-GB"/>
          </a:p>
        </p:txBody>
      </p:sp>
      <p:sp>
        <p:nvSpPr>
          <p:cNvPr id="4" name="Footer Placeholder 3"/>
          <p:cNvSpPr>
            <a:spLocks noGrp="1"/>
          </p:cNvSpPr>
          <p:nvPr>
            <p:ph type="ftr" sz="quarter" idx="2"/>
          </p:nvPr>
        </p:nvSpPr>
        <p:spPr>
          <a:xfrm>
            <a:off x="0" y="9511514"/>
            <a:ext cx="2971800" cy="50069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511514"/>
            <a:ext cx="2971800" cy="500698"/>
          </a:xfrm>
          <a:prstGeom prst="rect">
            <a:avLst/>
          </a:prstGeom>
        </p:spPr>
        <p:txBody>
          <a:bodyPr vert="horz" lIns="91440" tIns="45720" rIns="91440" bIns="45720" rtlCol="0" anchor="b"/>
          <a:lstStyle>
            <a:lvl1pPr algn="r">
              <a:defRPr sz="1200"/>
            </a:lvl1pPr>
          </a:lstStyle>
          <a:p>
            <a:fld id="{A54CF811-E689-4C51-AFE4-26B1D233FE7E}"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7"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9"/>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8"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7" y="273056"/>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8"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636223-235B-4327-B1B4-549E22417535}" type="datetimeFigureOut">
              <a:rPr lang="en-GB" smtClean="0"/>
              <a:pPr/>
              <a:t>22/02/2012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36223-235B-4327-B1B4-549E22417535}" type="datetimeFigureOut">
              <a:rPr lang="en-GB" smtClean="0"/>
              <a:pPr/>
              <a:t>22/02/2012</a:t>
            </a:fld>
            <a:endParaRPr lang="en-GB"/>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16D9A-17CD-48ED-9AA0-91C1F24A811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a:t>『</a:t>
            </a:r>
            <a:r>
              <a:rPr lang="ja-JP" altLang="en-US" sz="2000" b="1"/>
              <a:t>サイコドクター</a:t>
            </a:r>
            <a:r>
              <a:rPr lang="en-US" altLang="ja-JP" sz="2000" b="1" dirty="0"/>
              <a:t>』</a:t>
            </a:r>
            <a:r>
              <a:rPr lang="ja-JP" altLang="en-US" sz="2000"/>
              <a:t>（日本テレビ</a:t>
            </a:r>
            <a:r>
              <a:rPr lang="en-GB" sz="2000" dirty="0"/>
              <a:t>2003</a:t>
            </a:r>
            <a:r>
              <a:rPr lang="ja-JP" altLang="en-US" sz="2000"/>
              <a:t>年版）</a:t>
            </a:r>
            <a:endParaRPr lang="en-GB" sz="2000" dirty="0"/>
          </a:p>
        </p:txBody>
      </p:sp>
      <p:graphicFrame>
        <p:nvGraphicFramePr>
          <p:cNvPr id="7" name="Table 6"/>
          <p:cNvGraphicFramePr>
            <a:graphicFrameLocks noGrp="1"/>
          </p:cNvGraphicFramePr>
          <p:nvPr/>
        </p:nvGraphicFramePr>
        <p:xfrm>
          <a:off x="539555" y="890720"/>
          <a:ext cx="8079828" cy="5344024"/>
        </p:xfrm>
        <a:graphic>
          <a:graphicData uri="http://schemas.openxmlformats.org/drawingml/2006/table">
            <a:tbl>
              <a:tblPr/>
              <a:tblGrid>
                <a:gridCol w="1440157"/>
                <a:gridCol w="2088232"/>
                <a:gridCol w="4551439"/>
              </a:tblGrid>
              <a:tr h="264887">
                <a:tc>
                  <a:txBody>
                    <a:bodyPr/>
                    <a:lstStyle/>
                    <a:p>
                      <a:pPr algn="ct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精神科医</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せいしんかい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記憶</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きおく</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喪失</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そうしつ</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見過ごす</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みすごす</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逃れる</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のがれる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儀式</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ぎしき</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洗浄</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せんじょう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7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ja-JP" sz="1100">
                          <a:latin typeface="Calibri"/>
                          <a:ea typeface="MS Mincho"/>
                          <a:cs typeface="Times New Roman"/>
                        </a:rPr>
                        <a:t>強</a:t>
                      </a:r>
                      <a:r>
                        <a:rPr lang="ja-JP" sz="1100" smtClean="0">
                          <a:latin typeface="Calibri"/>
                          <a:ea typeface="MS Mincho"/>
                          <a:cs typeface="Times New Roman"/>
                        </a:rPr>
                        <a:t>迫</a:t>
                      </a:r>
                      <a:r>
                        <a:rPr lang="ja-JP" altLang="en-US" sz="1100" smtClean="0">
                          <a:latin typeface="Calibri"/>
                          <a:ea typeface="MS Mincho"/>
                          <a:cs typeface="Times New Roman"/>
                        </a:rPr>
                        <a:t>性</a:t>
                      </a:r>
                      <a:r>
                        <a:rPr lang="ja-JP" altLang="en-US" sz="1100" smtClean="0">
                          <a:latin typeface="+mn-lt"/>
                          <a:ea typeface="MS Mincho"/>
                          <a:cs typeface="Times New Roman"/>
                        </a:rPr>
                        <a:t>障害</a:t>
                      </a:r>
                      <a:endParaRPr lang="en-GB" sz="1100" dirty="0" smtClean="0">
                        <a:latin typeface="+mn-lt"/>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きょうはくせいしょうがい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几帳面（な）</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きちょうめん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肉体的</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にくたいてき</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呼吸</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こきゅう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困難</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こんなん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守備</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しゅび</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範囲</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ja-JP" altLang="en-US" sz="1100" b="1" smtClean="0">
                          <a:latin typeface="Calibri"/>
                          <a:ea typeface="MS Mincho"/>
                          <a:cs typeface="Times New Roman"/>
                        </a:rPr>
                        <a:t>はんい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解離性遁走</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かいりせいとんそう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意識</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いしき</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健忘</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けんぼう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特徴</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とくちょう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sz="1100">
                          <a:latin typeface="Calibri"/>
                          <a:ea typeface="MS Mincho"/>
                          <a:cs typeface="Times New Roman"/>
                        </a:rPr>
                        <a:t>蒸発する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じょうはつする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6" name="Rectangle 2"/>
          <p:cNvSpPr>
            <a:spLocks noChangeArrowheads="1"/>
          </p:cNvSpPr>
          <p:nvPr/>
        </p:nvSpPr>
        <p:spPr bwMode="auto">
          <a:xfrm>
            <a:off x="443542" y="607803"/>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kumimoji="0" lang="en-GB" altLang="ja-JP"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2</a:t>
            </a: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107504" y="1556792"/>
            <a:ext cx="8784976" cy="4569377"/>
          </a:xfrm>
        </p:spPr>
        <p:txBody>
          <a:bodyPr>
            <a:normAutofit/>
          </a:bodyPr>
          <a:lstStyle/>
          <a:p>
            <a:pPr>
              <a:buNone/>
            </a:pPr>
            <a:r>
              <a:rPr lang="en-US" altLang="ja-JP" sz="2400" dirty="0" smtClean="0">
                <a:latin typeface="+mn-ea"/>
              </a:rPr>
              <a:t>(</a:t>
            </a:r>
            <a:r>
              <a:rPr lang="ja-JP" altLang="en-US" sz="2400" smtClean="0">
                <a:latin typeface="+mn-ea"/>
              </a:rPr>
              <a:t>第８問）</a:t>
            </a:r>
            <a:endParaRPr lang="en-US" altLang="ja-JP" sz="2400" dirty="0" smtClean="0">
              <a:latin typeface="+mn-ea"/>
            </a:endParaRPr>
          </a:p>
          <a:p>
            <a:pPr>
              <a:buNone/>
            </a:pPr>
            <a:r>
              <a:rPr lang="en-US" altLang="ja-JP" sz="2400" dirty="0" smtClean="0">
                <a:latin typeface="+mn-ea"/>
              </a:rPr>
              <a:t>	</a:t>
            </a:r>
            <a:r>
              <a:rPr lang="ja-JP" altLang="en-US" sz="2400" smtClean="0">
                <a:latin typeface="+mn-ea"/>
              </a:rPr>
              <a:t>親の愛情を感じないと、子供はどう感じる？</a:t>
            </a:r>
            <a:endParaRPr lang="en-US" altLang="ja-JP" sz="2400" dirty="0" smtClean="0">
              <a:latin typeface="+mn-ea"/>
            </a:endParaRPr>
          </a:p>
          <a:p>
            <a:pPr eaLnBrk="0" hangingPunct="0">
              <a:buNone/>
            </a:pPr>
            <a:r>
              <a:rPr lang="ja-JP" altLang="en-US" sz="2400" smtClean="0">
                <a:latin typeface="+mn-ea"/>
              </a:rPr>
              <a:t>　</a:t>
            </a:r>
            <a:r>
              <a:rPr lang="en-US" altLang="ja-JP" sz="2400" dirty="0" smtClean="0">
                <a:latin typeface="+mn-ea"/>
              </a:rPr>
              <a:t>	</a:t>
            </a:r>
            <a:r>
              <a:rPr lang="ja-JP" altLang="en-US" sz="2400" smtClean="0">
                <a:solidFill>
                  <a:srgbClr val="4055F2"/>
                </a:solidFill>
                <a:latin typeface="+mn-ea"/>
              </a:rPr>
              <a:t>自分の＿＿＿がないように感じる。</a:t>
            </a:r>
            <a:endParaRPr lang="en-US" altLang="ja-JP" sz="2400" dirty="0" smtClean="0">
              <a:solidFill>
                <a:srgbClr val="4055F2"/>
              </a:solidFill>
              <a:latin typeface="+mn-ea"/>
            </a:endParaRPr>
          </a:p>
          <a:p>
            <a:pPr eaLnBrk="0" hangingPunct="0">
              <a:buNone/>
            </a:pPr>
            <a:r>
              <a:rPr lang="en-US" altLang="ja-JP" sz="2400" dirty="0" smtClean="0">
                <a:latin typeface="+mn-ea"/>
              </a:rPr>
              <a:t>		</a:t>
            </a:r>
            <a:r>
              <a:rPr lang="ja-JP" altLang="en-US" sz="2400" smtClean="0">
                <a:latin typeface="+mn-ea"/>
              </a:rPr>
              <a:t>　　</a:t>
            </a:r>
            <a:r>
              <a:rPr lang="ja-JP" altLang="en-US" sz="2400" smtClean="0">
                <a:solidFill>
                  <a:srgbClr val="FF0000"/>
                </a:solidFill>
                <a:latin typeface="+mn-ea"/>
              </a:rPr>
              <a:t>価値</a:t>
            </a:r>
            <a:endParaRPr lang="en-US" altLang="ja-JP" sz="2400" dirty="0" smtClean="0">
              <a:solidFill>
                <a:srgbClr val="FF0000"/>
              </a:solidFill>
              <a:latin typeface="+mn-ea"/>
            </a:endParaRPr>
          </a:p>
          <a:p>
            <a:pPr>
              <a:buNone/>
            </a:pPr>
            <a:endParaRPr lang="en-US" altLang="ja-JP" sz="2400" dirty="0">
              <a:latin typeface="+mn-ea"/>
            </a:endParaRPr>
          </a:p>
          <a:p>
            <a:pPr>
              <a:buNone/>
            </a:pPr>
            <a:r>
              <a:rPr lang="en-US" altLang="ja-JP" sz="2400" dirty="0" smtClean="0">
                <a:latin typeface="+mn-ea"/>
              </a:rPr>
              <a:t>(</a:t>
            </a:r>
            <a:r>
              <a:rPr lang="ja-JP" altLang="en-US" sz="2400" smtClean="0">
                <a:latin typeface="+mn-ea"/>
              </a:rPr>
              <a:t>第９問）</a:t>
            </a:r>
            <a:endParaRPr lang="en-US" altLang="ja-JP" sz="2400" dirty="0" smtClean="0">
              <a:latin typeface="+mn-ea"/>
            </a:endParaRPr>
          </a:p>
          <a:p>
            <a:pPr>
              <a:buNone/>
            </a:pPr>
            <a:r>
              <a:rPr lang="en-US" altLang="ja-JP" sz="2400" dirty="0" smtClean="0">
                <a:latin typeface="+mn-ea"/>
              </a:rPr>
              <a:t>	</a:t>
            </a:r>
            <a:r>
              <a:rPr lang="ja-JP" altLang="en-US" sz="2400" smtClean="0">
                <a:latin typeface="+mn-ea"/>
              </a:rPr>
              <a:t>自分の価値を社会に評価してもらうためにどうする？</a:t>
            </a:r>
            <a:endParaRPr lang="en-US" altLang="ja-JP" sz="2400" dirty="0" smtClean="0">
              <a:latin typeface="+mn-ea"/>
            </a:endParaRPr>
          </a:p>
          <a:p>
            <a:pPr eaLnBrk="0" hangingPunct="0">
              <a:buNone/>
            </a:pPr>
            <a:r>
              <a:rPr lang="ja-JP" altLang="en-US" sz="2400" smtClean="0">
                <a:latin typeface="+mn-ea"/>
              </a:rPr>
              <a:t>　</a:t>
            </a:r>
            <a:r>
              <a:rPr lang="en-US" altLang="ja-JP" sz="2400" dirty="0" smtClean="0">
                <a:latin typeface="+mn-ea"/>
              </a:rPr>
              <a:t>	</a:t>
            </a:r>
            <a:r>
              <a:rPr lang="ja-JP" altLang="en-US" sz="2400" smtClean="0">
                <a:solidFill>
                  <a:srgbClr val="4055F2"/>
                </a:solidFill>
                <a:latin typeface="+mn-ea"/>
              </a:rPr>
              <a:t>＿＿＿＿＿</a:t>
            </a:r>
            <a:r>
              <a:rPr lang="ja-JP" altLang="en-US" sz="2400">
                <a:solidFill>
                  <a:srgbClr val="4055F2"/>
                </a:solidFill>
                <a:latin typeface="+mn-ea"/>
              </a:rPr>
              <a:t>ほう</a:t>
            </a:r>
            <a:r>
              <a:rPr lang="ja-JP" altLang="en-US" sz="2400" smtClean="0">
                <a:solidFill>
                  <a:srgbClr val="4055F2"/>
                </a:solidFill>
                <a:latin typeface="+mn-ea"/>
              </a:rPr>
              <a:t>が社会的評価が高いから、＿＿＿＿＿に</a:t>
            </a:r>
            <a:r>
              <a:rPr lang="ja-JP" altLang="en-US" sz="2400" smtClean="0">
                <a:solidFill>
                  <a:srgbClr val="4055F2"/>
                </a:solidFill>
                <a:latin typeface="+mn-ea"/>
              </a:rPr>
              <a:t>走る。</a:t>
            </a:r>
            <a:endParaRPr lang="en-US" altLang="ja-JP" sz="2400" dirty="0" smtClean="0">
              <a:solidFill>
                <a:srgbClr val="4055F2"/>
              </a:solidFill>
              <a:latin typeface="+mn-ea"/>
            </a:endParaRPr>
          </a:p>
          <a:p>
            <a:pPr>
              <a:buNone/>
            </a:pPr>
            <a:r>
              <a:rPr lang="en-US" altLang="ja-JP" sz="2400" dirty="0" smtClean="0">
                <a:solidFill>
                  <a:srgbClr val="FF0000"/>
                </a:solidFill>
                <a:latin typeface="+mn-ea"/>
              </a:rPr>
              <a:t>	</a:t>
            </a:r>
            <a:r>
              <a:rPr lang="ja-JP" altLang="en-US" sz="2400" smtClean="0">
                <a:solidFill>
                  <a:srgbClr val="FF0000"/>
                </a:solidFill>
                <a:latin typeface="+mn-ea"/>
              </a:rPr>
              <a:t>やせている</a:t>
            </a:r>
            <a:r>
              <a:rPr lang="en-US" altLang="ja-JP" sz="2400" dirty="0" smtClean="0">
                <a:solidFill>
                  <a:srgbClr val="FF0000"/>
                </a:solidFill>
                <a:latin typeface="+mn-ea"/>
              </a:rPr>
              <a:t>				</a:t>
            </a:r>
            <a:r>
              <a:rPr lang="ja-JP" altLang="en-US" sz="2400" smtClean="0">
                <a:solidFill>
                  <a:srgbClr val="FF0000"/>
                </a:solidFill>
                <a:latin typeface="+mn-ea"/>
              </a:rPr>
              <a:t>　　　</a:t>
            </a:r>
            <a:r>
              <a:rPr lang="ja-JP" altLang="en-US" sz="2400" smtClean="0">
                <a:solidFill>
                  <a:srgbClr val="FF0000"/>
                </a:solidFill>
                <a:latin typeface="+mn-ea"/>
              </a:rPr>
              <a:t>　　　　ダ</a:t>
            </a:r>
            <a:r>
              <a:rPr lang="ja-JP" altLang="en-US" sz="2400" smtClean="0">
                <a:solidFill>
                  <a:srgbClr val="FF0000"/>
                </a:solidFill>
                <a:latin typeface="+mn-ea"/>
              </a:rPr>
              <a:t>イエッ</a:t>
            </a:r>
            <a:r>
              <a:rPr lang="ja-JP" altLang="en-US" sz="2400" smtClean="0">
                <a:solidFill>
                  <a:srgbClr val="FF0000"/>
                </a:solidFill>
                <a:latin typeface="+mn-ea"/>
              </a:rPr>
              <a:t>ト</a:t>
            </a:r>
            <a:endParaRPr lang="en-US" altLang="ja-JP" sz="2400" dirty="0" smtClean="0">
              <a:solidFill>
                <a:srgbClr val="FF0000"/>
              </a:solidFill>
              <a:latin typeface="+mn-ea"/>
            </a:endParaRPr>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３</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7" end="7"/>
                                            </p:txEl>
                                          </p:spTgt>
                                        </p:tgtEl>
                                        <p:attrNameLst>
                                          <p:attrName>style.visibility</p:attrName>
                                        </p:attrNameLst>
                                      </p:cBhvr>
                                      <p:to>
                                        <p:strVal val="visible"/>
                                      </p:to>
                                    </p:set>
                                    <p:anim calcmode="lin" valueType="num">
                                      <p:cBhvr>
                                        <p:cTn id="14" dur="500" fill="hold"/>
                                        <p:tgtEl>
                                          <p:spTgt spid="8">
                                            <p:txEl>
                                              <p:pRg st="7" end="7"/>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7" end="7"/>
                                            </p:txEl>
                                          </p:spTgt>
                                        </p:tgtEl>
                                        <p:attrNameLst>
                                          <p:attrName>ppt_h</p:attrName>
                                        </p:attrNameLst>
                                      </p:cBhvr>
                                      <p:tavLst>
                                        <p:tav tm="0">
                                          <p:val>
                                            <p:fltVal val="0"/>
                                          </p:val>
                                        </p:tav>
                                        <p:tav tm="100000">
                                          <p:val>
                                            <p:strVal val="#ppt_h"/>
                                          </p:val>
                                        </p:tav>
                                      </p:tavLst>
                                    </p:anim>
                                    <p:animEffect transition="in" filter="fade">
                                      <p:cBhvr>
                                        <p:cTn id="16" dur="500"/>
                                        <p:tgtEl>
                                          <p:spTgt spid="8">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 calcmode="lin" valueType="num">
                                      <p:cBhvr>
                                        <p:cTn id="21"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8">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8">
                                            <p:txEl>
                                              <p:pRg st="8" end="8"/>
                                            </p:txEl>
                                          </p:spTgt>
                                        </p:tgtEl>
                                        <p:attrNameLst>
                                          <p:attrName>style.visibility</p:attrName>
                                        </p:attrNameLst>
                                      </p:cBhvr>
                                      <p:to>
                                        <p:strVal val="visible"/>
                                      </p:to>
                                    </p:set>
                                    <p:anim calcmode="lin" valueType="num">
                                      <p:cBhvr>
                                        <p:cTn id="28" dur="500" fill="hold"/>
                                        <p:tgtEl>
                                          <p:spTgt spid="8">
                                            <p:txEl>
                                              <p:pRg st="8" end="8"/>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8" end="8"/>
                                            </p:txEl>
                                          </p:spTgt>
                                        </p:tgtEl>
                                        <p:attrNameLst>
                                          <p:attrName>ppt_h</p:attrName>
                                        </p:attrNameLst>
                                      </p:cBhvr>
                                      <p:tavLst>
                                        <p:tav tm="0">
                                          <p:val>
                                            <p:fltVal val="0"/>
                                          </p:val>
                                        </p:tav>
                                        <p:tav tm="100000">
                                          <p:val>
                                            <p:strVal val="#ppt_h"/>
                                          </p:val>
                                        </p:tav>
                                      </p:tavLst>
                                    </p:anim>
                                    <p:animEffect transition="in" filter="fade">
                                      <p:cBhvr>
                                        <p:cTn id="30"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a:t>『</a:t>
            </a:r>
            <a:r>
              <a:rPr lang="ja-JP" altLang="en-US" sz="2000" b="1"/>
              <a:t>サイコドクター</a:t>
            </a:r>
            <a:r>
              <a:rPr lang="en-US" altLang="ja-JP" sz="2000" b="1" dirty="0"/>
              <a:t>』</a:t>
            </a:r>
            <a:r>
              <a:rPr lang="ja-JP" altLang="en-US" sz="2000"/>
              <a:t>（日本テレビ</a:t>
            </a:r>
            <a:r>
              <a:rPr lang="en-GB" sz="2000" dirty="0"/>
              <a:t>2003</a:t>
            </a:r>
            <a:r>
              <a:rPr lang="ja-JP" altLang="en-US" sz="2000"/>
              <a:t>年版）</a:t>
            </a:r>
            <a:endParaRPr lang="en-GB" sz="2000" dirty="0"/>
          </a:p>
        </p:txBody>
      </p:sp>
      <p:sp>
        <p:nvSpPr>
          <p:cNvPr id="11266" name="Rectangle 2"/>
          <p:cNvSpPr>
            <a:spLocks noChangeArrowheads="1"/>
          </p:cNvSpPr>
          <p:nvPr/>
        </p:nvSpPr>
        <p:spPr bwMode="auto">
          <a:xfrm>
            <a:off x="579765" y="692696"/>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smtClean="0">
                <a:latin typeface="Calibri" pitchFamily="34" charset="0"/>
                <a:ea typeface="MS Mincho" pitchFamily="49" charset="-128"/>
                <a:cs typeface="Times New Roman" pitchFamily="18" charset="0"/>
              </a:rPr>
              <a:t>７</a:t>
            </a: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610407" y="980728"/>
          <a:ext cx="7706009" cy="5189220"/>
        </p:xfrm>
        <a:graphic>
          <a:graphicData uri="http://schemas.openxmlformats.org/drawingml/2006/table">
            <a:tbl>
              <a:tblPr/>
              <a:tblGrid>
                <a:gridCol w="1800200"/>
                <a:gridCol w="2232248"/>
                <a:gridCol w="3673561"/>
              </a:tblGrid>
              <a:tr h="200594">
                <a:tc>
                  <a:txBody>
                    <a:bodyPr/>
                    <a:lstStyle/>
                    <a:p>
                      <a:pPr algn="ct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誘惑</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ゆうわく</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婚約指輪</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こんやくゆびわ</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患者</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かんじゃ</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過呼吸発作</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かこきゅうほっさ</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手の震え</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てのふるえ</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めまい</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光景</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こうけい</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目に浮かぶ</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めにうかぶ</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体調</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たいちょう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恋人</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こいびと</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原因</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げんいん</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火事現場</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かじげんば</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状況</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じょうきょう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ろうそく</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手がつけられない</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説得</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せっとく</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当事者</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とうじしゃ</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200">
                          <a:latin typeface="Calibri"/>
                          <a:ea typeface="MS Mincho"/>
                          <a:cs typeface="Times New Roman"/>
                        </a:rPr>
                        <a:t>一般の人</a:t>
                      </a:r>
                      <a:endParaRPr lang="en-GB" sz="1100">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いっぱんのひと</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5040560"/>
          </a:xfrm>
        </p:spPr>
        <p:txBody>
          <a:bodyPr>
            <a:normAutofit lnSpcReduction="10000"/>
          </a:bodyPr>
          <a:lstStyle/>
          <a:p>
            <a:pPr>
              <a:buNone/>
            </a:pPr>
            <a:r>
              <a:rPr lang="ja-JP" altLang="en-US" sz="2600" smtClean="0">
                <a:latin typeface="+mn-ea"/>
              </a:rPr>
              <a:t>（第１問）</a:t>
            </a:r>
            <a:endParaRPr lang="en-US" altLang="ja-JP" sz="2600" dirty="0" smtClean="0">
              <a:latin typeface="+mn-ea"/>
            </a:endParaRPr>
          </a:p>
          <a:p>
            <a:pPr>
              <a:buNone/>
            </a:pPr>
            <a:r>
              <a:rPr lang="en-US" altLang="ja-JP" sz="2600" dirty="0">
                <a:latin typeface="+mn-ea"/>
              </a:rPr>
              <a:t>	</a:t>
            </a:r>
            <a:r>
              <a:rPr lang="ja-JP" altLang="en-US" sz="2600" smtClean="0">
                <a:latin typeface="+mn-ea"/>
              </a:rPr>
              <a:t>えりこさ</a:t>
            </a:r>
            <a:r>
              <a:rPr lang="ja-JP" altLang="en-US" sz="2600" smtClean="0">
                <a:latin typeface="+mn-ea"/>
              </a:rPr>
              <a:t>ん</a:t>
            </a:r>
            <a:r>
              <a:rPr lang="ja-JP" altLang="en-US" sz="2600" smtClean="0">
                <a:latin typeface="+mn-ea"/>
              </a:rPr>
              <a:t>のＰＴＳＤ（心的外傷後ストレス障害）の本当の原因は</a:t>
            </a:r>
            <a:r>
              <a:rPr lang="ja-JP" altLang="en-US" sz="2600" smtClean="0">
                <a:latin typeface="+mn-ea"/>
              </a:rPr>
              <a:t>？</a:t>
            </a:r>
            <a:endParaRPr lang="en-US" altLang="ja-JP" sz="2600" dirty="0" smtClean="0">
              <a:latin typeface="+mn-ea"/>
            </a:endParaRPr>
          </a:p>
          <a:p>
            <a:pPr>
              <a:buNone/>
            </a:pPr>
            <a:r>
              <a:rPr lang="en-US" altLang="ja-JP" sz="2600" dirty="0" smtClean="0">
                <a:solidFill>
                  <a:srgbClr val="4055F2"/>
                </a:solidFill>
                <a:latin typeface="+mn-ea"/>
              </a:rPr>
              <a:t>	</a:t>
            </a:r>
            <a:r>
              <a:rPr lang="ja-JP" altLang="en-US" sz="2600" smtClean="0">
                <a:solidFill>
                  <a:srgbClr val="4055F2"/>
                </a:solidFill>
                <a:latin typeface="+mn-ea"/>
              </a:rPr>
              <a:t>６年前の火事。</a:t>
            </a:r>
            <a:endParaRPr lang="en-US" altLang="ja-JP" sz="2600" dirty="0" smtClean="0">
              <a:solidFill>
                <a:srgbClr val="4055F2"/>
              </a:solidFill>
              <a:latin typeface="+mn-ea"/>
            </a:endParaRPr>
          </a:p>
          <a:p>
            <a:pPr>
              <a:buNone/>
            </a:pPr>
            <a:endParaRPr lang="en-US" altLang="ja-JP" sz="2600" dirty="0" smtClean="0">
              <a:solidFill>
                <a:srgbClr val="4055F2"/>
              </a:solidFill>
              <a:latin typeface="+mn-ea"/>
            </a:endParaRPr>
          </a:p>
          <a:p>
            <a:pPr>
              <a:buNone/>
            </a:pPr>
            <a:r>
              <a:rPr lang="en-US" altLang="ja-JP" sz="2600" dirty="0" smtClean="0">
                <a:latin typeface="+mn-ea"/>
              </a:rPr>
              <a:t>(</a:t>
            </a:r>
            <a:r>
              <a:rPr lang="ja-JP" altLang="en-US" sz="2600" smtClean="0">
                <a:latin typeface="+mn-ea"/>
              </a:rPr>
              <a:t>第</a:t>
            </a:r>
            <a:r>
              <a:rPr lang="en-US" altLang="ja-JP" sz="2600" dirty="0" smtClean="0">
                <a:latin typeface="+mn-ea"/>
              </a:rPr>
              <a:t>2</a:t>
            </a:r>
            <a:r>
              <a:rPr lang="ja-JP" altLang="en-US" sz="2600" smtClean="0">
                <a:latin typeface="+mn-ea"/>
              </a:rPr>
              <a:t>問</a:t>
            </a:r>
            <a:r>
              <a:rPr lang="ja-JP" altLang="en-US" sz="2600" smtClean="0">
                <a:latin typeface="+mn-ea"/>
              </a:rPr>
              <a:t>）</a:t>
            </a:r>
            <a:endParaRPr lang="en-US" altLang="ja-JP" sz="2600" dirty="0" smtClean="0">
              <a:latin typeface="+mn-ea"/>
            </a:endParaRPr>
          </a:p>
          <a:p>
            <a:pPr>
              <a:buNone/>
            </a:pPr>
            <a:r>
              <a:rPr lang="en-US" altLang="ja-JP" sz="2600" dirty="0" smtClean="0">
                <a:latin typeface="+mn-ea"/>
              </a:rPr>
              <a:t>	</a:t>
            </a:r>
            <a:r>
              <a:rPr lang="en-US" altLang="ja-JP" sz="2600" dirty="0" smtClean="0">
                <a:latin typeface="+mn-ea"/>
              </a:rPr>
              <a:t>PTSD</a:t>
            </a:r>
            <a:r>
              <a:rPr lang="ja-JP" altLang="en-US" sz="2600" smtClean="0">
                <a:latin typeface="+mn-ea"/>
              </a:rPr>
              <a:t>と判断した理由は？</a:t>
            </a:r>
            <a:endParaRPr lang="en-US" altLang="ja-JP" sz="2600" dirty="0" smtClean="0">
              <a:latin typeface="+mn-ea"/>
            </a:endParaRPr>
          </a:p>
          <a:p>
            <a:pPr>
              <a:buNone/>
            </a:pPr>
            <a:r>
              <a:rPr lang="en-US" altLang="ja-JP" sz="2600" dirty="0" smtClean="0">
                <a:latin typeface="+mn-ea"/>
              </a:rPr>
              <a:t>	</a:t>
            </a:r>
            <a:r>
              <a:rPr lang="ja-JP" altLang="en-US" sz="2600" smtClean="0">
                <a:latin typeface="+mn-ea"/>
              </a:rPr>
              <a:t>＿＿＿＿、＿＿＿＿、＿＿＿＿</a:t>
            </a:r>
            <a:endParaRPr lang="en-US" altLang="ja-JP" sz="2600" dirty="0" smtClean="0">
              <a:latin typeface="+mn-ea"/>
            </a:endParaRPr>
          </a:p>
          <a:p>
            <a:pPr>
              <a:buNone/>
            </a:pPr>
            <a:r>
              <a:rPr lang="en-US" altLang="ja-JP" sz="2600" dirty="0" smtClean="0">
                <a:latin typeface="+mn-ea"/>
              </a:rPr>
              <a:t>	</a:t>
            </a:r>
            <a:r>
              <a:rPr lang="ja-JP" altLang="en-US" sz="2600" smtClean="0">
                <a:solidFill>
                  <a:srgbClr val="FF0000"/>
                </a:solidFill>
                <a:latin typeface="+mn-ea"/>
              </a:rPr>
              <a:t>誕生日</a:t>
            </a:r>
            <a:r>
              <a:rPr lang="en-US" altLang="ja-JP" sz="2600" dirty="0" smtClean="0">
                <a:latin typeface="+mn-ea"/>
              </a:rPr>
              <a:t>	</a:t>
            </a:r>
            <a:r>
              <a:rPr lang="ja-JP" altLang="en-US" sz="2600" smtClean="0">
                <a:latin typeface="+mn-ea"/>
              </a:rPr>
              <a:t>　</a:t>
            </a:r>
            <a:r>
              <a:rPr lang="ja-JP" altLang="en-US" sz="2600" smtClean="0">
                <a:solidFill>
                  <a:srgbClr val="FF0000"/>
                </a:solidFill>
                <a:latin typeface="+mn-ea"/>
              </a:rPr>
              <a:t>ケーキ</a:t>
            </a:r>
            <a:r>
              <a:rPr lang="en-US" altLang="ja-JP" sz="2600" dirty="0" smtClean="0">
                <a:latin typeface="+mn-ea"/>
              </a:rPr>
              <a:t>	</a:t>
            </a:r>
            <a:r>
              <a:rPr lang="ja-JP" altLang="en-US" sz="2600" smtClean="0">
                <a:solidFill>
                  <a:srgbClr val="FF0000"/>
                </a:solidFill>
                <a:latin typeface="+mn-ea"/>
              </a:rPr>
              <a:t>ろうそく</a:t>
            </a:r>
            <a:endParaRPr lang="en-US" altLang="ja-JP" sz="2600" dirty="0" smtClean="0">
              <a:solidFill>
                <a:srgbClr val="FF0000"/>
              </a:solidFill>
              <a:latin typeface="+mn-ea"/>
            </a:endParaRPr>
          </a:p>
          <a:p>
            <a:pPr>
              <a:buNone/>
            </a:pPr>
            <a:r>
              <a:rPr lang="en-US" altLang="ja-JP" sz="2600" dirty="0" smtClean="0">
                <a:latin typeface="+mn-ea"/>
              </a:rPr>
              <a:t>				</a:t>
            </a:r>
            <a:r>
              <a:rPr lang="ja-JP" altLang="en-US" sz="2600" smtClean="0">
                <a:latin typeface="+mn-ea"/>
              </a:rPr>
              <a:t>の</a:t>
            </a:r>
            <a:r>
              <a:rPr lang="ja-JP" altLang="en-US" sz="2600" smtClean="0">
                <a:latin typeface="+mn-ea"/>
              </a:rPr>
              <a:t>キーワードがそろっていたから。</a:t>
            </a:r>
            <a:endParaRPr lang="en-US" altLang="ja-JP" sz="2600" dirty="0" smtClean="0">
              <a:latin typeface="+mn-ea"/>
            </a:endParaRPr>
          </a:p>
          <a:p>
            <a:pPr>
              <a:buNone/>
            </a:pPr>
            <a:r>
              <a:rPr lang="en-US" altLang="ja-JP" sz="2600" dirty="0" smtClean="0">
                <a:latin typeface="+mn-ea"/>
              </a:rPr>
              <a:t>	</a:t>
            </a:r>
            <a:endParaRPr lang="en-US" altLang="ja-JP" sz="2600" dirty="0">
              <a:latin typeface="+mn-ea"/>
            </a:endParaRPr>
          </a:p>
          <a:p>
            <a:pPr eaLnBrk="0" hangingPunct="0">
              <a:buNone/>
            </a:pP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７</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7" end="7"/>
                                            </p:txEl>
                                          </p:spTgt>
                                        </p:tgtEl>
                                        <p:attrNameLst>
                                          <p:attrName>style.visibility</p:attrName>
                                        </p:attrNameLst>
                                      </p:cBhvr>
                                      <p:to>
                                        <p:strVal val="visible"/>
                                      </p:to>
                                    </p:set>
                                    <p:anim calcmode="lin" valueType="num">
                                      <p:cBhvr>
                                        <p:cTn id="14" dur="500" fill="hold"/>
                                        <p:tgtEl>
                                          <p:spTgt spid="8">
                                            <p:txEl>
                                              <p:pRg st="7" end="7"/>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7" end="7"/>
                                            </p:txEl>
                                          </p:spTgt>
                                        </p:tgtEl>
                                        <p:attrNameLst>
                                          <p:attrName>ppt_h</p:attrName>
                                        </p:attrNameLst>
                                      </p:cBhvr>
                                      <p:tavLst>
                                        <p:tav tm="0">
                                          <p:val>
                                            <p:fltVal val="0"/>
                                          </p:val>
                                        </p:tav>
                                        <p:tav tm="100000">
                                          <p:val>
                                            <p:strVal val="#ppt_h"/>
                                          </p:val>
                                        </p:tav>
                                      </p:tavLst>
                                    </p:anim>
                                    <p:animEffect transition="in" filter="fade">
                                      <p:cBhvr>
                                        <p:cTn id="16"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2600" smtClean="0">
                <a:latin typeface="+mn-ea"/>
              </a:rPr>
              <a:t>（</a:t>
            </a:r>
            <a:r>
              <a:rPr lang="ja-JP" altLang="en-US" sz="2600" smtClean="0">
                <a:latin typeface="+mn-ea"/>
              </a:rPr>
              <a:t>第３問</a:t>
            </a:r>
            <a:r>
              <a:rPr lang="ja-JP" altLang="en-US" sz="2600" smtClean="0">
                <a:latin typeface="+mn-ea"/>
              </a:rPr>
              <a:t>）</a:t>
            </a:r>
            <a:endParaRPr lang="en-US" altLang="ja-JP" sz="2600" dirty="0" smtClean="0">
              <a:latin typeface="+mn-ea"/>
            </a:endParaRPr>
          </a:p>
          <a:p>
            <a:pPr>
              <a:buNone/>
            </a:pPr>
            <a:r>
              <a:rPr lang="en-US" altLang="ja-JP" sz="2600" dirty="0">
                <a:latin typeface="+mn-ea"/>
              </a:rPr>
              <a:t>	</a:t>
            </a:r>
            <a:r>
              <a:rPr lang="ja-JP" altLang="en-US" sz="2600" smtClean="0">
                <a:latin typeface="+mn-ea"/>
              </a:rPr>
              <a:t>なぜ、女医はカイ君にえりこさんの治療を他の先生に任せるように言ったか？</a:t>
            </a:r>
            <a:endParaRPr lang="en-US" altLang="ja-JP" sz="2600" dirty="0" smtClean="0">
              <a:latin typeface="+mn-ea"/>
            </a:endParaRPr>
          </a:p>
          <a:p>
            <a:pPr eaLnBrk="0" hangingPunct="0">
              <a:buNone/>
            </a:pPr>
            <a:r>
              <a:rPr lang="ja-JP" altLang="en-US" sz="2600" smtClean="0">
                <a:latin typeface="+mn-ea"/>
              </a:rPr>
              <a:t>　</a:t>
            </a:r>
            <a:r>
              <a:rPr lang="en-US" altLang="ja-JP" sz="2600" dirty="0" smtClean="0">
                <a:latin typeface="+mn-ea"/>
              </a:rPr>
              <a:t>	</a:t>
            </a:r>
            <a:r>
              <a:rPr lang="ja-JP" altLang="en-US" sz="2600" smtClean="0">
                <a:solidFill>
                  <a:srgbClr val="4055F2"/>
                </a:solidFill>
                <a:latin typeface="+mn-ea"/>
              </a:rPr>
              <a:t>洗浄強迫症がひどくなってしまったから。</a:t>
            </a:r>
            <a:endParaRPr lang="en-US" altLang="ja-JP" sz="2600" dirty="0" smtClean="0">
              <a:solidFill>
                <a:srgbClr val="4055F2"/>
              </a:solidFill>
              <a:latin typeface="+mn-ea"/>
            </a:endParaRPr>
          </a:p>
          <a:p>
            <a:pPr>
              <a:buNone/>
            </a:pPr>
            <a:endParaRPr lang="en-US" altLang="ja-JP" sz="2600" dirty="0" smtClean="0">
              <a:solidFill>
                <a:srgbClr val="4055F2"/>
              </a:solidFill>
              <a:latin typeface="+mn-ea"/>
            </a:endParaRPr>
          </a:p>
          <a:p>
            <a:pPr>
              <a:buNone/>
            </a:pPr>
            <a:r>
              <a:rPr lang="en-US" altLang="ja-JP" sz="2600" dirty="0" smtClean="0">
                <a:latin typeface="+mn-ea"/>
              </a:rPr>
              <a:t>(</a:t>
            </a:r>
            <a:r>
              <a:rPr lang="ja-JP" altLang="en-US" sz="2600" smtClean="0">
                <a:latin typeface="+mn-ea"/>
              </a:rPr>
              <a:t>第</a:t>
            </a:r>
            <a:r>
              <a:rPr lang="ja-JP" altLang="en-US" sz="2600" dirty="0" smtClean="0">
                <a:latin typeface="+mn-ea"/>
              </a:rPr>
              <a:t>４</a:t>
            </a:r>
            <a:r>
              <a:rPr lang="ja-JP" altLang="en-US" sz="2600" smtClean="0">
                <a:latin typeface="+mn-ea"/>
              </a:rPr>
              <a:t>問</a:t>
            </a:r>
            <a:r>
              <a:rPr lang="ja-JP" altLang="en-US" sz="2600" smtClean="0">
                <a:latin typeface="+mn-ea"/>
              </a:rPr>
              <a:t>）</a:t>
            </a:r>
            <a:endParaRPr lang="en-US" altLang="ja-JP" sz="2600" dirty="0" smtClean="0">
              <a:latin typeface="+mn-ea"/>
            </a:endParaRPr>
          </a:p>
          <a:p>
            <a:pPr>
              <a:buNone/>
            </a:pPr>
            <a:r>
              <a:rPr lang="en-US" altLang="ja-JP" sz="2600" dirty="0" smtClean="0">
                <a:latin typeface="+mn-ea"/>
              </a:rPr>
              <a:t>	</a:t>
            </a:r>
            <a:r>
              <a:rPr lang="ja-JP" altLang="en-US" sz="2600" smtClean="0">
                <a:latin typeface="+mn-ea"/>
              </a:rPr>
              <a:t>カイ君の洗浄強迫症は何のためと言っていたか？</a:t>
            </a:r>
            <a:endParaRPr lang="en-US" altLang="ja-JP" sz="2600" dirty="0" smtClean="0">
              <a:latin typeface="+mn-ea"/>
            </a:endParaRPr>
          </a:p>
          <a:p>
            <a:pPr>
              <a:buNone/>
            </a:pPr>
            <a:r>
              <a:rPr lang="en-US" altLang="ja-JP" sz="2600" dirty="0" smtClean="0">
                <a:solidFill>
                  <a:srgbClr val="4055F2"/>
                </a:solidFill>
                <a:latin typeface="+mn-ea"/>
              </a:rPr>
              <a:t>	</a:t>
            </a:r>
            <a:r>
              <a:rPr lang="ja-JP" altLang="en-US" sz="2600" smtClean="0">
                <a:solidFill>
                  <a:srgbClr val="4055F2"/>
                </a:solidFill>
                <a:latin typeface="+mn-ea"/>
              </a:rPr>
              <a:t>怖さを紛らわせるため。</a:t>
            </a:r>
            <a:endParaRPr lang="en-US" altLang="ja-JP" sz="2600" dirty="0" smtClean="0">
              <a:solidFill>
                <a:srgbClr val="4055F2"/>
              </a:solidFill>
              <a:latin typeface="+mn-ea"/>
            </a:endParaRPr>
          </a:p>
          <a:p>
            <a:pPr>
              <a:buNone/>
            </a:pPr>
            <a:endParaRPr lang="en-US" altLang="ja-JP" sz="2600" dirty="0">
              <a:latin typeface="+mn-ea"/>
            </a:endParaRPr>
          </a:p>
          <a:p>
            <a:pPr eaLnBrk="0" hangingPunct="0">
              <a:buNone/>
            </a:pP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７</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6" end="6"/>
                                            </p:txEl>
                                          </p:spTgt>
                                        </p:tgtEl>
                                        <p:attrNameLst>
                                          <p:attrName>style.visibility</p:attrName>
                                        </p:attrNameLst>
                                      </p:cBhvr>
                                      <p:to>
                                        <p:strVal val="visible"/>
                                      </p:to>
                                    </p:set>
                                    <p:anim calcmode="lin" valueType="num">
                                      <p:cBhvr>
                                        <p:cTn id="14"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2600" smtClean="0">
                <a:latin typeface="+mn-ea"/>
              </a:rPr>
              <a:t>（</a:t>
            </a:r>
            <a:r>
              <a:rPr lang="ja-JP" altLang="en-US" sz="2600" smtClean="0">
                <a:latin typeface="+mn-ea"/>
              </a:rPr>
              <a:t>第５問</a:t>
            </a:r>
            <a:r>
              <a:rPr lang="ja-JP" altLang="en-US" sz="2600" smtClean="0">
                <a:latin typeface="+mn-ea"/>
              </a:rPr>
              <a:t>）</a:t>
            </a:r>
            <a:endParaRPr lang="en-US" altLang="ja-JP" sz="2600" dirty="0" smtClean="0">
              <a:latin typeface="+mn-ea"/>
            </a:endParaRPr>
          </a:p>
          <a:p>
            <a:pPr>
              <a:buNone/>
            </a:pPr>
            <a:r>
              <a:rPr lang="en-US" altLang="ja-JP" sz="2600" dirty="0">
                <a:latin typeface="+mn-ea"/>
              </a:rPr>
              <a:t>	</a:t>
            </a:r>
            <a:r>
              <a:rPr lang="ja-JP" altLang="en-US" sz="2600" smtClean="0">
                <a:latin typeface="+mn-ea"/>
              </a:rPr>
              <a:t>カ</a:t>
            </a:r>
            <a:r>
              <a:rPr lang="ja-JP" altLang="en-US" sz="2600" smtClean="0">
                <a:latin typeface="+mn-ea"/>
              </a:rPr>
              <a:t>イ</a:t>
            </a:r>
            <a:r>
              <a:rPr lang="ja-JP" altLang="en-US" sz="2600" smtClean="0">
                <a:latin typeface="+mn-ea"/>
              </a:rPr>
              <a:t>君がＰ</a:t>
            </a:r>
            <a:r>
              <a:rPr lang="ja-JP" altLang="en-US" sz="2600" smtClean="0">
                <a:latin typeface="+mn-ea"/>
              </a:rPr>
              <a:t>ＴＳＤを発症した原因は何か。</a:t>
            </a:r>
            <a:endParaRPr lang="en-US" altLang="ja-JP" sz="2600" dirty="0" smtClean="0">
              <a:latin typeface="+mn-ea"/>
            </a:endParaRPr>
          </a:p>
          <a:p>
            <a:pPr eaLnBrk="0" hangingPunct="0">
              <a:buNone/>
            </a:pPr>
            <a:r>
              <a:rPr lang="ja-JP" altLang="en-US" sz="2600" smtClean="0">
                <a:latin typeface="+mn-ea"/>
              </a:rPr>
              <a:t>　</a:t>
            </a:r>
            <a:r>
              <a:rPr lang="en-US" altLang="ja-JP" sz="2600" dirty="0" smtClean="0">
                <a:latin typeface="+mn-ea"/>
              </a:rPr>
              <a:t>	</a:t>
            </a:r>
            <a:r>
              <a:rPr lang="ja-JP" altLang="en-US" sz="2600" smtClean="0">
                <a:solidFill>
                  <a:srgbClr val="4055F2"/>
                </a:solidFill>
                <a:latin typeface="+mn-ea"/>
              </a:rPr>
              <a:t>目の前で両親を火</a:t>
            </a:r>
            <a:r>
              <a:rPr lang="ja-JP" altLang="en-US" sz="2600" smtClean="0">
                <a:solidFill>
                  <a:srgbClr val="4055F2"/>
                </a:solidFill>
                <a:latin typeface="+mn-ea"/>
              </a:rPr>
              <a:t>事</a:t>
            </a:r>
            <a:r>
              <a:rPr lang="ja-JP" altLang="en-US" sz="2600" smtClean="0">
                <a:solidFill>
                  <a:srgbClr val="4055F2"/>
                </a:solidFill>
                <a:latin typeface="+mn-ea"/>
              </a:rPr>
              <a:t>で</a:t>
            </a:r>
            <a:r>
              <a:rPr lang="ja-JP" altLang="en-US" sz="2600" smtClean="0">
                <a:solidFill>
                  <a:srgbClr val="4055F2"/>
                </a:solidFill>
                <a:latin typeface="+mn-ea"/>
              </a:rPr>
              <a:t>亡くした</a:t>
            </a:r>
            <a:r>
              <a:rPr lang="ja-JP" altLang="en-US" sz="2600" smtClean="0">
                <a:solidFill>
                  <a:srgbClr val="4055F2"/>
                </a:solidFill>
                <a:latin typeface="+mn-ea"/>
              </a:rPr>
              <a:t>こ</a:t>
            </a:r>
            <a:r>
              <a:rPr lang="ja-JP" altLang="en-US" sz="2600" smtClean="0">
                <a:solidFill>
                  <a:srgbClr val="4055F2"/>
                </a:solidFill>
                <a:latin typeface="+mn-ea"/>
              </a:rPr>
              <a:t>と。</a:t>
            </a:r>
            <a:endParaRPr lang="en-US" altLang="ja-JP" sz="2600" dirty="0" smtClean="0">
              <a:solidFill>
                <a:srgbClr val="4055F2"/>
              </a:solidFill>
              <a:latin typeface="+mn-ea"/>
            </a:endParaRPr>
          </a:p>
          <a:p>
            <a:pPr>
              <a:buNone/>
            </a:pPr>
            <a:endParaRPr lang="en-US" altLang="ja-JP" sz="2600" dirty="0" smtClean="0">
              <a:solidFill>
                <a:srgbClr val="4055F2"/>
              </a:solidFill>
              <a:latin typeface="+mn-ea"/>
            </a:endParaRPr>
          </a:p>
          <a:p>
            <a:pPr>
              <a:buNone/>
            </a:pPr>
            <a:r>
              <a:rPr lang="en-US" altLang="ja-JP" sz="2600" dirty="0" smtClean="0">
                <a:latin typeface="+mn-ea"/>
              </a:rPr>
              <a:t>(</a:t>
            </a:r>
            <a:r>
              <a:rPr lang="ja-JP" altLang="en-US" sz="2600" smtClean="0">
                <a:latin typeface="+mn-ea"/>
              </a:rPr>
              <a:t>第</a:t>
            </a:r>
            <a:r>
              <a:rPr lang="ja-JP" altLang="en-US" sz="2600" dirty="0" smtClean="0">
                <a:latin typeface="+mn-ea"/>
              </a:rPr>
              <a:t>６</a:t>
            </a:r>
            <a:r>
              <a:rPr lang="ja-JP" altLang="en-US" sz="2600" smtClean="0">
                <a:latin typeface="+mn-ea"/>
              </a:rPr>
              <a:t>問</a:t>
            </a:r>
            <a:r>
              <a:rPr lang="ja-JP" altLang="en-US" sz="2600" smtClean="0">
                <a:latin typeface="+mn-ea"/>
              </a:rPr>
              <a:t>）</a:t>
            </a:r>
            <a:endParaRPr lang="en-US" altLang="ja-JP" sz="2600" dirty="0" smtClean="0">
              <a:latin typeface="+mn-ea"/>
            </a:endParaRPr>
          </a:p>
          <a:p>
            <a:pPr>
              <a:buNone/>
            </a:pPr>
            <a:r>
              <a:rPr lang="en-US" altLang="ja-JP" sz="2600" dirty="0" smtClean="0">
                <a:latin typeface="+mn-ea"/>
              </a:rPr>
              <a:t>	</a:t>
            </a:r>
            <a:r>
              <a:rPr lang="ja-JP" altLang="en-US" sz="2600" smtClean="0">
                <a:latin typeface="+mn-ea"/>
              </a:rPr>
              <a:t>いつ発症したか？</a:t>
            </a:r>
            <a:endParaRPr lang="en-US" altLang="ja-JP" sz="2600" dirty="0" smtClean="0">
              <a:latin typeface="+mn-ea"/>
            </a:endParaRPr>
          </a:p>
          <a:p>
            <a:pPr>
              <a:buNone/>
            </a:pPr>
            <a:r>
              <a:rPr lang="en-US" altLang="ja-JP" sz="2600" dirty="0" smtClean="0">
                <a:solidFill>
                  <a:srgbClr val="4055F2"/>
                </a:solidFill>
                <a:latin typeface="+mn-ea"/>
              </a:rPr>
              <a:t>	</a:t>
            </a:r>
            <a:r>
              <a:rPr lang="ja-JP" altLang="en-US" sz="2600" smtClean="0">
                <a:solidFill>
                  <a:srgbClr val="4055F2"/>
                </a:solidFill>
                <a:latin typeface="+mn-ea"/>
              </a:rPr>
              <a:t>両親を亡くした半年後。</a:t>
            </a:r>
            <a:endParaRPr lang="en-US" altLang="ja-JP" sz="2600" dirty="0" smtClean="0">
              <a:solidFill>
                <a:srgbClr val="4055F2"/>
              </a:solidFill>
              <a:latin typeface="+mn-ea"/>
            </a:endParaRPr>
          </a:p>
          <a:p>
            <a:pPr>
              <a:buNone/>
            </a:pPr>
            <a:endParaRPr lang="en-US" altLang="ja-JP" sz="2600" dirty="0">
              <a:latin typeface="+mn-ea"/>
            </a:endParaRPr>
          </a:p>
          <a:p>
            <a:pPr eaLnBrk="0" hangingPunct="0">
              <a:buNone/>
            </a:pP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７</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6" end="6"/>
                                            </p:txEl>
                                          </p:spTgt>
                                        </p:tgtEl>
                                        <p:attrNameLst>
                                          <p:attrName>style.visibility</p:attrName>
                                        </p:attrNameLst>
                                      </p:cBhvr>
                                      <p:to>
                                        <p:strVal val="visible"/>
                                      </p:to>
                                    </p:set>
                                    <p:anim calcmode="lin" valueType="num">
                                      <p:cBhvr>
                                        <p:cTn id="14"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fontScale="85000" lnSpcReduction="20000"/>
          </a:bodyPr>
          <a:lstStyle/>
          <a:p>
            <a:pPr>
              <a:buNone/>
            </a:pPr>
            <a:r>
              <a:rPr lang="ja-JP" altLang="en-US" sz="2000" smtClean="0">
                <a:latin typeface="+mn-ea"/>
              </a:rPr>
              <a:t>（第１問）</a:t>
            </a:r>
            <a:endParaRPr lang="en-US" altLang="ja-JP" sz="2000" dirty="0" smtClean="0">
              <a:latin typeface="+mn-ea"/>
            </a:endParaRPr>
          </a:p>
          <a:p>
            <a:pPr>
              <a:buNone/>
            </a:pPr>
            <a:r>
              <a:rPr lang="en-US" altLang="ja-JP" sz="2000" dirty="0">
                <a:latin typeface="+mn-ea"/>
              </a:rPr>
              <a:t>	</a:t>
            </a:r>
            <a:r>
              <a:rPr lang="ja-JP" altLang="en-US" sz="2000" smtClean="0">
                <a:latin typeface="+mn-ea"/>
              </a:rPr>
              <a:t>洗浄強迫症はどんな人がなりやすい？</a:t>
            </a:r>
            <a:endParaRPr lang="en-US" altLang="ja-JP" sz="2000" dirty="0" smtClean="0">
              <a:latin typeface="+mn-ea"/>
            </a:endParaRPr>
          </a:p>
          <a:p>
            <a:pPr>
              <a:buNone/>
            </a:pPr>
            <a:r>
              <a:rPr lang="en-US" altLang="ja-JP" sz="2000" dirty="0">
                <a:solidFill>
                  <a:srgbClr val="4055F2"/>
                </a:solidFill>
                <a:latin typeface="+mn-ea"/>
              </a:rPr>
              <a:t>	</a:t>
            </a:r>
            <a:r>
              <a:rPr lang="ja-JP" altLang="en-US" sz="2000" smtClean="0">
                <a:solidFill>
                  <a:srgbClr val="4055F2"/>
                </a:solidFill>
                <a:latin typeface="+mn-ea"/>
              </a:rPr>
              <a:t>まじめで、几帳面な人がなりやすい。</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en-US" altLang="ja-JP" sz="2000" dirty="0" smtClean="0">
                <a:latin typeface="+mn-ea"/>
              </a:rPr>
              <a:t>(</a:t>
            </a:r>
            <a:r>
              <a:rPr lang="ja-JP" altLang="en-US" sz="2000" smtClean="0">
                <a:latin typeface="+mn-ea"/>
              </a:rPr>
              <a:t>第</a:t>
            </a:r>
            <a:r>
              <a:rPr lang="en-US" altLang="ja-JP" sz="2000" dirty="0" smtClean="0">
                <a:latin typeface="+mn-ea"/>
              </a:rPr>
              <a:t>2</a:t>
            </a:r>
            <a:r>
              <a:rPr lang="ja-JP" altLang="en-US" sz="2000" smtClean="0">
                <a:latin typeface="+mn-ea"/>
              </a:rPr>
              <a:t>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じゅんちゃんはいつから、どのようにして、レストランで働くことになったのか？</a:t>
            </a:r>
            <a:endParaRPr lang="en-US" altLang="ja-JP" sz="2000" dirty="0" smtClean="0">
              <a:latin typeface="+mn-ea"/>
            </a:endParaRPr>
          </a:p>
          <a:p>
            <a:pPr eaLnBrk="0" hangingPunct="0">
              <a:buNone/>
            </a:pPr>
            <a:r>
              <a:rPr lang="ja-JP" altLang="en-US" sz="2000" smtClean="0">
                <a:latin typeface="+mn-ea"/>
              </a:rPr>
              <a:t>　</a:t>
            </a:r>
            <a:r>
              <a:rPr lang="en-US" altLang="ja-JP" sz="2000" dirty="0" smtClean="0">
                <a:latin typeface="+mn-ea"/>
              </a:rPr>
              <a:t>	</a:t>
            </a:r>
            <a:r>
              <a:rPr lang="ja-JP" altLang="en-US" sz="2000" smtClean="0">
                <a:solidFill>
                  <a:srgbClr val="4055F2"/>
                </a:solidFill>
                <a:latin typeface="+mn-ea"/>
              </a:rPr>
              <a:t>＿＿＿＿＿＿＿＿＿＿＿＿＿＿＿＿＿＿＿＿＿＿＿＿のを店長が見つけて、働くこと</a:t>
            </a: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r>
              <a:rPr lang="ja-JP" altLang="en-US" sz="2000" smtClean="0">
                <a:solidFill>
                  <a:srgbClr val="FF0000"/>
                </a:solidFill>
                <a:latin typeface="+mn-ea"/>
              </a:rPr>
              <a:t>三日前に店の前でお腹がすいてうずくまっている</a:t>
            </a:r>
            <a:endParaRPr lang="en-US" altLang="ja-JP" sz="2000" dirty="0" smtClean="0">
              <a:solidFill>
                <a:srgbClr val="FF0000"/>
              </a:solidFill>
              <a:latin typeface="+mn-ea"/>
            </a:endParaRPr>
          </a:p>
          <a:p>
            <a:pPr eaLnBrk="0" hangingPunct="0">
              <a:buNone/>
            </a:pPr>
            <a:endParaRPr lang="en-US" altLang="ja-JP" sz="2000" dirty="0">
              <a:solidFill>
                <a:srgbClr val="FF0000"/>
              </a:solidFill>
              <a:latin typeface="+mn-ea"/>
            </a:endParaRPr>
          </a:p>
          <a:p>
            <a:pPr eaLnBrk="0" hangingPunct="0">
              <a:buNone/>
            </a:pPr>
            <a:r>
              <a:rPr lang="en-US" altLang="ja-JP" sz="2000" dirty="0" smtClean="0">
                <a:solidFill>
                  <a:srgbClr val="FF0000"/>
                </a:solidFill>
                <a:latin typeface="+mn-ea"/>
              </a:rPr>
              <a:t>	</a:t>
            </a:r>
            <a:r>
              <a:rPr lang="ja-JP" altLang="en-US" sz="2000" smtClean="0">
                <a:solidFill>
                  <a:srgbClr val="4055F2"/>
                </a:solidFill>
                <a:latin typeface="+mn-ea"/>
              </a:rPr>
              <a:t>になった。</a:t>
            </a: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smtClean="0">
              <a:solidFill>
                <a:srgbClr val="4055F2"/>
              </a:solidFill>
              <a:latin typeface="+mn-ea"/>
            </a:endParaRPr>
          </a:p>
          <a:p>
            <a:pPr eaLnBrk="0" hangingPunct="0">
              <a:buNone/>
            </a:pP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en-US" altLang="ja-JP" sz="2000" dirty="0" smtClean="0">
                <a:latin typeface="+mn-ea"/>
              </a:rPr>
              <a:t>3</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ja-JP" altLang="en-US" sz="2000" smtClean="0">
                <a:latin typeface="+mn-ea"/>
              </a:rPr>
              <a:t>なぜ、内科の女医はカイ君の守備範囲と言ったのか？</a:t>
            </a:r>
            <a:endParaRPr lang="en-US" altLang="ja-JP" sz="2000" dirty="0" smtClean="0">
              <a:latin typeface="+mn-ea"/>
            </a:endParaRPr>
          </a:p>
          <a:p>
            <a:pPr eaLnBrk="0" hangingPunct="0">
              <a:buNone/>
            </a:pPr>
            <a:r>
              <a:rPr lang="en-US" altLang="ja-JP" sz="2000" dirty="0" smtClean="0">
                <a:latin typeface="+mn-ea"/>
              </a:rPr>
              <a:t>	</a:t>
            </a:r>
            <a:r>
              <a:rPr lang="ja-JP" altLang="en-US" sz="2000">
                <a:solidFill>
                  <a:srgbClr val="4055F2"/>
                </a:solidFill>
                <a:latin typeface="+mn-ea"/>
              </a:rPr>
              <a:t>＿＿＿＿</a:t>
            </a:r>
            <a:r>
              <a:rPr lang="ja-JP" altLang="en-US" sz="2000" smtClean="0">
                <a:solidFill>
                  <a:srgbClr val="4055F2"/>
                </a:solidFill>
                <a:latin typeface="+mn-ea"/>
              </a:rPr>
              <a:t>には極めて健康なので、＿＿＿＿に問題があると思ったから。</a:t>
            </a: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r>
              <a:rPr lang="ja-JP" altLang="en-US" sz="2000" smtClean="0">
                <a:solidFill>
                  <a:srgbClr val="FF0000"/>
                </a:solidFill>
                <a:latin typeface="+mn-ea"/>
              </a:rPr>
              <a:t>肉体的</a:t>
            </a:r>
            <a:r>
              <a:rPr lang="en-US" altLang="ja-JP" sz="2000" dirty="0" smtClean="0">
                <a:solidFill>
                  <a:srgbClr val="FF0000"/>
                </a:solidFill>
                <a:latin typeface="+mn-ea"/>
              </a:rPr>
              <a:t>		</a:t>
            </a:r>
            <a:r>
              <a:rPr lang="ja-JP" altLang="en-US" sz="2000" smtClean="0">
                <a:solidFill>
                  <a:srgbClr val="FF0000"/>
                </a:solidFill>
                <a:latin typeface="+mn-ea"/>
              </a:rPr>
              <a:t>　　　　　　精神的</a:t>
            </a:r>
            <a:endParaRPr lang="en-US" altLang="ja-JP" sz="2000" dirty="0" smtClean="0">
              <a:solidFill>
                <a:srgbClr val="FF0000"/>
              </a:solidFill>
              <a:latin typeface="+mn-ea"/>
            </a:endParaRPr>
          </a:p>
          <a:p>
            <a:pPr eaLnBrk="0" hangingPunct="0">
              <a:buNone/>
            </a:pPr>
            <a:endParaRPr lang="en-US" altLang="ja-JP" sz="2000" dirty="0" smtClean="0"/>
          </a:p>
        </p:txBody>
      </p:sp>
      <p:sp>
        <p:nvSpPr>
          <p:cNvPr id="11266" name="Rectangle 2"/>
          <p:cNvSpPr>
            <a:spLocks noChangeArrowheads="1"/>
          </p:cNvSpPr>
          <p:nvPr/>
        </p:nvSpPr>
        <p:spPr bwMode="auto">
          <a:xfrm>
            <a:off x="467544" y="1268760"/>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kumimoji="0" lang="en-GB" altLang="ja-JP" sz="1100" b="1"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2</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6" end="6"/>
                                            </p:txEl>
                                          </p:spTgt>
                                        </p:tgtEl>
                                        <p:attrNameLst>
                                          <p:attrName>style.visibility</p:attrName>
                                        </p:attrNameLst>
                                      </p:cBhvr>
                                      <p:to>
                                        <p:strVal val="visible"/>
                                      </p:to>
                                    </p:set>
                                    <p:anim calcmode="lin" valueType="num">
                                      <p:cBhvr>
                                        <p:cTn id="14"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8">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xEl>
                                              <p:pRg st="9" end="9"/>
                                            </p:txEl>
                                          </p:spTgt>
                                        </p:tgtEl>
                                        <p:attrNameLst>
                                          <p:attrName>style.visibility</p:attrName>
                                        </p:attrNameLst>
                                      </p:cBhvr>
                                      <p:to>
                                        <p:strVal val="visible"/>
                                      </p:to>
                                    </p:set>
                                    <p:anim calcmode="lin" valueType="num">
                                      <p:cBhvr>
                                        <p:cTn id="21" dur="500" fill="hold"/>
                                        <p:tgtEl>
                                          <p:spTgt spid="8">
                                            <p:txEl>
                                              <p:pRg st="9" end="9"/>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9" end="9"/>
                                            </p:txEl>
                                          </p:spTgt>
                                        </p:tgtEl>
                                        <p:attrNameLst>
                                          <p:attrName>ppt_h</p:attrName>
                                        </p:attrNameLst>
                                      </p:cBhvr>
                                      <p:tavLst>
                                        <p:tav tm="0">
                                          <p:val>
                                            <p:fltVal val="0"/>
                                          </p:val>
                                        </p:tav>
                                        <p:tav tm="100000">
                                          <p:val>
                                            <p:strVal val="#ppt_h"/>
                                          </p:val>
                                        </p:tav>
                                      </p:tavLst>
                                    </p:anim>
                                    <p:animEffect transition="in" filter="fade">
                                      <p:cBhvr>
                                        <p:cTn id="23" dur="500"/>
                                        <p:tgtEl>
                                          <p:spTgt spid="8">
                                            <p:txEl>
                                              <p:pRg st="9" end="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8">
                                            <p:txEl>
                                              <p:pRg st="7" end="7"/>
                                            </p:txEl>
                                          </p:spTgt>
                                        </p:tgtEl>
                                        <p:attrNameLst>
                                          <p:attrName>style.visibility</p:attrName>
                                        </p:attrNameLst>
                                      </p:cBhvr>
                                      <p:to>
                                        <p:strVal val="visible"/>
                                      </p:to>
                                    </p:set>
                                    <p:anim calcmode="lin" valueType="num">
                                      <p:cBhvr>
                                        <p:cTn id="28" dur="500" fill="hold"/>
                                        <p:tgtEl>
                                          <p:spTgt spid="8">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8">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iterate type="wd">
                                    <p:tmPct val="10000"/>
                                  </p:iterate>
                                  <p:childTnLst>
                                    <p:set>
                                      <p:cBhvr>
                                        <p:cTn id="34" dur="1" fill="hold">
                                          <p:stCondLst>
                                            <p:cond delay="0"/>
                                          </p:stCondLst>
                                        </p:cTn>
                                        <p:tgtEl>
                                          <p:spTgt spid="8">
                                            <p:txEl>
                                              <p:pRg st="10" end="10"/>
                                            </p:txEl>
                                          </p:spTgt>
                                        </p:tgtEl>
                                        <p:attrNameLst>
                                          <p:attrName>style.visibility</p:attrName>
                                        </p:attrNameLst>
                                      </p:cBhvr>
                                      <p:to>
                                        <p:strVal val="visible"/>
                                      </p:to>
                                    </p:set>
                                    <p:anim calcmode="lin" valueType="num">
                                      <p:cBhvr>
                                        <p:cTn id="35" dur="500" fill="hold"/>
                                        <p:tgtEl>
                                          <p:spTgt spid="8">
                                            <p:txEl>
                                              <p:pRg st="10" end="10"/>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10" end="10"/>
                                            </p:txEl>
                                          </p:spTgt>
                                        </p:tgtEl>
                                        <p:attrNameLst>
                                          <p:attrName>ppt_h</p:attrName>
                                        </p:attrNameLst>
                                      </p:cBhvr>
                                      <p:tavLst>
                                        <p:tav tm="0">
                                          <p:val>
                                            <p:fltVal val="0"/>
                                          </p:val>
                                        </p:tav>
                                        <p:tav tm="100000">
                                          <p:val>
                                            <p:strVal val="#ppt_h"/>
                                          </p:val>
                                        </p:tav>
                                      </p:tavLst>
                                    </p:anim>
                                    <p:animEffect transition="in" filter="fade">
                                      <p:cBhvr>
                                        <p:cTn id="37" dur="500"/>
                                        <p:tgtEl>
                                          <p:spTgt spid="8">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8">
                                            <p:txEl>
                                              <p:pRg st="14" end="14"/>
                                            </p:txEl>
                                          </p:spTgt>
                                        </p:tgtEl>
                                        <p:attrNameLst>
                                          <p:attrName>style.visibility</p:attrName>
                                        </p:attrNameLst>
                                      </p:cBhvr>
                                      <p:to>
                                        <p:strVal val="visible"/>
                                      </p:to>
                                    </p:set>
                                    <p:anim calcmode="lin" valueType="num">
                                      <p:cBhvr>
                                        <p:cTn id="42" dur="500" fill="hold"/>
                                        <p:tgtEl>
                                          <p:spTgt spid="8">
                                            <p:txEl>
                                              <p:pRg st="14" end="14"/>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14" end="14"/>
                                            </p:txEl>
                                          </p:spTgt>
                                        </p:tgtEl>
                                        <p:attrNameLst>
                                          <p:attrName>ppt_h</p:attrName>
                                        </p:attrNameLst>
                                      </p:cBhvr>
                                      <p:tavLst>
                                        <p:tav tm="0">
                                          <p:val>
                                            <p:fltVal val="0"/>
                                          </p:val>
                                        </p:tav>
                                        <p:tav tm="100000">
                                          <p:val>
                                            <p:strVal val="#ppt_h"/>
                                          </p:val>
                                        </p:tav>
                                      </p:tavLst>
                                    </p:anim>
                                    <p:animEffect transition="in" filter="fade">
                                      <p:cBhvr>
                                        <p:cTn id="44" dur="500"/>
                                        <p:tgtEl>
                                          <p:spTgt spid="8">
                                            <p:txEl>
                                              <p:pRg st="14" end="1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8">
                                            <p:txEl>
                                              <p:pRg st="15" end="15"/>
                                            </p:txEl>
                                          </p:spTgt>
                                        </p:tgtEl>
                                        <p:attrNameLst>
                                          <p:attrName>style.visibility</p:attrName>
                                        </p:attrNameLst>
                                      </p:cBhvr>
                                      <p:to>
                                        <p:strVal val="visible"/>
                                      </p:to>
                                    </p:set>
                                    <p:anim calcmode="lin" valueType="num">
                                      <p:cBhvr>
                                        <p:cTn id="49" dur="500" fill="hold"/>
                                        <p:tgtEl>
                                          <p:spTgt spid="8">
                                            <p:txEl>
                                              <p:pRg st="15" end="15"/>
                                            </p:txEl>
                                          </p:spTgt>
                                        </p:tgtEl>
                                        <p:attrNameLst>
                                          <p:attrName>ppt_w</p:attrName>
                                        </p:attrNameLst>
                                      </p:cBhvr>
                                      <p:tavLst>
                                        <p:tav tm="0">
                                          <p:val>
                                            <p:fltVal val="0"/>
                                          </p:val>
                                        </p:tav>
                                        <p:tav tm="100000">
                                          <p:val>
                                            <p:strVal val="#ppt_w"/>
                                          </p:val>
                                        </p:tav>
                                      </p:tavLst>
                                    </p:anim>
                                    <p:anim calcmode="lin" valueType="num">
                                      <p:cBhvr>
                                        <p:cTn id="50" dur="500" fill="hold"/>
                                        <p:tgtEl>
                                          <p:spTgt spid="8">
                                            <p:txEl>
                                              <p:pRg st="15" end="15"/>
                                            </p:txEl>
                                          </p:spTgt>
                                        </p:tgtEl>
                                        <p:attrNameLst>
                                          <p:attrName>ppt_h</p:attrName>
                                        </p:attrNameLst>
                                      </p:cBhvr>
                                      <p:tavLst>
                                        <p:tav tm="0">
                                          <p:val>
                                            <p:fltVal val="0"/>
                                          </p:val>
                                        </p:tav>
                                        <p:tav tm="100000">
                                          <p:val>
                                            <p:strVal val="#ppt_h"/>
                                          </p:val>
                                        </p:tav>
                                      </p:tavLst>
                                    </p:anim>
                                    <p:animEffect transition="in" filter="fade">
                                      <p:cBhvr>
                                        <p:cTn id="51" dur="500"/>
                                        <p:tgtEl>
                                          <p:spTgt spid="8">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1700" smtClean="0">
                <a:latin typeface="+mj-ea"/>
                <a:ea typeface="+mj-ea"/>
              </a:rPr>
              <a:t>（第４問）</a:t>
            </a:r>
            <a:endParaRPr lang="en-US" altLang="ja-JP" sz="1700" dirty="0" smtClean="0">
              <a:latin typeface="+mj-ea"/>
              <a:ea typeface="+mj-ea"/>
            </a:endParaRPr>
          </a:p>
          <a:p>
            <a:pPr>
              <a:buNone/>
            </a:pPr>
            <a:r>
              <a:rPr lang="en-US" altLang="ja-JP" sz="1700" dirty="0">
                <a:latin typeface="+mj-ea"/>
                <a:ea typeface="+mj-ea"/>
              </a:rPr>
              <a:t>	</a:t>
            </a:r>
            <a:r>
              <a:rPr lang="ja-JP" altLang="en-US" sz="1700" smtClean="0">
                <a:latin typeface="+mj-ea"/>
                <a:ea typeface="+mj-ea"/>
              </a:rPr>
              <a:t>解離性遁走とはどんな病気ですか。</a:t>
            </a:r>
            <a:endParaRPr lang="en-US" altLang="ja-JP" sz="1700" dirty="0" smtClean="0">
              <a:latin typeface="+mj-ea"/>
              <a:ea typeface="+mj-ea"/>
            </a:endParaRPr>
          </a:p>
          <a:p>
            <a:pPr>
              <a:buNone/>
            </a:pPr>
            <a:r>
              <a:rPr lang="en-US" altLang="ja-JP" sz="1700" dirty="0">
                <a:solidFill>
                  <a:srgbClr val="4055F2"/>
                </a:solidFill>
                <a:latin typeface="+mj-ea"/>
                <a:ea typeface="+mj-ea"/>
              </a:rPr>
              <a:t>	</a:t>
            </a:r>
            <a:r>
              <a:rPr lang="ja-JP" altLang="en-US" sz="1700" smtClean="0">
                <a:solidFill>
                  <a:srgbClr val="4055F2"/>
                </a:solidFill>
                <a:latin typeface="+mj-ea"/>
                <a:ea typeface="+mj-ea"/>
              </a:rPr>
              <a:t>解離性障害の一つで、その人の＿＿＿や＿＿＿がバラバラになってしまった状態のこと。</a:t>
            </a:r>
            <a:endParaRPr lang="en-US" altLang="ja-JP" sz="1700" dirty="0" smtClean="0">
              <a:solidFill>
                <a:srgbClr val="4055F2"/>
              </a:solidFill>
              <a:latin typeface="+mj-ea"/>
              <a:ea typeface="+mj-ea"/>
            </a:endParaRPr>
          </a:p>
          <a:p>
            <a:pPr>
              <a:buNone/>
            </a:pPr>
            <a:r>
              <a:rPr lang="en-US" altLang="ja-JP" sz="1700" dirty="0">
                <a:solidFill>
                  <a:srgbClr val="4055F2"/>
                </a:solidFill>
                <a:latin typeface="+mj-ea"/>
                <a:ea typeface="+mj-ea"/>
              </a:rPr>
              <a:t>	</a:t>
            </a:r>
            <a:r>
              <a:rPr lang="en-US" altLang="ja-JP" sz="1700" dirty="0" smtClean="0">
                <a:solidFill>
                  <a:srgbClr val="4055F2"/>
                </a:solidFill>
                <a:latin typeface="+mj-ea"/>
                <a:ea typeface="+mj-ea"/>
              </a:rPr>
              <a:t>			</a:t>
            </a:r>
            <a:r>
              <a:rPr lang="ja-JP" altLang="en-US" sz="1700" smtClean="0">
                <a:solidFill>
                  <a:srgbClr val="4055F2"/>
                </a:solidFill>
                <a:latin typeface="+mj-ea"/>
                <a:ea typeface="+mj-ea"/>
              </a:rPr>
              <a:t>　　　　</a:t>
            </a:r>
            <a:r>
              <a:rPr lang="ja-JP" altLang="en-US" sz="1700" smtClean="0">
                <a:solidFill>
                  <a:srgbClr val="FF0000"/>
                </a:solidFill>
                <a:latin typeface="+mj-ea"/>
                <a:ea typeface="+mj-ea"/>
              </a:rPr>
              <a:t>記憶</a:t>
            </a:r>
            <a:r>
              <a:rPr lang="ja-JP" altLang="en-US" sz="1700" smtClean="0">
                <a:solidFill>
                  <a:srgbClr val="4055F2"/>
                </a:solidFill>
                <a:latin typeface="+mj-ea"/>
                <a:ea typeface="+mj-ea"/>
              </a:rPr>
              <a:t>　　</a:t>
            </a:r>
            <a:r>
              <a:rPr lang="ja-JP" altLang="en-US" sz="1700" smtClean="0">
                <a:solidFill>
                  <a:srgbClr val="FF0000"/>
                </a:solidFill>
                <a:latin typeface="+mj-ea"/>
                <a:ea typeface="+mj-ea"/>
              </a:rPr>
              <a:t>意識</a:t>
            </a:r>
            <a:endParaRPr lang="en-US" altLang="ja-JP" sz="1700" dirty="0" smtClean="0">
              <a:solidFill>
                <a:srgbClr val="FF0000"/>
              </a:solidFill>
              <a:latin typeface="+mj-ea"/>
              <a:ea typeface="+mj-ea"/>
            </a:endParaRPr>
          </a:p>
          <a:p>
            <a:pPr marL="0" indent="0">
              <a:buNone/>
            </a:pPr>
            <a:endParaRPr lang="en-US" altLang="ja-JP" sz="1700" dirty="0" smtClean="0">
              <a:solidFill>
                <a:srgbClr val="4055F2"/>
              </a:solidFill>
              <a:latin typeface="+mj-ea"/>
              <a:ea typeface="+mj-ea"/>
            </a:endParaRPr>
          </a:p>
          <a:p>
            <a:pPr>
              <a:buNone/>
            </a:pPr>
            <a:r>
              <a:rPr lang="en-US" altLang="ja-JP" sz="1700" dirty="0" smtClean="0">
                <a:latin typeface="+mj-ea"/>
                <a:ea typeface="+mj-ea"/>
              </a:rPr>
              <a:t>(</a:t>
            </a:r>
            <a:r>
              <a:rPr lang="ja-JP" altLang="en-US" sz="1700" smtClean="0">
                <a:latin typeface="+mj-ea"/>
                <a:ea typeface="+mj-ea"/>
              </a:rPr>
              <a:t>第</a:t>
            </a:r>
            <a:r>
              <a:rPr lang="ja-JP" altLang="en-US" sz="1700" dirty="0">
                <a:latin typeface="+mj-ea"/>
                <a:ea typeface="+mj-ea"/>
              </a:rPr>
              <a:t>５</a:t>
            </a:r>
            <a:r>
              <a:rPr lang="ja-JP" altLang="en-US" sz="1700" smtClean="0">
                <a:latin typeface="+mj-ea"/>
                <a:ea typeface="+mj-ea"/>
              </a:rPr>
              <a:t>問）</a:t>
            </a:r>
            <a:endParaRPr lang="en-US" altLang="ja-JP" sz="1700" dirty="0" smtClean="0">
              <a:latin typeface="+mj-ea"/>
              <a:ea typeface="+mj-ea"/>
            </a:endParaRPr>
          </a:p>
          <a:p>
            <a:pPr>
              <a:buNone/>
            </a:pPr>
            <a:r>
              <a:rPr lang="en-US" altLang="ja-JP" sz="1700" dirty="0" smtClean="0">
                <a:latin typeface="+mj-ea"/>
                <a:ea typeface="+mj-ea"/>
              </a:rPr>
              <a:t>	</a:t>
            </a:r>
            <a:r>
              <a:rPr lang="ja-JP" altLang="en-US" sz="1700" smtClean="0">
                <a:latin typeface="+mj-ea"/>
                <a:ea typeface="+mj-ea"/>
              </a:rPr>
              <a:t>記憶喪失とは違いますか？</a:t>
            </a:r>
            <a:endParaRPr lang="en-US" altLang="ja-JP" sz="1700" dirty="0" smtClean="0">
              <a:latin typeface="+mj-ea"/>
              <a:ea typeface="+mj-ea"/>
            </a:endParaRPr>
          </a:p>
          <a:p>
            <a:pPr eaLnBrk="0" hangingPunct="0">
              <a:buNone/>
            </a:pPr>
            <a:r>
              <a:rPr lang="ja-JP" altLang="en-US" sz="1700" smtClean="0">
                <a:latin typeface="+mj-ea"/>
                <a:ea typeface="+mj-ea"/>
              </a:rPr>
              <a:t>　</a:t>
            </a:r>
            <a:r>
              <a:rPr lang="en-US" altLang="ja-JP" sz="1700" dirty="0" smtClean="0">
                <a:latin typeface="+mj-ea"/>
                <a:ea typeface="+mj-ea"/>
              </a:rPr>
              <a:t>	</a:t>
            </a:r>
            <a:r>
              <a:rPr lang="ja-JP" altLang="en-US" sz="1700" smtClean="0">
                <a:solidFill>
                  <a:srgbClr val="4055F2"/>
                </a:solidFill>
                <a:latin typeface="+mj-ea"/>
                <a:ea typeface="+mj-ea"/>
              </a:rPr>
              <a:t>違います。記憶喪失は解離性健忘のことです。</a:t>
            </a:r>
            <a:endParaRPr lang="en-US" altLang="ja-JP" sz="1700" dirty="0" smtClean="0">
              <a:solidFill>
                <a:srgbClr val="4055F2"/>
              </a:solidFill>
              <a:latin typeface="+mj-ea"/>
              <a:ea typeface="+mj-ea"/>
            </a:endParaRPr>
          </a:p>
          <a:p>
            <a:pPr eaLnBrk="0" hangingPunct="0">
              <a:buNone/>
            </a:pPr>
            <a:endParaRPr lang="en-US" altLang="ja-JP" sz="1700" dirty="0">
              <a:latin typeface="+mj-ea"/>
              <a:ea typeface="+mj-ea"/>
            </a:endParaRPr>
          </a:p>
          <a:p>
            <a:pPr eaLnBrk="0" hangingPunct="0">
              <a:buNone/>
            </a:pPr>
            <a:r>
              <a:rPr lang="en-US" altLang="ja-JP" sz="1700" dirty="0" smtClean="0">
                <a:latin typeface="+mj-ea"/>
                <a:ea typeface="+mj-ea"/>
              </a:rPr>
              <a:t>(</a:t>
            </a:r>
            <a:r>
              <a:rPr lang="ja-JP" altLang="en-US" sz="1700" smtClean="0">
                <a:latin typeface="+mj-ea"/>
                <a:ea typeface="+mj-ea"/>
              </a:rPr>
              <a:t>第</a:t>
            </a:r>
            <a:r>
              <a:rPr lang="ja-JP" altLang="en-US" sz="1700" dirty="0">
                <a:latin typeface="+mj-ea"/>
                <a:ea typeface="+mj-ea"/>
              </a:rPr>
              <a:t>６</a:t>
            </a:r>
            <a:r>
              <a:rPr lang="ja-JP" altLang="en-US" sz="1700" smtClean="0">
                <a:latin typeface="+mj-ea"/>
                <a:ea typeface="+mj-ea"/>
              </a:rPr>
              <a:t>問）</a:t>
            </a:r>
            <a:endParaRPr lang="en-US" altLang="ja-JP" sz="1700" dirty="0" smtClean="0">
              <a:latin typeface="+mj-ea"/>
              <a:ea typeface="+mj-ea"/>
            </a:endParaRPr>
          </a:p>
          <a:p>
            <a:pPr eaLnBrk="0" hangingPunct="0">
              <a:buNone/>
            </a:pPr>
            <a:r>
              <a:rPr lang="en-US" altLang="ja-JP" sz="1700" dirty="0">
                <a:latin typeface="+mj-ea"/>
                <a:ea typeface="+mj-ea"/>
              </a:rPr>
              <a:t>	</a:t>
            </a:r>
            <a:r>
              <a:rPr lang="ja-JP" altLang="en-US" sz="1700" smtClean="0">
                <a:latin typeface="+mj-ea"/>
                <a:ea typeface="+mj-ea"/>
              </a:rPr>
              <a:t>解離性遁走の特徴は何ですか。</a:t>
            </a:r>
            <a:endParaRPr lang="en-US" altLang="ja-JP" sz="1700" dirty="0" smtClean="0">
              <a:latin typeface="+mj-ea"/>
              <a:ea typeface="+mj-ea"/>
            </a:endParaRPr>
          </a:p>
          <a:p>
            <a:pPr eaLnBrk="0" hangingPunct="0">
              <a:buNone/>
            </a:pPr>
            <a:r>
              <a:rPr lang="en-US" altLang="ja-JP" sz="1700" dirty="0" smtClean="0">
                <a:latin typeface="+mj-ea"/>
                <a:ea typeface="+mj-ea"/>
              </a:rPr>
              <a:t>	</a:t>
            </a:r>
            <a:r>
              <a:rPr lang="ja-JP" altLang="en-US" sz="1700">
                <a:solidFill>
                  <a:srgbClr val="4055F2"/>
                </a:solidFill>
                <a:latin typeface="+mj-ea"/>
                <a:ea typeface="+mj-ea"/>
              </a:rPr>
              <a:t>蒸発す</a:t>
            </a:r>
            <a:r>
              <a:rPr lang="ja-JP" altLang="en-US" sz="1700" smtClean="0">
                <a:solidFill>
                  <a:srgbClr val="4055F2"/>
                </a:solidFill>
                <a:latin typeface="+mj-ea"/>
                <a:ea typeface="+mj-ea"/>
              </a:rPr>
              <a:t>る</a:t>
            </a:r>
            <a:r>
              <a:rPr lang="ja-JP" altLang="en-US" sz="1700">
                <a:solidFill>
                  <a:srgbClr val="4055F2"/>
                </a:solidFill>
                <a:latin typeface="+mj-ea"/>
                <a:ea typeface="+mj-ea"/>
              </a:rPr>
              <a:t>こと</a:t>
            </a:r>
            <a:r>
              <a:rPr lang="ja-JP" altLang="en-US" sz="1700" smtClean="0">
                <a:solidFill>
                  <a:srgbClr val="4055F2"/>
                </a:solidFill>
                <a:latin typeface="+mj-ea"/>
                <a:ea typeface="+mj-ea"/>
              </a:rPr>
              <a:t>。</a:t>
            </a:r>
            <a:endParaRPr lang="en-US" altLang="ja-JP" sz="1700" dirty="0" smtClean="0">
              <a:solidFill>
                <a:srgbClr val="4055F2"/>
              </a:solidFill>
              <a:latin typeface="+mj-ea"/>
              <a:ea typeface="+mj-ea"/>
            </a:endParaRPr>
          </a:p>
          <a:p>
            <a:pPr eaLnBrk="0" hangingPunct="0">
              <a:buNone/>
            </a:pPr>
            <a:r>
              <a:rPr lang="en-US" altLang="ja-JP" sz="1700" dirty="0">
                <a:solidFill>
                  <a:srgbClr val="4055F2"/>
                </a:solidFill>
                <a:latin typeface="+mj-ea"/>
                <a:ea typeface="+mj-ea"/>
              </a:rPr>
              <a:t>	</a:t>
            </a:r>
            <a:r>
              <a:rPr lang="ja-JP" altLang="en-US" sz="1700" smtClean="0">
                <a:solidFill>
                  <a:srgbClr val="4055F2"/>
                </a:solidFill>
                <a:latin typeface="+mj-ea"/>
                <a:ea typeface="+mj-ea"/>
              </a:rPr>
              <a:t>自分が誰であるのか忘れ、別の場所で別人として生活する。</a:t>
            </a:r>
            <a:endParaRPr lang="en-US" altLang="ja-JP" sz="1700" dirty="0" smtClean="0">
              <a:solidFill>
                <a:srgbClr val="4055F2"/>
              </a:solidFill>
              <a:latin typeface="+mj-ea"/>
              <a:ea typeface="+mj-ea"/>
            </a:endParaRPr>
          </a:p>
        </p:txBody>
      </p:sp>
      <p:sp>
        <p:nvSpPr>
          <p:cNvPr id="11266" name="Rectangle 2"/>
          <p:cNvSpPr>
            <a:spLocks noChangeArrowheads="1"/>
          </p:cNvSpPr>
          <p:nvPr/>
        </p:nvSpPr>
        <p:spPr bwMode="auto">
          <a:xfrm>
            <a:off x="467544" y="1268760"/>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kumimoji="0" lang="en-GB" altLang="ja-JP" sz="1100" b="1"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2</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3" end="3"/>
                                            </p:txEl>
                                          </p:spTgt>
                                        </p:tgtEl>
                                        <p:attrNameLst>
                                          <p:attrName>style.visibility</p:attrName>
                                        </p:attrNameLst>
                                      </p:cBhvr>
                                      <p:to>
                                        <p:strVal val="visible"/>
                                      </p:to>
                                    </p:set>
                                    <p:anim calcmode="lin" valueType="num">
                                      <p:cBhvr>
                                        <p:cTn id="14"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anim calcmode="lin" valueType="num">
                                      <p:cBhvr>
                                        <p:cTn id="21" dur="500" fill="hold"/>
                                        <p:tgtEl>
                                          <p:spTgt spid="8">
                                            <p:txEl>
                                              <p:pRg st="7" end="7"/>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7" end="7"/>
                                            </p:txEl>
                                          </p:spTgt>
                                        </p:tgtEl>
                                        <p:attrNameLst>
                                          <p:attrName>ppt_h</p:attrName>
                                        </p:attrNameLst>
                                      </p:cBhvr>
                                      <p:tavLst>
                                        <p:tav tm="0">
                                          <p:val>
                                            <p:fltVal val="0"/>
                                          </p:val>
                                        </p:tav>
                                        <p:tav tm="100000">
                                          <p:val>
                                            <p:strVal val="#ppt_h"/>
                                          </p:val>
                                        </p:tav>
                                      </p:tavLst>
                                    </p:anim>
                                    <p:animEffect transition="in" filter="fade">
                                      <p:cBhvr>
                                        <p:cTn id="23" dur="500"/>
                                        <p:tgtEl>
                                          <p:spTgt spid="8">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8">
                                            <p:txEl>
                                              <p:pRg st="11" end="11"/>
                                            </p:txEl>
                                          </p:spTgt>
                                        </p:tgtEl>
                                        <p:attrNameLst>
                                          <p:attrName>style.visibility</p:attrName>
                                        </p:attrNameLst>
                                      </p:cBhvr>
                                      <p:to>
                                        <p:strVal val="visible"/>
                                      </p:to>
                                    </p:set>
                                    <p:anim calcmode="lin" valueType="num">
                                      <p:cBhvr>
                                        <p:cTn id="28" dur="500" fill="hold"/>
                                        <p:tgtEl>
                                          <p:spTgt spid="8">
                                            <p:txEl>
                                              <p:pRg st="11" end="11"/>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11" end="11"/>
                                            </p:txEl>
                                          </p:spTgt>
                                        </p:tgtEl>
                                        <p:attrNameLst>
                                          <p:attrName>ppt_h</p:attrName>
                                        </p:attrNameLst>
                                      </p:cBhvr>
                                      <p:tavLst>
                                        <p:tav tm="0">
                                          <p:val>
                                            <p:fltVal val="0"/>
                                          </p:val>
                                        </p:tav>
                                        <p:tav tm="100000">
                                          <p:val>
                                            <p:strVal val="#ppt_h"/>
                                          </p:val>
                                        </p:tav>
                                      </p:tavLst>
                                    </p:anim>
                                    <p:animEffect transition="in" filter="fade">
                                      <p:cBhvr>
                                        <p:cTn id="30" dur="500"/>
                                        <p:tgtEl>
                                          <p:spTgt spid="8">
                                            <p:txEl>
                                              <p:pRg st="11" end="1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8">
                                            <p:txEl>
                                              <p:pRg st="12" end="12"/>
                                            </p:txEl>
                                          </p:spTgt>
                                        </p:tgtEl>
                                        <p:attrNameLst>
                                          <p:attrName>style.visibility</p:attrName>
                                        </p:attrNameLst>
                                      </p:cBhvr>
                                      <p:to>
                                        <p:strVal val="visible"/>
                                      </p:to>
                                    </p:set>
                                    <p:anim calcmode="lin" valueType="num">
                                      <p:cBhvr>
                                        <p:cTn id="35" dur="500" fill="hold"/>
                                        <p:tgtEl>
                                          <p:spTgt spid="8">
                                            <p:txEl>
                                              <p:pRg st="12" end="12"/>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12" end="12"/>
                                            </p:txEl>
                                          </p:spTgt>
                                        </p:tgtEl>
                                        <p:attrNameLst>
                                          <p:attrName>ppt_h</p:attrName>
                                        </p:attrNameLst>
                                      </p:cBhvr>
                                      <p:tavLst>
                                        <p:tav tm="0">
                                          <p:val>
                                            <p:fltVal val="0"/>
                                          </p:val>
                                        </p:tav>
                                        <p:tav tm="100000">
                                          <p:val>
                                            <p:strVal val="#ppt_h"/>
                                          </p:val>
                                        </p:tav>
                                      </p:tavLst>
                                    </p:anim>
                                    <p:animEffect transition="in" filter="fade">
                                      <p:cBhvr>
                                        <p:cTn id="37"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a:t>『</a:t>
            </a:r>
            <a:r>
              <a:rPr lang="ja-JP" altLang="en-US" sz="2000" b="1"/>
              <a:t>サイコドクター</a:t>
            </a:r>
            <a:r>
              <a:rPr lang="en-US" altLang="ja-JP" sz="2000" b="1" dirty="0"/>
              <a:t>』</a:t>
            </a:r>
            <a:r>
              <a:rPr lang="ja-JP" altLang="en-US" sz="2000"/>
              <a:t>（日本テレビ</a:t>
            </a:r>
            <a:r>
              <a:rPr lang="en-GB" sz="2000" dirty="0"/>
              <a:t>2003</a:t>
            </a:r>
            <a:r>
              <a:rPr lang="ja-JP" altLang="en-US" sz="2000"/>
              <a:t>年版）</a:t>
            </a:r>
            <a:endParaRPr lang="en-GB" sz="2000" dirty="0"/>
          </a:p>
        </p:txBody>
      </p:sp>
      <p:sp>
        <p:nvSpPr>
          <p:cNvPr id="11266" name="Rectangle 2"/>
          <p:cNvSpPr>
            <a:spLocks noChangeArrowheads="1"/>
          </p:cNvSpPr>
          <p:nvPr/>
        </p:nvSpPr>
        <p:spPr bwMode="auto">
          <a:xfrm>
            <a:off x="443542" y="607803"/>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kumimoji="0" lang="ja-JP" altLang="en-US"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３</a:t>
            </a: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610407" y="852616"/>
          <a:ext cx="7706009" cy="5280660"/>
        </p:xfrm>
        <a:graphic>
          <a:graphicData uri="http://schemas.openxmlformats.org/drawingml/2006/table">
            <a:tbl>
              <a:tblPr/>
              <a:tblGrid>
                <a:gridCol w="1800200"/>
                <a:gridCol w="2232248"/>
                <a:gridCol w="3673561"/>
              </a:tblGrid>
              <a:tr h="200594">
                <a:tc>
                  <a:txBody>
                    <a:bodyPr/>
                    <a:lstStyle/>
                    <a:p>
                      <a:pPr algn="ct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告別式</a:t>
                      </a: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こくべつしき</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過食症</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かしょくしょう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吐く</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はく</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拒食症</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きょしょくしょう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世間体</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せけんてい</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図星</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ずぼし</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新陳代謝</a:t>
                      </a: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しんちんたいしゃ</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健康</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けんこう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証拠</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しょうこ</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原因</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げんいん</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防衛本能</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ぼうえいほんのう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体型</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たいけい</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病状</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びょうじょう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悪化する</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あっかする</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維持する</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いじする</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女子高生</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じょしこうせい</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習慣</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しゅうかん</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胃液</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いえき</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機能</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きのう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正常に保つ</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せいじょうにたもつ</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a:t>『</a:t>
            </a:r>
            <a:r>
              <a:rPr lang="ja-JP" altLang="en-US" sz="2000" b="1"/>
              <a:t>サイコドクター</a:t>
            </a:r>
            <a:r>
              <a:rPr lang="en-US" altLang="ja-JP" sz="2000" b="1" dirty="0"/>
              <a:t>』</a:t>
            </a:r>
            <a:r>
              <a:rPr lang="ja-JP" altLang="en-US" sz="2000"/>
              <a:t>（日本テレビ</a:t>
            </a:r>
            <a:r>
              <a:rPr lang="en-GB" sz="2000" dirty="0"/>
              <a:t>2003</a:t>
            </a:r>
            <a:r>
              <a:rPr lang="ja-JP" altLang="en-US" sz="2000"/>
              <a:t>年版）</a:t>
            </a:r>
            <a:endParaRPr lang="en-GB" sz="2000" dirty="0"/>
          </a:p>
        </p:txBody>
      </p:sp>
      <p:sp>
        <p:nvSpPr>
          <p:cNvPr id="11266" name="Rectangle 2"/>
          <p:cNvSpPr>
            <a:spLocks noChangeArrowheads="1"/>
          </p:cNvSpPr>
          <p:nvPr/>
        </p:nvSpPr>
        <p:spPr bwMode="auto">
          <a:xfrm>
            <a:off x="443542" y="607803"/>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kumimoji="0" lang="ja-JP" altLang="en-US"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３</a:t>
            </a: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610407" y="985272"/>
          <a:ext cx="7706009" cy="2011680"/>
        </p:xfrm>
        <a:graphic>
          <a:graphicData uri="http://schemas.openxmlformats.org/drawingml/2006/table">
            <a:tbl>
              <a:tblPr/>
              <a:tblGrid>
                <a:gridCol w="1800200"/>
                <a:gridCol w="2232248"/>
                <a:gridCol w="3673561"/>
              </a:tblGrid>
              <a:tr h="200594">
                <a:tc>
                  <a:txBody>
                    <a:bodyPr/>
                    <a:lstStyle/>
                    <a:p>
                      <a:pPr algn="ctr">
                        <a:lnSpc>
                          <a:spcPct val="150000"/>
                        </a:lnSpc>
                        <a:spcAft>
                          <a:spcPts val="0"/>
                        </a:spcAft>
                      </a:pP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不足</a:t>
                      </a: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ふそく</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栄養不良</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えいようふりょう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虫歯</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むしば</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愛情</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あいじょう</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価値</a:t>
                      </a: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かち</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世の中</a:t>
                      </a: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よのなか</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94">
                <a:tc>
                  <a:txBody>
                    <a:bodyPr/>
                    <a:lstStyle/>
                    <a:p>
                      <a:pPr>
                        <a:lnSpc>
                          <a:spcPct val="150000"/>
                        </a:lnSpc>
                        <a:spcAft>
                          <a:spcPts val="0"/>
                        </a:spcAft>
                      </a:pPr>
                      <a:r>
                        <a:rPr lang="ja-JP" sz="1100">
                          <a:latin typeface="Calibri"/>
                          <a:ea typeface="MS Mincho"/>
                          <a:cs typeface="Times New Roman"/>
                        </a:rPr>
                        <a:t>社会的評価</a:t>
                      </a:r>
                      <a:endParaRPr lang="en-GB" sz="1100"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しゃかいてきひょうか</a:t>
                      </a:r>
                      <a:endParaRPr lang="en-GB" sz="1100" b="1" dirty="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a:latin typeface="Calibri"/>
                        <a:ea typeface="MS Mincho"/>
                        <a:cs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2800" smtClean="0">
                <a:latin typeface="+mn-ea"/>
              </a:rPr>
              <a:t>（第１問）</a:t>
            </a:r>
            <a:endParaRPr lang="en-US" altLang="ja-JP" sz="2800" dirty="0" smtClean="0">
              <a:latin typeface="+mn-ea"/>
            </a:endParaRPr>
          </a:p>
          <a:p>
            <a:pPr>
              <a:buNone/>
            </a:pPr>
            <a:r>
              <a:rPr lang="en-US" altLang="ja-JP" sz="2800" dirty="0">
                <a:latin typeface="+mn-ea"/>
              </a:rPr>
              <a:t>	</a:t>
            </a:r>
            <a:r>
              <a:rPr lang="ja-JP" altLang="en-US" sz="2800" smtClean="0">
                <a:latin typeface="+mn-ea"/>
              </a:rPr>
              <a:t>過食症とはどんな病気？</a:t>
            </a:r>
            <a:endParaRPr lang="en-US" altLang="ja-JP" sz="2800" dirty="0" smtClean="0">
              <a:latin typeface="+mn-ea"/>
            </a:endParaRPr>
          </a:p>
          <a:p>
            <a:pPr>
              <a:buNone/>
            </a:pPr>
            <a:r>
              <a:rPr lang="en-US" altLang="ja-JP" sz="2800" dirty="0" smtClean="0">
                <a:solidFill>
                  <a:srgbClr val="4055F2"/>
                </a:solidFill>
                <a:latin typeface="+mn-ea"/>
              </a:rPr>
              <a:t>	</a:t>
            </a:r>
            <a:r>
              <a:rPr lang="ja-JP" altLang="en-US" sz="2800" smtClean="0">
                <a:solidFill>
                  <a:srgbClr val="4055F2"/>
                </a:solidFill>
                <a:latin typeface="+mn-ea"/>
              </a:rPr>
              <a:t>多量に食べて、その後、吐く。</a:t>
            </a:r>
            <a:endParaRPr lang="en-US" altLang="ja-JP" sz="2800" dirty="0" smtClean="0">
              <a:solidFill>
                <a:srgbClr val="4055F2"/>
              </a:solidFill>
              <a:latin typeface="+mn-ea"/>
            </a:endParaRPr>
          </a:p>
          <a:p>
            <a:pPr marL="0" indent="0">
              <a:buNone/>
            </a:pPr>
            <a:endParaRPr lang="en-US" altLang="ja-JP" sz="2800" dirty="0" smtClean="0">
              <a:solidFill>
                <a:srgbClr val="4055F2"/>
              </a:solidFill>
              <a:latin typeface="+mn-ea"/>
            </a:endParaRPr>
          </a:p>
          <a:p>
            <a:pPr>
              <a:buNone/>
            </a:pPr>
            <a:r>
              <a:rPr lang="en-US" altLang="ja-JP" sz="2800" dirty="0" smtClean="0">
                <a:latin typeface="+mn-ea"/>
              </a:rPr>
              <a:t>(</a:t>
            </a:r>
            <a:r>
              <a:rPr lang="ja-JP" altLang="en-US" sz="2800" smtClean="0">
                <a:latin typeface="+mn-ea"/>
              </a:rPr>
              <a:t>第</a:t>
            </a:r>
            <a:r>
              <a:rPr lang="en-US" altLang="ja-JP" sz="2800" dirty="0" smtClean="0">
                <a:latin typeface="+mn-ea"/>
              </a:rPr>
              <a:t>2</a:t>
            </a:r>
            <a:r>
              <a:rPr lang="ja-JP" altLang="en-US" sz="2800" smtClean="0">
                <a:latin typeface="+mn-ea"/>
              </a:rPr>
              <a:t>問）</a:t>
            </a:r>
            <a:endParaRPr lang="en-US" altLang="ja-JP" sz="2800" dirty="0" smtClean="0">
              <a:latin typeface="+mn-ea"/>
            </a:endParaRPr>
          </a:p>
          <a:p>
            <a:pPr>
              <a:buNone/>
            </a:pPr>
            <a:r>
              <a:rPr lang="en-US" altLang="ja-JP" sz="2800" dirty="0" smtClean="0">
                <a:latin typeface="+mn-ea"/>
              </a:rPr>
              <a:t>	</a:t>
            </a:r>
            <a:r>
              <a:rPr lang="ja-JP" altLang="en-US" sz="2800" smtClean="0">
                <a:latin typeface="+mn-ea"/>
              </a:rPr>
              <a:t>過食症の人は食べ物を買うお金に困ると、どうする？</a:t>
            </a:r>
            <a:endParaRPr lang="en-US" altLang="ja-JP" sz="2800" dirty="0" smtClean="0">
              <a:latin typeface="+mn-ea"/>
            </a:endParaRPr>
          </a:p>
          <a:p>
            <a:pPr eaLnBrk="0" hangingPunct="0">
              <a:buNone/>
            </a:pPr>
            <a:r>
              <a:rPr lang="ja-JP" altLang="en-US" sz="2800" smtClean="0">
                <a:latin typeface="+mn-ea"/>
              </a:rPr>
              <a:t>　</a:t>
            </a:r>
            <a:r>
              <a:rPr lang="en-US" altLang="ja-JP" sz="2800" dirty="0" smtClean="0">
                <a:latin typeface="+mn-ea"/>
              </a:rPr>
              <a:t>	</a:t>
            </a:r>
            <a:r>
              <a:rPr lang="ja-JP" altLang="en-US" sz="2800" smtClean="0">
                <a:solidFill>
                  <a:srgbClr val="4055F2"/>
                </a:solidFill>
                <a:latin typeface="+mn-ea"/>
              </a:rPr>
              <a:t>万引きや売春をしてしまう</a:t>
            </a:r>
            <a:r>
              <a:rPr lang="ja-JP" altLang="en-US" sz="2800" smtClean="0">
                <a:solidFill>
                  <a:srgbClr val="4055F2"/>
                </a:solidFill>
                <a:latin typeface="+mn-ea"/>
              </a:rPr>
              <a:t>。</a:t>
            </a:r>
            <a:endParaRPr lang="en-US" altLang="ja-JP" sz="2800" dirty="0" smtClean="0">
              <a:solidFill>
                <a:srgbClr val="4055F2"/>
              </a:solidFill>
              <a:latin typeface="+mn-ea"/>
            </a:endParaRPr>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３</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6" end="6"/>
                                            </p:txEl>
                                          </p:spTgt>
                                        </p:tgtEl>
                                        <p:attrNameLst>
                                          <p:attrName>style.visibility</p:attrName>
                                        </p:attrNameLst>
                                      </p:cBhvr>
                                      <p:to>
                                        <p:strVal val="visible"/>
                                      </p:to>
                                    </p:set>
                                    <p:anim calcmode="lin" valueType="num">
                                      <p:cBhvr>
                                        <p:cTn id="14"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eaLnBrk="0" hangingPunct="0">
              <a:buNone/>
            </a:pPr>
            <a:r>
              <a:rPr lang="en-US" altLang="ja-JP" sz="2800" dirty="0" smtClean="0">
                <a:latin typeface="+mn-ea"/>
              </a:rPr>
              <a:t>(</a:t>
            </a:r>
            <a:r>
              <a:rPr lang="ja-JP" altLang="en-US" sz="2800" smtClean="0">
                <a:latin typeface="+mn-ea"/>
              </a:rPr>
              <a:t>第</a:t>
            </a:r>
            <a:r>
              <a:rPr lang="en-US" altLang="ja-JP" sz="2800" dirty="0" smtClean="0">
                <a:latin typeface="+mn-ea"/>
              </a:rPr>
              <a:t>3</a:t>
            </a:r>
            <a:r>
              <a:rPr lang="ja-JP" altLang="en-US" sz="2800" smtClean="0">
                <a:latin typeface="+mn-ea"/>
              </a:rPr>
              <a:t>問）</a:t>
            </a:r>
            <a:endParaRPr lang="en-US" altLang="ja-JP" sz="2800" dirty="0" smtClean="0">
              <a:latin typeface="+mn-ea"/>
            </a:endParaRPr>
          </a:p>
          <a:p>
            <a:pPr eaLnBrk="0" hangingPunct="0">
              <a:buNone/>
            </a:pPr>
            <a:r>
              <a:rPr lang="en-US" altLang="ja-JP" sz="2800" dirty="0">
                <a:latin typeface="+mn-ea"/>
              </a:rPr>
              <a:t>	</a:t>
            </a:r>
            <a:r>
              <a:rPr lang="ja-JP" altLang="en-US" sz="2800" smtClean="0">
                <a:latin typeface="+mn-ea"/>
              </a:rPr>
              <a:t>拒食症とは？</a:t>
            </a:r>
            <a:endParaRPr lang="en-US" altLang="ja-JP" sz="2800" dirty="0" smtClean="0">
              <a:latin typeface="+mn-ea"/>
            </a:endParaRPr>
          </a:p>
          <a:p>
            <a:pPr eaLnBrk="0" hangingPunct="0">
              <a:buNone/>
            </a:pPr>
            <a:r>
              <a:rPr lang="en-US" altLang="ja-JP" sz="2800" dirty="0" smtClean="0">
                <a:latin typeface="+mn-ea"/>
              </a:rPr>
              <a:t>	</a:t>
            </a:r>
            <a:r>
              <a:rPr lang="ja-JP" altLang="en-US" sz="2800" smtClean="0">
                <a:solidFill>
                  <a:srgbClr val="4055F2"/>
                </a:solidFill>
                <a:latin typeface="+mn-ea"/>
              </a:rPr>
              <a:t>食べれなくて、どんどん痩せてしまう</a:t>
            </a:r>
            <a:r>
              <a:rPr lang="ja-JP" altLang="en-US" sz="2800" smtClean="0">
                <a:solidFill>
                  <a:srgbClr val="4055F2"/>
                </a:solidFill>
                <a:latin typeface="+mn-ea"/>
              </a:rPr>
              <a:t>。</a:t>
            </a:r>
            <a:endParaRPr lang="en-US" altLang="ja-JP" sz="2800" dirty="0" smtClean="0">
              <a:solidFill>
                <a:srgbClr val="4055F2"/>
              </a:solidFill>
              <a:latin typeface="+mn-ea"/>
            </a:endParaRPr>
          </a:p>
          <a:p>
            <a:pPr eaLnBrk="0" hangingPunct="0">
              <a:buNone/>
            </a:pPr>
            <a:endParaRPr lang="en-US" altLang="ja-JP" sz="2800" dirty="0">
              <a:solidFill>
                <a:srgbClr val="4055F2"/>
              </a:solidFill>
              <a:latin typeface="+mn-ea"/>
            </a:endParaRPr>
          </a:p>
          <a:p>
            <a:pPr>
              <a:buNone/>
            </a:pPr>
            <a:r>
              <a:rPr lang="ja-JP" altLang="en-US" sz="2800" smtClean="0">
                <a:latin typeface="+mn-ea"/>
              </a:rPr>
              <a:t>（第４問）</a:t>
            </a:r>
            <a:endParaRPr lang="en-US" altLang="ja-JP" sz="2800" dirty="0" smtClean="0">
              <a:latin typeface="+mn-ea"/>
            </a:endParaRPr>
          </a:p>
          <a:p>
            <a:pPr eaLnBrk="0" hangingPunct="0">
              <a:buNone/>
            </a:pPr>
            <a:r>
              <a:rPr lang="en-US" altLang="ja-JP" sz="2800" dirty="0" smtClean="0">
                <a:latin typeface="+mn-ea"/>
              </a:rPr>
              <a:t>	</a:t>
            </a:r>
            <a:r>
              <a:rPr lang="ja-JP" altLang="en-US" sz="2800" smtClean="0">
                <a:latin typeface="+mn-ea"/>
              </a:rPr>
              <a:t>過</a:t>
            </a:r>
            <a:r>
              <a:rPr lang="ja-JP" altLang="en-US" sz="2800" smtClean="0">
                <a:latin typeface="+mn-ea"/>
              </a:rPr>
              <a:t>食症は見た目じゃわからないが、何で分かる？</a:t>
            </a:r>
            <a:endParaRPr lang="en-US" altLang="ja-JP" sz="2800" dirty="0" smtClean="0">
              <a:latin typeface="+mn-ea"/>
            </a:endParaRPr>
          </a:p>
          <a:p>
            <a:pPr eaLnBrk="0" hangingPunct="0">
              <a:buNone/>
            </a:pPr>
            <a:r>
              <a:rPr lang="en-US" altLang="ja-JP" sz="2800" dirty="0" smtClean="0">
                <a:latin typeface="+mn-ea"/>
              </a:rPr>
              <a:t>	</a:t>
            </a:r>
            <a:r>
              <a:rPr lang="ja-JP" altLang="en-US" sz="2800" smtClean="0">
                <a:solidFill>
                  <a:srgbClr val="4055F2"/>
                </a:solidFill>
                <a:latin typeface="+mn-ea"/>
              </a:rPr>
              <a:t>吐きだ</a:t>
            </a:r>
            <a:r>
              <a:rPr lang="ja-JP" altLang="en-US" sz="2800" smtClean="0">
                <a:solidFill>
                  <a:srgbClr val="4055F2"/>
                </a:solidFill>
                <a:latin typeface="+mn-ea"/>
              </a:rPr>
              <a:t>こ</a:t>
            </a:r>
            <a:r>
              <a:rPr lang="ja-JP" altLang="en-US" sz="2800" smtClean="0">
                <a:solidFill>
                  <a:srgbClr val="4055F2"/>
                </a:solidFill>
                <a:latin typeface="+mn-ea"/>
              </a:rPr>
              <a:t>。</a:t>
            </a:r>
            <a:endParaRPr lang="en-US" altLang="ja-JP" sz="2800" dirty="0" smtClean="0">
              <a:solidFill>
                <a:srgbClr val="4055F2"/>
              </a:solidFill>
              <a:latin typeface="+mn-ea"/>
            </a:endParaRPr>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３</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4" end="4"/>
                                            </p:txEl>
                                          </p:spTgt>
                                        </p:tgtEl>
                                        <p:attrNameLst>
                                          <p:attrName>style.visibility</p:attrName>
                                        </p:attrNameLst>
                                      </p:cBhvr>
                                      <p:to>
                                        <p:strVal val="visible"/>
                                      </p:to>
                                    </p:set>
                                    <p:anim calcmode="lin" valueType="num">
                                      <p:cBhvr>
                                        <p:cTn id="14"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8">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 calcmode="lin" valueType="num">
                                      <p:cBhvr>
                                        <p:cTn id="21"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8">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8">
                                            <p:txEl>
                                              <p:pRg st="6" end="6"/>
                                            </p:txEl>
                                          </p:spTgt>
                                        </p:tgtEl>
                                        <p:attrNameLst>
                                          <p:attrName>style.visibility</p:attrName>
                                        </p:attrNameLst>
                                      </p:cBhvr>
                                      <p:to>
                                        <p:strVal val="visible"/>
                                      </p:to>
                                    </p:set>
                                    <p:anim calcmode="lin" valueType="num">
                                      <p:cBhvr>
                                        <p:cTn id="28"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179512" y="1556792"/>
            <a:ext cx="8435280" cy="4569377"/>
          </a:xfrm>
        </p:spPr>
        <p:txBody>
          <a:bodyPr>
            <a:normAutofit fontScale="92500" lnSpcReduction="10000"/>
          </a:bodyPr>
          <a:lstStyle/>
          <a:p>
            <a:pPr>
              <a:buNone/>
            </a:pPr>
            <a:endParaRPr lang="en-US" altLang="ja-JP" sz="2000" dirty="0" smtClean="0">
              <a:latin typeface="+mn-ea"/>
            </a:endParaRPr>
          </a:p>
          <a:p>
            <a:pPr>
              <a:buNone/>
            </a:pPr>
            <a:r>
              <a:rPr lang="en-US" altLang="ja-JP" sz="2800" dirty="0" smtClean="0">
                <a:latin typeface="+mn-ea"/>
              </a:rPr>
              <a:t>(</a:t>
            </a:r>
            <a:r>
              <a:rPr lang="ja-JP" altLang="en-US" sz="2800" smtClean="0">
                <a:latin typeface="+mn-ea"/>
              </a:rPr>
              <a:t>第５問）</a:t>
            </a:r>
            <a:endParaRPr lang="en-US" altLang="ja-JP" sz="2800" dirty="0" smtClean="0">
              <a:latin typeface="+mn-ea"/>
            </a:endParaRPr>
          </a:p>
          <a:p>
            <a:pPr>
              <a:buNone/>
            </a:pPr>
            <a:r>
              <a:rPr lang="ja-JP" altLang="en-US" sz="2800" smtClean="0">
                <a:latin typeface="+mn-ea"/>
              </a:rPr>
              <a:t>過食症の原因は？</a:t>
            </a:r>
            <a:endParaRPr lang="en-US" altLang="ja-JP" sz="2800" dirty="0" smtClean="0">
              <a:latin typeface="+mn-ea"/>
            </a:endParaRPr>
          </a:p>
          <a:p>
            <a:pPr>
              <a:buNone/>
            </a:pPr>
            <a:r>
              <a:rPr lang="en-US" altLang="ja-JP" sz="2800" dirty="0" smtClean="0">
                <a:solidFill>
                  <a:srgbClr val="4055F2"/>
                </a:solidFill>
                <a:latin typeface="+mn-ea"/>
              </a:rPr>
              <a:t>	</a:t>
            </a:r>
            <a:r>
              <a:rPr lang="ja-JP" altLang="en-US" sz="2800" smtClean="0">
                <a:solidFill>
                  <a:srgbClr val="4055F2"/>
                </a:solidFill>
                <a:latin typeface="+mn-ea"/>
              </a:rPr>
              <a:t>ダ</a:t>
            </a:r>
            <a:r>
              <a:rPr lang="ja-JP" altLang="en-US" sz="2800">
                <a:solidFill>
                  <a:srgbClr val="4055F2"/>
                </a:solidFill>
                <a:latin typeface="+mn-ea"/>
              </a:rPr>
              <a:t>イエッ</a:t>
            </a:r>
            <a:r>
              <a:rPr lang="ja-JP" altLang="en-US" sz="2800" smtClean="0">
                <a:solidFill>
                  <a:srgbClr val="4055F2"/>
                </a:solidFill>
                <a:latin typeface="+mn-ea"/>
              </a:rPr>
              <a:t>トに多い。</a:t>
            </a:r>
            <a:endParaRPr lang="en-US" altLang="ja-JP" sz="2800" dirty="0" smtClean="0">
              <a:solidFill>
                <a:srgbClr val="4055F2"/>
              </a:solidFill>
              <a:latin typeface="+mn-ea"/>
            </a:endParaRPr>
          </a:p>
          <a:p>
            <a:pPr>
              <a:buNone/>
            </a:pPr>
            <a:r>
              <a:rPr lang="en-US" altLang="ja-JP" sz="2800" dirty="0">
                <a:solidFill>
                  <a:srgbClr val="4055F2"/>
                </a:solidFill>
                <a:latin typeface="+mn-ea"/>
              </a:rPr>
              <a:t>	</a:t>
            </a:r>
            <a:r>
              <a:rPr lang="ja-JP" altLang="en-US" sz="2800" smtClean="0">
                <a:solidFill>
                  <a:srgbClr val="4055F2"/>
                </a:solidFill>
                <a:latin typeface="+mn-ea"/>
              </a:rPr>
              <a:t>＿＿＿＿＿自分が嫌で、食べなくなる。</a:t>
            </a:r>
            <a:endParaRPr lang="en-US" altLang="ja-JP" sz="2800" dirty="0" smtClean="0">
              <a:solidFill>
                <a:srgbClr val="4055F2"/>
              </a:solidFill>
              <a:latin typeface="+mn-ea"/>
            </a:endParaRPr>
          </a:p>
          <a:p>
            <a:pPr>
              <a:buNone/>
            </a:pPr>
            <a:r>
              <a:rPr lang="en-US" altLang="ja-JP" sz="2800" dirty="0">
                <a:solidFill>
                  <a:srgbClr val="4055F2"/>
                </a:solidFill>
                <a:latin typeface="+mn-ea"/>
              </a:rPr>
              <a:t>	</a:t>
            </a:r>
            <a:r>
              <a:rPr lang="ja-JP" altLang="en-US" sz="2800" smtClean="0">
                <a:solidFill>
                  <a:srgbClr val="FF0000"/>
                </a:solidFill>
                <a:latin typeface="+mn-ea"/>
              </a:rPr>
              <a:t>太っている</a:t>
            </a:r>
            <a:endParaRPr lang="en-US" altLang="ja-JP" sz="2800" dirty="0" smtClean="0">
              <a:solidFill>
                <a:srgbClr val="FF0000"/>
              </a:solidFill>
              <a:latin typeface="+mn-ea"/>
            </a:endParaRPr>
          </a:p>
          <a:p>
            <a:pPr>
              <a:buNone/>
            </a:pPr>
            <a:r>
              <a:rPr lang="en-US" altLang="ja-JP" sz="2800" dirty="0">
                <a:solidFill>
                  <a:srgbClr val="4055F2"/>
                </a:solidFill>
                <a:latin typeface="+mn-ea"/>
              </a:rPr>
              <a:t>	</a:t>
            </a:r>
            <a:r>
              <a:rPr lang="ja-JP" altLang="en-US" sz="2800" smtClean="0">
                <a:solidFill>
                  <a:srgbClr val="4055F2"/>
                </a:solidFill>
                <a:latin typeface="+mn-ea"/>
              </a:rPr>
              <a:t>人間には防衛本能があり、ある時、＿＿＿＿をしてしまう。</a:t>
            </a:r>
            <a:endParaRPr lang="en-US" altLang="ja-JP" sz="2800" dirty="0" smtClean="0">
              <a:solidFill>
                <a:srgbClr val="4055F2"/>
              </a:solidFill>
              <a:latin typeface="+mn-ea"/>
            </a:endParaRPr>
          </a:p>
          <a:p>
            <a:pPr>
              <a:buNone/>
            </a:pPr>
            <a:r>
              <a:rPr lang="en-US" altLang="ja-JP" sz="2800" dirty="0">
                <a:solidFill>
                  <a:srgbClr val="4055F2"/>
                </a:solidFill>
                <a:latin typeface="+mn-ea"/>
              </a:rPr>
              <a:t>	</a:t>
            </a:r>
            <a:r>
              <a:rPr lang="en-US" altLang="ja-JP" sz="2800" dirty="0" smtClean="0">
                <a:solidFill>
                  <a:srgbClr val="4055F2"/>
                </a:solidFill>
                <a:latin typeface="+mn-ea"/>
              </a:rPr>
              <a:t>			</a:t>
            </a:r>
            <a:r>
              <a:rPr lang="ja-JP" altLang="en-US" sz="2800" smtClean="0">
                <a:solidFill>
                  <a:srgbClr val="4055F2"/>
                </a:solidFill>
                <a:latin typeface="+mn-ea"/>
              </a:rPr>
              <a:t>　　　　　　　　</a:t>
            </a:r>
            <a:r>
              <a:rPr lang="ja-JP" altLang="en-US" sz="2800" smtClean="0">
                <a:solidFill>
                  <a:srgbClr val="4055F2"/>
                </a:solidFill>
                <a:latin typeface="+mn-ea"/>
              </a:rPr>
              <a:t>　　　</a:t>
            </a:r>
            <a:r>
              <a:rPr lang="ja-JP" altLang="en-US" sz="2800" smtClean="0">
                <a:solidFill>
                  <a:srgbClr val="FF0000"/>
                </a:solidFill>
                <a:latin typeface="+mn-ea"/>
              </a:rPr>
              <a:t>ど</a:t>
            </a:r>
            <a:r>
              <a:rPr lang="ja-JP" altLang="en-US" sz="2800" smtClean="0">
                <a:solidFill>
                  <a:srgbClr val="FF0000"/>
                </a:solidFill>
                <a:latin typeface="+mn-ea"/>
              </a:rPr>
              <a:t>か食い</a:t>
            </a:r>
            <a:endParaRPr lang="en-US" altLang="ja-JP" sz="2800" dirty="0" smtClean="0">
              <a:solidFill>
                <a:srgbClr val="FF0000"/>
              </a:solidFill>
              <a:latin typeface="+mn-ea"/>
            </a:endParaRPr>
          </a:p>
          <a:p>
            <a:pPr>
              <a:buNone/>
            </a:pPr>
            <a:r>
              <a:rPr lang="en-US" altLang="ja-JP" sz="2800" dirty="0">
                <a:solidFill>
                  <a:srgbClr val="4055F2"/>
                </a:solidFill>
                <a:latin typeface="+mn-ea"/>
              </a:rPr>
              <a:t>	</a:t>
            </a:r>
            <a:r>
              <a:rPr lang="ja-JP" altLang="en-US" sz="2800" smtClean="0">
                <a:solidFill>
                  <a:srgbClr val="4055F2"/>
                </a:solidFill>
                <a:latin typeface="+mn-ea"/>
              </a:rPr>
              <a:t>それで、＿＿＿になる。</a:t>
            </a:r>
            <a:endParaRPr lang="en-US" altLang="ja-JP" sz="2800" dirty="0" smtClean="0">
              <a:solidFill>
                <a:srgbClr val="4055F2"/>
              </a:solidFill>
              <a:latin typeface="+mn-ea"/>
            </a:endParaRPr>
          </a:p>
          <a:p>
            <a:pPr>
              <a:buNone/>
            </a:pPr>
            <a:r>
              <a:rPr lang="en-US" altLang="ja-JP" sz="2800" dirty="0">
                <a:solidFill>
                  <a:srgbClr val="4055F2"/>
                </a:solidFill>
                <a:latin typeface="+mn-ea"/>
              </a:rPr>
              <a:t>	</a:t>
            </a:r>
            <a:r>
              <a:rPr lang="en-US" altLang="ja-JP" sz="2800" dirty="0" smtClean="0">
                <a:solidFill>
                  <a:srgbClr val="4055F2"/>
                </a:solidFill>
                <a:latin typeface="+mn-ea"/>
              </a:rPr>
              <a:t>	</a:t>
            </a:r>
            <a:r>
              <a:rPr lang="ja-JP" altLang="en-US" sz="2800" smtClean="0">
                <a:solidFill>
                  <a:srgbClr val="4055F2"/>
                </a:solidFill>
                <a:latin typeface="+mn-ea"/>
              </a:rPr>
              <a:t>　　</a:t>
            </a:r>
            <a:r>
              <a:rPr lang="ja-JP" altLang="en-US" sz="2800" smtClean="0">
                <a:solidFill>
                  <a:srgbClr val="4055F2"/>
                </a:solidFill>
                <a:latin typeface="+mn-ea"/>
              </a:rPr>
              <a:t>　</a:t>
            </a:r>
            <a:r>
              <a:rPr lang="ja-JP" altLang="en-US" sz="2800" smtClean="0">
                <a:solidFill>
                  <a:srgbClr val="FF0000"/>
                </a:solidFill>
                <a:latin typeface="+mn-ea"/>
              </a:rPr>
              <a:t>過</a:t>
            </a:r>
            <a:r>
              <a:rPr lang="ja-JP" altLang="en-US" sz="2800" smtClean="0">
                <a:solidFill>
                  <a:srgbClr val="FF0000"/>
                </a:solidFill>
                <a:latin typeface="+mn-ea"/>
              </a:rPr>
              <a:t>食</a:t>
            </a:r>
            <a:endParaRPr lang="en-US" altLang="ja-JP" sz="2800" dirty="0">
              <a:solidFill>
                <a:srgbClr val="FF0000"/>
              </a:solidFill>
              <a:latin typeface="+mn-ea"/>
            </a:endParaRPr>
          </a:p>
          <a:p>
            <a:pPr>
              <a:buNone/>
            </a:pPr>
            <a:endParaRPr lang="en-US" altLang="ja-JP" sz="2000" dirty="0" smtClean="0">
              <a:solidFill>
                <a:srgbClr val="4055F2"/>
              </a:solidFill>
              <a:latin typeface="+mn-ea"/>
            </a:endParaRPr>
          </a:p>
          <a:p>
            <a:pPr eaLnBrk="0" hangingPunct="0">
              <a:buNone/>
            </a:pPr>
            <a:endParaRPr lang="en-US" altLang="ja-JP" sz="2000" dirty="0">
              <a:latin typeface="+mn-ea"/>
            </a:endParaRPr>
          </a:p>
          <a:p>
            <a:pPr eaLnBrk="0" hangingPunct="0">
              <a:buNone/>
            </a:pP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３</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 calcmode="lin" valueType="num">
                                      <p:cBhvr>
                                        <p:cTn id="7"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8">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4" end="4"/>
                                            </p:txEl>
                                          </p:spTgt>
                                        </p:tgtEl>
                                        <p:attrNameLst>
                                          <p:attrName>style.visibility</p:attrName>
                                        </p:attrNameLst>
                                      </p:cBhvr>
                                      <p:to>
                                        <p:strVal val="visible"/>
                                      </p:to>
                                    </p:set>
                                    <p:anim calcmode="lin" valueType="num">
                                      <p:cBhvr>
                                        <p:cTn id="14"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8">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anim calcmode="lin" valueType="num">
                                      <p:cBhvr>
                                        <p:cTn id="21"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23" dur="500"/>
                                        <p:tgtEl>
                                          <p:spTgt spid="8">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8">
                                            <p:txEl>
                                              <p:pRg st="8" end="8"/>
                                            </p:txEl>
                                          </p:spTgt>
                                        </p:tgtEl>
                                        <p:attrNameLst>
                                          <p:attrName>style.visibility</p:attrName>
                                        </p:attrNameLst>
                                      </p:cBhvr>
                                      <p:to>
                                        <p:strVal val="visible"/>
                                      </p:to>
                                    </p:set>
                                    <p:anim calcmode="lin" valueType="num">
                                      <p:cBhvr>
                                        <p:cTn id="28" dur="500" fill="hold"/>
                                        <p:tgtEl>
                                          <p:spTgt spid="8">
                                            <p:txEl>
                                              <p:pRg st="8" end="8"/>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8" end="8"/>
                                            </p:txEl>
                                          </p:spTgt>
                                        </p:tgtEl>
                                        <p:attrNameLst>
                                          <p:attrName>ppt_h</p:attrName>
                                        </p:attrNameLst>
                                      </p:cBhvr>
                                      <p:tavLst>
                                        <p:tav tm="0">
                                          <p:val>
                                            <p:fltVal val="0"/>
                                          </p:val>
                                        </p:tav>
                                        <p:tav tm="100000">
                                          <p:val>
                                            <p:strVal val="#ppt_h"/>
                                          </p:val>
                                        </p:tav>
                                      </p:tavLst>
                                    </p:anim>
                                    <p:animEffect transition="in" filter="fade">
                                      <p:cBhvr>
                                        <p:cTn id="30" dur="500"/>
                                        <p:tgtEl>
                                          <p:spTgt spid="8">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anim calcmode="lin" valueType="num">
                                      <p:cBhvr>
                                        <p:cTn id="35"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 calcmode="lin" valueType="num">
                                      <p:cBhvr>
                                        <p:cTn id="42" dur="500" fill="hold"/>
                                        <p:tgtEl>
                                          <p:spTgt spid="8">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8">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8">
                                            <p:txEl>
                                              <p:pRg st="9" end="9"/>
                                            </p:txEl>
                                          </p:spTgt>
                                        </p:tgtEl>
                                        <p:attrNameLst>
                                          <p:attrName>style.visibility</p:attrName>
                                        </p:attrNameLst>
                                      </p:cBhvr>
                                      <p:to>
                                        <p:strVal val="visible"/>
                                      </p:to>
                                    </p:set>
                                    <p:anim calcmode="lin" valueType="num">
                                      <p:cBhvr>
                                        <p:cTn id="49" dur="500" fill="hold"/>
                                        <p:tgtEl>
                                          <p:spTgt spid="8">
                                            <p:txEl>
                                              <p:pRg st="9" end="9"/>
                                            </p:txEl>
                                          </p:spTgt>
                                        </p:tgtEl>
                                        <p:attrNameLst>
                                          <p:attrName>ppt_w</p:attrName>
                                        </p:attrNameLst>
                                      </p:cBhvr>
                                      <p:tavLst>
                                        <p:tav tm="0">
                                          <p:val>
                                            <p:fltVal val="0"/>
                                          </p:val>
                                        </p:tav>
                                        <p:tav tm="100000">
                                          <p:val>
                                            <p:strVal val="#ppt_w"/>
                                          </p:val>
                                        </p:tav>
                                      </p:tavLst>
                                    </p:anim>
                                    <p:anim calcmode="lin" valueType="num">
                                      <p:cBhvr>
                                        <p:cTn id="50" dur="500" fill="hold"/>
                                        <p:tgtEl>
                                          <p:spTgt spid="8">
                                            <p:txEl>
                                              <p:pRg st="9" end="9"/>
                                            </p:txEl>
                                          </p:spTgt>
                                        </p:tgtEl>
                                        <p:attrNameLst>
                                          <p:attrName>ppt_h</p:attrName>
                                        </p:attrNameLst>
                                      </p:cBhvr>
                                      <p:tavLst>
                                        <p:tav tm="0">
                                          <p:val>
                                            <p:fltVal val="0"/>
                                          </p:val>
                                        </p:tav>
                                        <p:tav tm="100000">
                                          <p:val>
                                            <p:strVal val="#ppt_h"/>
                                          </p:val>
                                        </p:tav>
                                      </p:tavLst>
                                    </p:anim>
                                    <p:animEffect transition="in" filter="fade">
                                      <p:cBhvr>
                                        <p:cTn id="51"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smtClean="0"/>
              <a:t>TV</a:t>
            </a:r>
            <a:r>
              <a:rPr lang="ja-JP" altLang="en-US" sz="2000" b="1" smtClean="0"/>
              <a:t>ドラマ</a:t>
            </a:r>
            <a:r>
              <a:rPr lang="en-US" altLang="ja-JP" sz="2000" b="1" smtClean="0"/>
              <a:t>『</a:t>
            </a:r>
            <a:r>
              <a:rPr lang="ja-JP" altLang="en-US" sz="2000" b="1" smtClean="0"/>
              <a:t>サイコドクター</a:t>
            </a:r>
            <a:r>
              <a:rPr lang="en-US" altLang="ja-JP" sz="2000" b="1" smtClean="0"/>
              <a:t>』</a:t>
            </a:r>
            <a:r>
              <a:rPr lang="ja-JP" altLang="en-US" sz="2000" smtClean="0"/>
              <a:t>（日本テレビ</a:t>
            </a:r>
            <a:r>
              <a:rPr lang="en-GB" sz="200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en-US" altLang="ja-JP" sz="2800" dirty="0" smtClean="0">
                <a:latin typeface="+mn-ea"/>
              </a:rPr>
              <a:t>(</a:t>
            </a:r>
            <a:r>
              <a:rPr lang="ja-JP" altLang="en-US" sz="2800" smtClean="0">
                <a:latin typeface="+mn-ea"/>
              </a:rPr>
              <a:t>第６問）</a:t>
            </a:r>
            <a:endParaRPr lang="en-US" altLang="ja-JP" sz="2800" dirty="0" smtClean="0">
              <a:latin typeface="+mn-ea"/>
            </a:endParaRPr>
          </a:p>
          <a:p>
            <a:pPr>
              <a:buNone/>
            </a:pPr>
            <a:r>
              <a:rPr lang="en-US" altLang="ja-JP" sz="2800" dirty="0" smtClean="0">
                <a:latin typeface="+mn-ea"/>
              </a:rPr>
              <a:t>	</a:t>
            </a:r>
            <a:r>
              <a:rPr lang="ja-JP" altLang="en-US" sz="2800" smtClean="0">
                <a:latin typeface="+mn-ea"/>
              </a:rPr>
              <a:t>過食になっても体型が変わらないのはなぜ？</a:t>
            </a:r>
            <a:endParaRPr lang="en-US" altLang="ja-JP" sz="2800" dirty="0" smtClean="0">
              <a:latin typeface="+mn-ea"/>
            </a:endParaRPr>
          </a:p>
          <a:p>
            <a:pPr eaLnBrk="0" hangingPunct="0">
              <a:buNone/>
            </a:pPr>
            <a:r>
              <a:rPr lang="ja-JP" altLang="en-US" sz="2800" smtClean="0">
                <a:latin typeface="+mn-ea"/>
              </a:rPr>
              <a:t>　</a:t>
            </a:r>
            <a:r>
              <a:rPr lang="en-US" altLang="ja-JP" sz="2800" dirty="0" smtClean="0">
                <a:latin typeface="+mn-ea"/>
              </a:rPr>
              <a:t>	</a:t>
            </a:r>
            <a:r>
              <a:rPr lang="ja-JP" altLang="en-US" sz="2800" smtClean="0">
                <a:solidFill>
                  <a:srgbClr val="4055F2"/>
                </a:solidFill>
                <a:latin typeface="+mn-ea"/>
              </a:rPr>
              <a:t>吐くことをおぼえるから。</a:t>
            </a:r>
            <a:endParaRPr lang="en-US" altLang="ja-JP" sz="2800" dirty="0" smtClean="0">
              <a:solidFill>
                <a:srgbClr val="4055F2"/>
              </a:solidFill>
              <a:latin typeface="+mn-ea"/>
            </a:endParaRPr>
          </a:p>
          <a:p>
            <a:pPr>
              <a:buNone/>
            </a:pPr>
            <a:endParaRPr lang="en-US" altLang="ja-JP" sz="2800" dirty="0" smtClean="0">
              <a:latin typeface="+mn-ea"/>
            </a:endParaRPr>
          </a:p>
          <a:p>
            <a:pPr>
              <a:buNone/>
            </a:pPr>
            <a:r>
              <a:rPr lang="ja-JP" altLang="en-US" sz="2800" smtClean="0">
                <a:latin typeface="+mn-ea"/>
              </a:rPr>
              <a:t>（第７問）</a:t>
            </a:r>
            <a:endParaRPr lang="en-US" altLang="ja-JP" sz="2800" dirty="0" smtClean="0">
              <a:latin typeface="+mn-ea"/>
            </a:endParaRPr>
          </a:p>
          <a:p>
            <a:pPr>
              <a:buNone/>
            </a:pPr>
            <a:r>
              <a:rPr lang="en-US" altLang="ja-JP" sz="2800" dirty="0">
                <a:latin typeface="+mn-ea"/>
              </a:rPr>
              <a:t>	</a:t>
            </a:r>
            <a:r>
              <a:rPr lang="ja-JP" altLang="en-US" sz="2800" smtClean="0">
                <a:latin typeface="+mn-ea"/>
              </a:rPr>
              <a:t>吐く時に出る胃液で、歯はどうなってしまうか？</a:t>
            </a:r>
            <a:endParaRPr lang="en-US" altLang="ja-JP" sz="2800" dirty="0" smtClean="0">
              <a:latin typeface="+mn-ea"/>
            </a:endParaRPr>
          </a:p>
          <a:p>
            <a:pPr>
              <a:buNone/>
            </a:pPr>
            <a:r>
              <a:rPr lang="en-US" altLang="ja-JP" sz="2800" dirty="0" smtClean="0">
                <a:solidFill>
                  <a:srgbClr val="4055F2"/>
                </a:solidFill>
                <a:latin typeface="+mn-ea"/>
              </a:rPr>
              <a:t>	</a:t>
            </a:r>
            <a:r>
              <a:rPr lang="ja-JP" altLang="en-US" sz="2800" smtClean="0">
                <a:solidFill>
                  <a:srgbClr val="4055F2"/>
                </a:solidFill>
                <a:latin typeface="+mn-ea"/>
              </a:rPr>
              <a:t>歯のエナメル質がとれて、虫歯になりやすくなる</a:t>
            </a:r>
            <a:r>
              <a:rPr lang="ja-JP" altLang="en-US" sz="2800" smtClean="0">
                <a:solidFill>
                  <a:srgbClr val="4055F2"/>
                </a:solidFill>
                <a:latin typeface="+mn-ea"/>
              </a:rPr>
              <a:t>。</a:t>
            </a:r>
            <a:endParaRPr lang="en-US" altLang="ja-JP" sz="2800" dirty="0">
              <a:solidFill>
                <a:srgbClr val="FF0000"/>
              </a:solidFill>
              <a:latin typeface="+mn-ea"/>
            </a:endParaRPr>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a:latin typeface="Calibri" pitchFamily="34" charset="0"/>
                <a:ea typeface="MS Mincho" pitchFamily="49" charset="-128"/>
                <a:cs typeface="Times New Roman" pitchFamily="18" charset="0"/>
              </a:rPr>
              <a:t>３</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
                                            <p:txEl>
                                              <p:pRg st="6" end="6"/>
                                            </p:txEl>
                                          </p:spTgt>
                                        </p:tgtEl>
                                        <p:attrNameLst>
                                          <p:attrName>style.visibility</p:attrName>
                                        </p:attrNameLst>
                                      </p:cBhvr>
                                      <p:to>
                                        <p:strVal val="visible"/>
                                      </p:to>
                                    </p:set>
                                    <p:anim calcmode="lin" valueType="num">
                                      <p:cBhvr>
                                        <p:cTn id="14"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947</Words>
  <Application>Microsoft Office PowerPoint</Application>
  <PresentationFormat>On-screen Show (4:3)</PresentationFormat>
  <Paragraphs>255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lpstr>TVドラマ『サイコドクター』（日本テレビ2003年版）</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TVドラマ『サイコドクター』（日本テレビ2003年版）</dc:title>
  <dc:creator>Owner</dc:creator>
  <cp:lastModifiedBy>Owner</cp:lastModifiedBy>
  <cp:revision>60</cp:revision>
  <dcterms:created xsi:type="dcterms:W3CDTF">2012-02-05T23:39:13Z</dcterms:created>
  <dcterms:modified xsi:type="dcterms:W3CDTF">2012-02-22T01:11:21Z</dcterms:modified>
</cp:coreProperties>
</file>