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1" r:id="rId15"/>
    <p:sldId id="270" r:id="rId16"/>
    <p:sldId id="281" r:id="rId17"/>
    <p:sldId id="272" r:id="rId18"/>
    <p:sldId id="273" r:id="rId19"/>
    <p:sldId id="279" r:id="rId20"/>
    <p:sldId id="280" r:id="rId21"/>
    <p:sldId id="274" r:id="rId22"/>
    <p:sldId id="275" r:id="rId23"/>
    <p:sldId id="276" r:id="rId24"/>
    <p:sldId id="277" r:id="rId25"/>
    <p:sldId id="278" r:id="rId26"/>
    <p:sldId id="282" r:id="rId27"/>
    <p:sldId id="283" r:id="rId28"/>
    <p:sldId id="284" r:id="rId29"/>
    <p:sldId id="286" r:id="rId30"/>
    <p:sldId id="285" r:id="rId31"/>
    <p:sldId id="287" r:id="rId32"/>
    <p:sldId id="289" r:id="rId33"/>
    <p:sldId id="290" r:id="rId34"/>
    <p:sldId id="288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1CBED4"/>
    <a:srgbClr val="DF813B"/>
    <a:srgbClr val="6CD7E2"/>
    <a:srgbClr val="41CBD9"/>
    <a:srgbClr val="437DAD"/>
    <a:srgbClr val="2D493A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2" autoAdjust="0"/>
    <p:restoredTop sz="94640" autoAdjust="0"/>
  </p:normalViewPr>
  <p:slideViewPr>
    <p:cSldViewPr>
      <p:cViewPr varScale="1">
        <p:scale>
          <a:sx n="63" d="100"/>
          <a:sy n="63" d="100"/>
        </p:scale>
        <p:origin x="-10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88924-E862-4937-9DC2-D5E445010BE8}" type="datetimeFigureOut">
              <a:rPr lang="en-GB" smtClean="0"/>
              <a:pPr/>
              <a:t>09/06/2012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5A82D-EAD4-4E7C-9A07-0ACED9A28D5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41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5A82D-EAD4-4E7C-9A07-0ACED9A28D5B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en-GB" smtClean="0"/>
              <a:t>(c) Kumi Casey</a:t>
            </a: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154B211-1DD1-4615-878A-76C1AFBAD10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wipe dir="d"/>
  </p:transition>
  <p:hf sldNum="0" hdr="0" ftr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229600" cy="297599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000" dirty="0" smtClean="0"/>
              <a:t>JAPANESE</a:t>
            </a:r>
            <a:br>
              <a:rPr lang="en-GB" sz="6000" dirty="0" smtClean="0"/>
            </a:br>
            <a:r>
              <a:rPr lang="ja-JP" altLang="en-US" sz="6000" smtClean="0"/>
              <a:t>日本語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Level 1A Part 1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はい、</a:t>
            </a:r>
            <a:r>
              <a:rPr lang="ja-JP" altLang="en-US" smtClean="0"/>
              <a:t>　</a:t>
            </a:r>
            <a:r>
              <a:rPr lang="en-GB" altLang="ja-JP" dirty="0" smtClean="0"/>
              <a:t>Y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Hai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GB" dirty="0" smtClean="0"/>
              <a:t>     Y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ほん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dirty="0" err="1" smtClean="0"/>
              <a:t>hon</a:t>
            </a:r>
            <a:r>
              <a:rPr lang="en-GB" dirty="0" smtClean="0"/>
              <a:t> 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pPr>
              <a:buNone/>
            </a:pP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はい、</a:t>
            </a:r>
            <a:r>
              <a:rPr lang="ja-JP" altLang="en-US" smtClean="0">
                <a:solidFill>
                  <a:schemeClr val="bg1"/>
                </a:solidFill>
              </a:rPr>
              <a:t>ほん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です。 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Hai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hon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はい、そう　です。 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(Yes, that‘s right.)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Hai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so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07704" y="5445224"/>
            <a:ext cx="216024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いいえ、</a:t>
            </a:r>
            <a:r>
              <a:rPr lang="ja-JP" altLang="en-US" smtClean="0"/>
              <a:t>　 </a:t>
            </a:r>
            <a:r>
              <a:rPr lang="en-GB" altLang="ja-JP" dirty="0" smtClean="0"/>
              <a:t>Y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では  ありません。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Ｉｉｅ，   </a:t>
            </a:r>
            <a:r>
              <a:rPr lang="en-GB" dirty="0" smtClean="0"/>
              <a:t>    Y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dewa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arimasen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ほん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dirty="0" err="1" smtClean="0"/>
              <a:t>hon</a:t>
            </a:r>
            <a:r>
              <a:rPr lang="en-GB" dirty="0" smtClean="0"/>
              <a:t> 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pPr>
              <a:buNone/>
            </a:pP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いいえ、</a:t>
            </a:r>
            <a:r>
              <a:rPr lang="ja-JP" altLang="en-US" smtClean="0">
                <a:solidFill>
                  <a:schemeClr val="bg1"/>
                </a:solidFill>
              </a:rPr>
              <a:t>ほん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では　ありません。 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Ｉｉｅ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    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bg1"/>
                </a:solidFill>
              </a:rPr>
              <a:t>hon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dewa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arimasen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smtClean="0"/>
              <a:t>(c) Kumi Casey</a:t>
            </a:r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なん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なん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altLang="ja-JP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pPr>
              <a:buNone/>
            </a:pPr>
            <a:r>
              <a:rPr lang="ja-JP" altLang="en-US" smtClean="0"/>
              <a:t>ほん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altLang="ja-JP" dirty="0" smtClean="0"/>
              <a:t>Hon</a:t>
            </a:r>
            <a:r>
              <a:rPr lang="ja-JP" altLang="en-US" smtClean="0"/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smtClean="0"/>
              <a:t>(c) Kumi Casey</a:t>
            </a:r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___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 の</a:t>
            </a:r>
            <a:r>
              <a:rPr lang="ja-JP" altLang="en-US" smtClean="0"/>
              <a:t>　Ｙ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___  no  </a:t>
            </a:r>
            <a:r>
              <a:rPr lang="en-GB" dirty="0" smtClean="0">
                <a:solidFill>
                  <a:schemeClr val="tx1"/>
                </a:solidFill>
              </a:rPr>
              <a:t>Y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</a:t>
            </a:r>
            <a:r>
              <a:rPr lang="ja-JP" altLang="en-US" u="sng" smtClean="0">
                <a:solidFill>
                  <a:schemeClr val="accent2">
                    <a:lumMod val="75000"/>
                  </a:schemeClr>
                </a:solidFill>
              </a:rPr>
              <a:t>わたし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 の　</a:t>
            </a:r>
            <a:r>
              <a:rPr lang="ja-JP" altLang="en-US" smtClean="0">
                <a:solidFill>
                  <a:schemeClr val="bg1"/>
                </a:solidFill>
              </a:rPr>
              <a:t>ほん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altLang="ja-JP" u="sng" dirty="0" err="1" smtClean="0">
                <a:solidFill>
                  <a:schemeClr val="accent2">
                    <a:lumMod val="75000"/>
                  </a:schemeClr>
                </a:solidFill>
              </a:rPr>
              <a:t>watashi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 no  </a:t>
            </a:r>
            <a:r>
              <a:rPr lang="en-GB" altLang="ja-JP" dirty="0" err="1" smtClean="0">
                <a:solidFill>
                  <a:schemeClr val="bg1"/>
                </a:solidFill>
              </a:rPr>
              <a:t>hon</a:t>
            </a:r>
            <a:r>
              <a:rPr lang="en-GB" altLang="ja-JP" dirty="0" smtClean="0">
                <a:solidFill>
                  <a:schemeClr val="bg1"/>
                </a:solidFill>
              </a:rPr>
              <a:t>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ja-JP" altLang="en-US" smtClean="0"/>
              <a:t>これ 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ja-JP" altLang="en-US" u="sng" smtClean="0">
                <a:solidFill>
                  <a:srgbClr val="FFFF00"/>
                </a:solidFill>
              </a:rPr>
              <a:t>スミスさん</a:t>
            </a:r>
            <a:r>
              <a:rPr lang="ja-JP" altLang="en-US" smtClean="0"/>
              <a:t>　  </a:t>
            </a:r>
            <a:r>
              <a:rPr lang="ja-JP" altLang="en-US" smtClean="0">
                <a:solidFill>
                  <a:srgbClr val="FFFF00"/>
                </a:solidFill>
              </a:rPr>
              <a:t>の</a:t>
            </a:r>
            <a:r>
              <a:rPr lang="ja-JP" altLang="en-US" smtClean="0"/>
              <a:t>　ほん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altLang="ja-JP" dirty="0" err="1" smtClean="0"/>
              <a:t>Kore</a:t>
            </a:r>
            <a:r>
              <a:rPr lang="en-GB" altLang="ja-JP" dirty="0" smtClean="0"/>
              <a:t> </a:t>
            </a: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altLang="ja-JP" dirty="0" smtClean="0"/>
              <a:t> </a:t>
            </a:r>
            <a:r>
              <a:rPr lang="en-GB" altLang="ja-JP" u="sng" dirty="0" err="1" smtClean="0">
                <a:solidFill>
                  <a:srgbClr val="FFFF00"/>
                </a:solidFill>
              </a:rPr>
              <a:t>Sumisu</a:t>
            </a:r>
            <a:r>
              <a:rPr lang="en-GB" altLang="ja-JP" u="sng" dirty="0" smtClean="0">
                <a:solidFill>
                  <a:srgbClr val="FFFF00"/>
                </a:solidFill>
              </a:rPr>
              <a:t> san</a:t>
            </a:r>
            <a:r>
              <a:rPr lang="en-GB" altLang="ja-JP" dirty="0" smtClean="0">
                <a:solidFill>
                  <a:srgbClr val="FFFF00"/>
                </a:solidFill>
              </a:rPr>
              <a:t> no</a:t>
            </a:r>
            <a:r>
              <a:rPr lang="en-GB" altLang="ja-JP" dirty="0" smtClean="0"/>
              <a:t>  </a:t>
            </a:r>
            <a:r>
              <a:rPr lang="en-GB" altLang="ja-JP" dirty="0" err="1" smtClean="0"/>
              <a:t>hon</a:t>
            </a:r>
            <a:r>
              <a:rPr lang="ja-JP" altLang="en-US" smtClean="0"/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___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 の</a:t>
            </a:r>
            <a:r>
              <a:rPr lang="ja-JP" altLang="en-US" smtClean="0"/>
              <a:t>　Ｙ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___  no  </a:t>
            </a:r>
            <a:r>
              <a:rPr lang="en-GB" dirty="0" smtClean="0">
                <a:solidFill>
                  <a:schemeClr val="tx1"/>
                </a:solidFill>
              </a:rPr>
              <a:t>Y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4032448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fontScale="85000" lnSpcReduction="20000"/>
          </a:bodyPr>
          <a:lstStyle/>
          <a:p>
            <a:pPr>
              <a:buNone/>
            </a:pPr>
            <a:r>
              <a:rPr lang="ja-JP" altLang="en-US" smtClean="0"/>
              <a:t>これ 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　　</a:t>
            </a:r>
            <a:r>
              <a:rPr lang="ja-JP" altLang="en-US" u="sng" smtClean="0">
                <a:solidFill>
                  <a:srgbClr val="FFFF00"/>
                </a:solidFill>
              </a:rPr>
              <a:t>スミスさん</a:t>
            </a:r>
            <a:r>
              <a:rPr lang="ja-JP" altLang="en-US" smtClean="0"/>
              <a:t>　  </a:t>
            </a:r>
            <a:r>
              <a:rPr lang="ja-JP" altLang="en-US" smtClean="0">
                <a:solidFill>
                  <a:srgbClr val="FFFF00"/>
                </a:solidFill>
              </a:rPr>
              <a:t>の</a:t>
            </a:r>
            <a:r>
              <a:rPr lang="ja-JP" altLang="en-US" smtClean="0"/>
              <a:t>　ほん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altLang="ja-JP" dirty="0" err="1" smtClean="0"/>
              <a:t>Kore</a:t>
            </a:r>
            <a:r>
              <a:rPr lang="en-GB" altLang="ja-JP" dirty="0" smtClean="0"/>
              <a:t> </a:t>
            </a:r>
            <a:r>
              <a:rPr lang="ja-JP" altLang="en-US" smtClean="0"/>
              <a:t>　</a:t>
            </a: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altLang="ja-JP" dirty="0" smtClean="0"/>
              <a:t> </a:t>
            </a:r>
            <a:r>
              <a:rPr lang="ja-JP" altLang="en-US" smtClean="0"/>
              <a:t>　</a:t>
            </a:r>
            <a:r>
              <a:rPr lang="en-GB" altLang="ja-JP" u="sng" dirty="0" err="1" smtClean="0">
                <a:solidFill>
                  <a:srgbClr val="FFFF00"/>
                </a:solidFill>
              </a:rPr>
              <a:t>Sumisu</a:t>
            </a:r>
            <a:r>
              <a:rPr lang="en-GB" altLang="ja-JP" u="sng" dirty="0" smtClean="0">
                <a:solidFill>
                  <a:srgbClr val="FFFF00"/>
                </a:solidFill>
              </a:rPr>
              <a:t> san</a:t>
            </a:r>
            <a:r>
              <a:rPr lang="en-GB" altLang="ja-JP" dirty="0" smtClean="0">
                <a:solidFill>
                  <a:srgbClr val="FFFF00"/>
                </a:solidFill>
              </a:rPr>
              <a:t> no</a:t>
            </a:r>
            <a:r>
              <a:rPr lang="en-GB" altLang="ja-JP" dirty="0" smtClean="0"/>
              <a:t>  </a:t>
            </a:r>
            <a:r>
              <a:rPr lang="en-GB" altLang="ja-JP" dirty="0" err="1" smtClean="0"/>
              <a:t>hon</a:t>
            </a:r>
            <a:r>
              <a:rPr lang="ja-JP" altLang="en-US" smtClean="0"/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はい、　 </a:t>
            </a:r>
            <a:r>
              <a:rPr lang="ja-JP" altLang="en-US" smtClean="0">
                <a:solidFill>
                  <a:srgbClr val="FFFF00"/>
                </a:solidFill>
              </a:rPr>
              <a:t>スミスさん　  の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</a:t>
            </a:r>
            <a:r>
              <a:rPr lang="ja-JP" altLang="en-US" smtClean="0">
                <a:solidFill>
                  <a:schemeClr val="bg1"/>
                </a:solidFill>
              </a:rPr>
              <a:t>（ほん）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です。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Hai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      </a:t>
            </a:r>
            <a:r>
              <a:rPr lang="en-GB" dirty="0" err="1" smtClean="0">
                <a:solidFill>
                  <a:srgbClr val="FFFF00"/>
                </a:solidFill>
              </a:rPr>
              <a:t>Sumisu</a:t>
            </a:r>
            <a:r>
              <a:rPr lang="en-GB" dirty="0" smtClean="0">
                <a:solidFill>
                  <a:srgbClr val="FFFF00"/>
                </a:solidFill>
              </a:rPr>
              <a:t> san no   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hon</a:t>
            </a:r>
            <a:r>
              <a:rPr lang="en-GB" dirty="0" smtClean="0">
                <a:solidFill>
                  <a:schemeClr val="bg1"/>
                </a:solidFill>
              </a:rPr>
              <a:t>)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ja-JP" altLang="en-US" smtClean="0">
                <a:solidFill>
                  <a:schemeClr val="bg1"/>
                </a:solidFill>
              </a:rPr>
              <a:t>はい、そう　です。 </a:t>
            </a:r>
            <a:r>
              <a:rPr lang="en-GB" altLang="ja-JP" dirty="0" smtClean="0">
                <a:solidFill>
                  <a:schemeClr val="bg1"/>
                </a:solidFill>
              </a:rPr>
              <a:t>(Yes, that‘s right.)</a:t>
            </a: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dirty="0" err="1" smtClean="0">
                <a:solidFill>
                  <a:schemeClr val="bg1"/>
                </a:solidFill>
              </a:rPr>
              <a:t>Hai</a:t>
            </a:r>
            <a:r>
              <a:rPr lang="en-GB" dirty="0" smtClean="0">
                <a:solidFill>
                  <a:schemeClr val="bg1"/>
                </a:solidFill>
              </a:rPr>
              <a:t>, </a:t>
            </a:r>
            <a:r>
              <a:rPr lang="ja-JP" altLang="en-US" smtClean="0">
                <a:solidFill>
                  <a:schemeClr val="bg1"/>
                </a:solidFill>
              </a:rPr>
              <a:t>　 </a:t>
            </a:r>
            <a:r>
              <a:rPr lang="en-GB" dirty="0" smtClean="0">
                <a:solidFill>
                  <a:schemeClr val="bg1"/>
                </a:solidFill>
              </a:rPr>
              <a:t>so </a:t>
            </a:r>
            <a:r>
              <a:rPr lang="ja-JP" altLang="en-US" smtClean="0">
                <a:solidFill>
                  <a:schemeClr val="bg1"/>
                </a:solidFill>
              </a:rPr>
              <a:t>　</a:t>
            </a:r>
            <a:r>
              <a:rPr lang="en-GB" dirty="0" err="1" smtClean="0">
                <a:solidFill>
                  <a:schemeClr val="bg1"/>
                </a:solidFill>
              </a:rPr>
              <a:t>desu</a:t>
            </a:r>
            <a:r>
              <a:rPr lang="en-GB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いいえ、 </a:t>
            </a:r>
            <a:r>
              <a:rPr lang="ja-JP" altLang="en-US" smtClean="0">
                <a:solidFill>
                  <a:srgbClr val="FFFF00"/>
                </a:solidFill>
              </a:rPr>
              <a:t>スミスさん　  の </a:t>
            </a:r>
            <a:r>
              <a:rPr lang="ja-JP" altLang="en-US" smtClean="0">
                <a:solidFill>
                  <a:schemeClr val="bg1"/>
                </a:solidFill>
              </a:rPr>
              <a:t>（ほん）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 では　ありません。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Iie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,    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Sumisu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san no 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</a:rPr>
              <a:t>hon</a:t>
            </a:r>
            <a:r>
              <a:rPr lang="en-GB" dirty="0" smtClean="0">
                <a:solidFill>
                  <a:schemeClr val="bg1"/>
                </a:solidFill>
              </a:rPr>
              <a:t>)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dewa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arimasen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だれ の</a:t>
            </a:r>
            <a:r>
              <a:rPr lang="ja-JP" altLang="en-US" smtClean="0"/>
              <a:t>　Ｙ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dare no </a:t>
            </a:r>
            <a:r>
              <a:rPr lang="en-GB" dirty="0" smtClean="0">
                <a:solidFill>
                  <a:schemeClr val="tx1"/>
                </a:solidFill>
              </a:rPr>
              <a:t>Y</a:t>
            </a:r>
            <a:r>
              <a:rPr lang="en-GB" dirty="0" smtClean="0"/>
              <a:t>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</a:t>
            </a:r>
            <a:r>
              <a:rPr lang="ja-JP" altLang="en-US" u="sng" smtClean="0">
                <a:solidFill>
                  <a:schemeClr val="accent2">
                    <a:lumMod val="75000"/>
                  </a:schemeClr>
                </a:solidFill>
              </a:rPr>
              <a:t>だれ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の　</a:t>
            </a:r>
            <a:r>
              <a:rPr lang="ja-JP" altLang="en-US" smtClean="0">
                <a:solidFill>
                  <a:schemeClr val="bg1"/>
                </a:solidFill>
              </a:rPr>
              <a:t>ほん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altLang="ja-JP" u="sng" dirty="0" smtClean="0">
                <a:solidFill>
                  <a:schemeClr val="accent2">
                    <a:lumMod val="75000"/>
                  </a:schemeClr>
                </a:solidFill>
              </a:rPr>
              <a:t>dare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  no  </a:t>
            </a:r>
            <a:r>
              <a:rPr lang="en-GB" altLang="ja-JP" dirty="0" err="1" smtClean="0">
                <a:solidFill>
                  <a:schemeClr val="bg1"/>
                </a:solidFill>
              </a:rPr>
              <a:t>hon</a:t>
            </a:r>
            <a:r>
              <a:rPr lang="en-GB" altLang="ja-JP" dirty="0" smtClean="0">
                <a:solidFill>
                  <a:schemeClr val="bg1"/>
                </a:solidFill>
              </a:rPr>
              <a:t>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ja-JP" altLang="en-US" u="sng" smtClean="0">
                <a:solidFill>
                  <a:schemeClr val="bg1"/>
                </a:solidFill>
              </a:rPr>
              <a:t>わたし</a:t>
            </a:r>
            <a:r>
              <a:rPr lang="ja-JP" altLang="en-US" smtClean="0"/>
              <a:t>　  </a:t>
            </a:r>
            <a:r>
              <a:rPr lang="ja-JP" altLang="en-US" smtClean="0">
                <a:solidFill>
                  <a:srgbClr val="FFFF00"/>
                </a:solidFill>
              </a:rPr>
              <a:t>の</a:t>
            </a:r>
            <a:r>
              <a:rPr lang="ja-JP" altLang="en-US" smtClean="0"/>
              <a:t>　ほん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altLang="ja-JP" u="sng" dirty="0" err="1" smtClean="0">
                <a:solidFill>
                  <a:schemeClr val="bg1"/>
                </a:solidFill>
              </a:rPr>
              <a:t>Watashi</a:t>
            </a:r>
            <a:r>
              <a:rPr lang="en-GB" altLang="ja-JP" dirty="0" smtClean="0">
                <a:solidFill>
                  <a:srgbClr val="FFFF00"/>
                </a:solidFill>
              </a:rPr>
              <a:t> no</a:t>
            </a:r>
            <a:r>
              <a:rPr lang="en-GB" altLang="ja-JP" dirty="0" smtClean="0"/>
              <a:t>  </a:t>
            </a:r>
            <a:r>
              <a:rPr lang="en-GB" altLang="ja-JP" dirty="0" err="1" smtClean="0"/>
              <a:t>hon</a:t>
            </a:r>
            <a:r>
              <a:rPr lang="ja-JP" altLang="en-US" smtClean="0"/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altLang="ja-JP" u="sng" dirty="0" smtClean="0"/>
          </a:p>
          <a:p>
            <a:pPr>
              <a:buNone/>
            </a:pPr>
            <a:r>
              <a:rPr lang="ja-JP" altLang="en-US" u="sng" smtClean="0"/>
              <a:t>スミスさん</a:t>
            </a:r>
            <a:r>
              <a:rPr lang="ja-JP" altLang="en-US" smtClean="0"/>
              <a:t>　  </a:t>
            </a:r>
            <a:r>
              <a:rPr lang="ja-JP" altLang="en-US" smtClean="0">
                <a:solidFill>
                  <a:srgbClr val="FFFF00"/>
                </a:solidFill>
              </a:rPr>
              <a:t>の</a:t>
            </a:r>
            <a:r>
              <a:rPr lang="ja-JP" altLang="en-US" smtClean="0"/>
              <a:t>　ほん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altLang="ja-JP" u="sng" dirty="0" err="1" smtClean="0"/>
              <a:t>Sumisu</a:t>
            </a:r>
            <a:r>
              <a:rPr lang="en-GB" altLang="ja-JP" u="sng" dirty="0" smtClean="0"/>
              <a:t> san</a:t>
            </a:r>
            <a:r>
              <a:rPr lang="en-GB" altLang="ja-JP" dirty="0" smtClean="0"/>
              <a:t> </a:t>
            </a:r>
            <a:r>
              <a:rPr lang="en-GB" altLang="ja-JP" dirty="0" smtClean="0">
                <a:solidFill>
                  <a:srgbClr val="FFFF00"/>
                </a:solidFill>
              </a:rPr>
              <a:t>no</a:t>
            </a:r>
            <a:r>
              <a:rPr lang="en-GB" altLang="ja-JP" dirty="0" smtClean="0"/>
              <a:t>  </a:t>
            </a:r>
            <a:r>
              <a:rPr lang="en-GB" altLang="ja-JP" dirty="0" err="1" smtClean="0"/>
              <a:t>hon</a:t>
            </a:r>
            <a:r>
              <a:rPr lang="ja-JP" altLang="en-US" smtClean="0"/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ja-JP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でんわばんごう　は　</a:t>
            </a:r>
            <a:r>
              <a:rPr lang="ja-JP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なん</a:t>
            </a:r>
            <a:r>
              <a:rPr lang="ja-JP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ばん</a:t>
            </a:r>
            <a:r>
              <a:rPr lang="ja-JP" altLang="en-US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　ですか。</a:t>
            </a:r>
            <a:r>
              <a:rPr lang="en-US" altLang="ja-JP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/>
            </a:r>
            <a:br>
              <a:rPr lang="en-US" altLang="ja-JP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</a:br>
            <a:r>
              <a:rPr lang="en-US" altLang="ja-JP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Denwabango</a:t>
            </a:r>
            <a:r>
              <a:rPr lang="en-US" altLang="ja-JP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 </a:t>
            </a:r>
            <a:r>
              <a:rPr lang="en-GB" altLang="ja-JP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wa</a:t>
            </a:r>
            <a:r>
              <a:rPr lang="en-GB" altLang="ja-JP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 </a:t>
            </a:r>
            <a:r>
              <a:rPr lang="en-GB" altLang="ja-JP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/>
              </a:rPr>
              <a:t>nan</a:t>
            </a:r>
            <a:r>
              <a:rPr lang="en-GB" altLang="ja-JP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ban</a:t>
            </a:r>
            <a:r>
              <a:rPr lang="en-GB" altLang="ja-JP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 </a:t>
            </a:r>
            <a:r>
              <a:rPr lang="en-GB" altLang="ja-JP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desuka</a:t>
            </a:r>
            <a:r>
              <a:rPr lang="en-GB" altLang="ja-JP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/>
              </a:rPr>
              <a:t>.</a:t>
            </a:r>
            <a:endParaRPr lang="en-GB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2420888"/>
            <a:ext cx="8507288" cy="4032448"/>
          </a:xfrm>
          <a:solidFill>
            <a:schemeClr val="tx1">
              <a:lumMod val="5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 fontScale="92500" lnSpcReduction="10000"/>
          </a:bodyPr>
          <a:lstStyle/>
          <a:p>
            <a:pPr>
              <a:buNone/>
            </a:pPr>
            <a:r>
              <a:rPr lang="ja-JP" altLang="en-US" sz="2400" smtClean="0">
                <a:solidFill>
                  <a:schemeClr val="bg1"/>
                </a:solidFill>
              </a:rPr>
              <a:t>なかむらさん　　の　でんわばんごう　は</a:t>
            </a:r>
            <a:r>
              <a:rPr lang="ja-JP" altLang="en-US" sz="2400" smtClean="0"/>
              <a:t>　</a:t>
            </a:r>
            <a:r>
              <a:rPr lang="ja-JP" altLang="en-US" sz="2400" smtClean="0">
                <a:solidFill>
                  <a:schemeClr val="accent5">
                    <a:lumMod val="75000"/>
                  </a:schemeClr>
                </a:solidFill>
              </a:rPr>
              <a:t>なん</a:t>
            </a:r>
            <a:r>
              <a:rPr lang="ja-JP" altLang="en-US" sz="2400" smtClean="0">
                <a:solidFill>
                  <a:schemeClr val="accent2">
                    <a:lumMod val="75000"/>
                  </a:schemeClr>
                </a:solidFill>
              </a:rPr>
              <a:t>ばん</a:t>
            </a:r>
            <a:r>
              <a:rPr lang="ja-JP" altLang="en-US" sz="2400" smtClean="0"/>
              <a:t> </a:t>
            </a:r>
            <a:r>
              <a:rPr lang="ja-JP" altLang="en-US" sz="2400" smtClean="0">
                <a:solidFill>
                  <a:schemeClr val="bg1"/>
                </a:solidFill>
              </a:rPr>
              <a:t>ですか。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400" dirty="0" smtClean="0">
                <a:solidFill>
                  <a:schemeClr val="bg1"/>
                </a:solidFill>
              </a:rPr>
              <a:t>Nakamura san no </a:t>
            </a:r>
            <a:r>
              <a:rPr lang="ja-JP" altLang="en-US" sz="2400" smtClean="0">
                <a:solidFill>
                  <a:schemeClr val="bg1"/>
                </a:solidFill>
              </a:rPr>
              <a:t>　</a:t>
            </a:r>
            <a:r>
              <a:rPr lang="en-GB" sz="2400" dirty="0" err="1" smtClean="0">
                <a:solidFill>
                  <a:schemeClr val="bg1"/>
                </a:solidFill>
              </a:rPr>
              <a:t>denwabango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ja-JP" altLang="en-US" sz="2400" smtClean="0">
                <a:solidFill>
                  <a:schemeClr val="bg1"/>
                </a:solidFill>
              </a:rPr>
              <a:t>　</a:t>
            </a:r>
            <a:r>
              <a:rPr lang="en-GB" sz="2400" dirty="0" err="1" smtClean="0">
                <a:solidFill>
                  <a:schemeClr val="bg1"/>
                </a:solidFill>
              </a:rPr>
              <a:t>wa</a:t>
            </a:r>
            <a:r>
              <a:rPr lang="en-GB" sz="2400" dirty="0" smtClean="0">
                <a:solidFill>
                  <a:schemeClr val="bg1"/>
                </a:solidFill>
              </a:rPr>
              <a:t>  </a:t>
            </a:r>
            <a:r>
              <a:rPr lang="en-GB" sz="2400" dirty="0" err="1" smtClean="0">
                <a:solidFill>
                  <a:schemeClr val="accent5">
                    <a:lumMod val="75000"/>
                  </a:schemeClr>
                </a:solidFill>
              </a:rPr>
              <a:t>nan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ban</a:t>
            </a:r>
            <a:r>
              <a:rPr lang="en-GB" sz="2400" dirty="0" smtClean="0"/>
              <a:t>   </a:t>
            </a:r>
            <a:r>
              <a:rPr lang="en-GB" sz="2400" dirty="0" err="1" smtClean="0"/>
              <a:t>desuka</a:t>
            </a:r>
            <a:r>
              <a:rPr lang="en-GB" sz="2400" dirty="0" smtClean="0"/>
              <a:t>.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0195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GB" sz="2400" dirty="0" smtClean="0"/>
              <a:t> 249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GB" sz="2400" dirty="0" smtClean="0"/>
              <a:t> 3786 </a:t>
            </a:r>
            <a:r>
              <a:rPr lang="ja-JP" altLang="en-US" sz="2400" smtClean="0"/>
              <a:t>です。</a:t>
            </a:r>
            <a:endParaRPr lang="en-US" altLang="ja-JP" sz="2400" dirty="0" smtClean="0"/>
          </a:p>
          <a:p>
            <a:pPr>
              <a:buNone/>
            </a:pP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zero</a:t>
            </a:r>
            <a:r>
              <a:rPr lang="en-GB" sz="2400" dirty="0" smtClean="0"/>
              <a:t> </a:t>
            </a:r>
            <a:r>
              <a:rPr lang="en-GB" sz="2400" dirty="0" err="1" smtClean="0"/>
              <a:t>ichi</a:t>
            </a:r>
            <a:r>
              <a:rPr lang="en-GB" sz="2400" dirty="0" smtClean="0"/>
              <a:t> </a:t>
            </a:r>
            <a:r>
              <a:rPr lang="en-GB" sz="2400" dirty="0" err="1" smtClean="0">
                <a:solidFill>
                  <a:schemeClr val="accent5">
                    <a:lumMod val="75000"/>
                  </a:schemeClr>
                </a:solidFill>
              </a:rPr>
              <a:t>kyu</a:t>
            </a:r>
            <a:r>
              <a:rPr lang="en-GB" sz="2400" dirty="0" smtClean="0"/>
              <a:t> go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en-GB" sz="2400" dirty="0" smtClean="0"/>
              <a:t> </a:t>
            </a:r>
            <a:r>
              <a:rPr lang="en-GB" sz="2400" dirty="0" err="1" smtClean="0"/>
              <a:t>ni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yon</a:t>
            </a:r>
            <a:r>
              <a:rPr lang="en-GB" sz="2400" dirty="0" smtClean="0"/>
              <a:t> </a:t>
            </a:r>
            <a:r>
              <a:rPr lang="en-GB" sz="2400" dirty="0" err="1" smtClean="0"/>
              <a:t>kyu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en-GB" sz="2400" dirty="0" smtClean="0"/>
              <a:t> san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nana</a:t>
            </a:r>
            <a:r>
              <a:rPr lang="en-GB" sz="2400" dirty="0" smtClean="0"/>
              <a:t> </a:t>
            </a:r>
            <a:r>
              <a:rPr lang="en-GB" sz="2400" dirty="0" err="1" smtClean="0"/>
              <a:t>hachi</a:t>
            </a:r>
            <a:r>
              <a:rPr lang="en-GB" sz="2400" dirty="0" smtClean="0"/>
              <a:t> </a:t>
            </a:r>
            <a:r>
              <a:rPr lang="en-GB" sz="2400" dirty="0" err="1" smtClean="0"/>
              <a:t>roku</a:t>
            </a:r>
            <a:r>
              <a:rPr lang="en-GB" sz="2400" dirty="0" smtClean="0"/>
              <a:t> </a:t>
            </a:r>
            <a:r>
              <a:rPr lang="en-GB" sz="2400" dirty="0" err="1" smtClean="0"/>
              <a:t>desu</a:t>
            </a:r>
            <a:r>
              <a:rPr lang="en-GB" sz="2400" dirty="0" smtClean="0"/>
              <a:t>.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altLang="ja-JP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altLang="ja-JP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ja-JP" altLang="en-US" sz="2400" smtClean="0">
                <a:solidFill>
                  <a:schemeClr val="bg1"/>
                </a:solidFill>
              </a:rPr>
              <a:t>けいたい　の　ばんごう　は　</a:t>
            </a:r>
            <a:r>
              <a:rPr lang="ja-JP" altLang="en-US" sz="2400" smtClean="0">
                <a:solidFill>
                  <a:schemeClr val="accent5">
                    <a:lumMod val="75000"/>
                  </a:schemeClr>
                </a:solidFill>
              </a:rPr>
              <a:t>なん</a:t>
            </a:r>
            <a:r>
              <a:rPr lang="ja-JP" altLang="en-US" sz="2400" smtClean="0">
                <a:solidFill>
                  <a:schemeClr val="accent2">
                    <a:lumMod val="75000"/>
                  </a:schemeClr>
                </a:solidFill>
              </a:rPr>
              <a:t>ばん</a:t>
            </a:r>
            <a:r>
              <a:rPr lang="ja-JP" altLang="en-US" sz="2400" smtClean="0">
                <a:solidFill>
                  <a:schemeClr val="bg1"/>
                </a:solidFill>
              </a:rPr>
              <a:t>　ですか。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400" dirty="0" err="1" smtClean="0">
                <a:solidFill>
                  <a:schemeClr val="bg1"/>
                </a:solidFill>
              </a:rPr>
              <a:t>Keitai</a:t>
            </a:r>
            <a:r>
              <a:rPr lang="en-GB" sz="2400" dirty="0" smtClean="0">
                <a:solidFill>
                  <a:schemeClr val="bg1"/>
                </a:solidFill>
              </a:rPr>
              <a:t> </a:t>
            </a:r>
            <a:r>
              <a:rPr lang="ja-JP" altLang="en-US" sz="2400" smtClean="0">
                <a:solidFill>
                  <a:schemeClr val="bg1"/>
                </a:solidFill>
              </a:rPr>
              <a:t>　　</a:t>
            </a:r>
            <a:r>
              <a:rPr lang="en-GB" altLang="ja-JP" sz="2400" dirty="0" smtClean="0">
                <a:solidFill>
                  <a:schemeClr val="bg1"/>
                </a:solidFill>
              </a:rPr>
              <a:t> </a:t>
            </a:r>
            <a:r>
              <a:rPr lang="en-GB" sz="2400" dirty="0" smtClean="0">
                <a:solidFill>
                  <a:schemeClr val="bg1"/>
                </a:solidFill>
              </a:rPr>
              <a:t>no    </a:t>
            </a:r>
            <a:r>
              <a:rPr lang="en-GB" sz="2400" dirty="0" err="1" smtClean="0">
                <a:solidFill>
                  <a:schemeClr val="bg1"/>
                </a:solidFill>
              </a:rPr>
              <a:t>bango</a:t>
            </a:r>
            <a:r>
              <a:rPr lang="en-GB" sz="2400" dirty="0" smtClean="0">
                <a:solidFill>
                  <a:schemeClr val="bg1"/>
                </a:solidFill>
              </a:rPr>
              <a:t>   </a:t>
            </a:r>
            <a:r>
              <a:rPr lang="en-GB" sz="2400" dirty="0" err="1" smtClean="0">
                <a:solidFill>
                  <a:schemeClr val="bg1"/>
                </a:solidFill>
              </a:rPr>
              <a:t>wa</a:t>
            </a:r>
            <a:r>
              <a:rPr lang="en-GB" sz="2400" dirty="0" smtClean="0">
                <a:solidFill>
                  <a:schemeClr val="bg1"/>
                </a:solidFill>
              </a:rPr>
              <a:t>   </a:t>
            </a:r>
            <a:r>
              <a:rPr lang="en-GB" sz="2400" dirty="0" err="1" smtClean="0">
                <a:solidFill>
                  <a:schemeClr val="accent5">
                    <a:lumMod val="75000"/>
                  </a:schemeClr>
                </a:solidFill>
              </a:rPr>
              <a:t>nan</a:t>
            </a:r>
            <a:r>
              <a:rPr lang="en-GB" sz="2400" dirty="0" err="1" smtClean="0">
                <a:solidFill>
                  <a:schemeClr val="accent2">
                    <a:lumMod val="75000"/>
                  </a:schemeClr>
                </a:solidFill>
              </a:rPr>
              <a:t>ban</a:t>
            </a:r>
            <a:r>
              <a:rPr lang="en-GB" sz="2400" dirty="0" smtClean="0">
                <a:solidFill>
                  <a:schemeClr val="bg1"/>
                </a:solidFill>
              </a:rPr>
              <a:t>   </a:t>
            </a:r>
            <a:r>
              <a:rPr lang="en-GB" sz="2400" dirty="0" err="1" smtClean="0">
                <a:solidFill>
                  <a:schemeClr val="bg1"/>
                </a:solidFill>
              </a:rPr>
              <a:t>desuka</a:t>
            </a:r>
            <a:r>
              <a:rPr lang="en-GB" sz="2400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en-GB" sz="2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GB" sz="2400" dirty="0" smtClean="0"/>
              <a:t>075 246 83971 </a:t>
            </a:r>
            <a:r>
              <a:rPr lang="ja-JP" altLang="en-US" sz="2400" smtClean="0"/>
              <a:t>です。</a:t>
            </a:r>
            <a:endParaRPr lang="en-US" altLang="ja-JP" sz="2400" dirty="0" smtClean="0"/>
          </a:p>
          <a:p>
            <a:pPr>
              <a:buNone/>
            </a:pP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zero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nana</a:t>
            </a:r>
            <a:r>
              <a:rPr lang="en-GB" sz="2400" dirty="0" smtClean="0"/>
              <a:t> go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en-GB" sz="2400" dirty="0" smtClean="0"/>
              <a:t> </a:t>
            </a:r>
            <a:r>
              <a:rPr lang="en-GB" sz="2400" dirty="0" err="1" smtClean="0"/>
              <a:t>ni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yon</a:t>
            </a:r>
            <a:r>
              <a:rPr lang="en-GB" sz="2400" dirty="0" smtClean="0"/>
              <a:t> </a:t>
            </a:r>
            <a:r>
              <a:rPr lang="en-GB" sz="2400" dirty="0" err="1" smtClean="0"/>
              <a:t>roku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no</a:t>
            </a:r>
            <a:r>
              <a:rPr lang="en-GB" sz="2400" dirty="0" smtClean="0"/>
              <a:t> </a:t>
            </a:r>
            <a:r>
              <a:rPr lang="en-GB" sz="2400" dirty="0" err="1" smtClean="0"/>
              <a:t>hachi</a:t>
            </a:r>
            <a:r>
              <a:rPr lang="en-GB" sz="2400" dirty="0" smtClean="0"/>
              <a:t> san </a:t>
            </a:r>
            <a:r>
              <a:rPr lang="en-GB" sz="2400" dirty="0" err="1" smtClean="0">
                <a:solidFill>
                  <a:schemeClr val="accent5">
                    <a:lumMod val="75000"/>
                  </a:schemeClr>
                </a:solidFill>
              </a:rPr>
              <a:t>kyu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</a:rPr>
              <a:t>nana</a:t>
            </a:r>
            <a:r>
              <a:rPr lang="en-GB" sz="2400" dirty="0" smtClean="0"/>
              <a:t> </a:t>
            </a:r>
            <a:r>
              <a:rPr lang="en-GB" sz="2400" dirty="0" err="1" smtClean="0"/>
              <a:t>ichi</a:t>
            </a:r>
            <a:r>
              <a:rPr lang="en-GB" sz="2400" dirty="0" smtClean="0"/>
              <a:t> </a:t>
            </a:r>
            <a:r>
              <a:rPr lang="en-GB" sz="2400" dirty="0" err="1" smtClean="0"/>
              <a:t>desu</a:t>
            </a:r>
            <a:r>
              <a:rPr lang="en-GB" sz="2400" dirty="0" smtClean="0"/>
              <a:t>.</a:t>
            </a:r>
          </a:p>
          <a:p>
            <a:pPr>
              <a:buNone/>
            </a:pPr>
            <a:endParaRPr lang="en-GB" sz="24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sz="2400" dirty="0" smtClean="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707904" y="141277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じかん</a:t>
            </a:r>
            <a:r>
              <a:rPr lang="en-GB" altLang="ja-JP" dirty="0" smtClean="0">
                <a:solidFill>
                  <a:schemeClr val="tx1"/>
                </a:solidFill>
              </a:rPr>
              <a:t>/Time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27584" y="1340774"/>
          <a:ext cx="7560840" cy="5186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39899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ea"/>
                          <a:ea typeface="+mj-ea"/>
                        </a:rPr>
                        <a:t>Hour</a:t>
                      </a:r>
                      <a:r>
                        <a:rPr lang="ja-JP" altLang="en-US" smtClean="0">
                          <a:latin typeface="+mj-ea"/>
                          <a:ea typeface="+mj-ea"/>
                        </a:rPr>
                        <a:t>　（時）</a:t>
                      </a:r>
                      <a:endParaRPr lang="en-GB" dirty="0" smtClean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ea"/>
                          <a:ea typeface="+mj-ea"/>
                        </a:rPr>
                        <a:t>Minute</a:t>
                      </a:r>
                      <a:r>
                        <a:rPr lang="ja-JP" altLang="en-US" smtClean="0">
                          <a:latin typeface="+mj-ea"/>
                          <a:ea typeface="+mj-ea"/>
                        </a:rPr>
                        <a:t>　</a:t>
                      </a:r>
                      <a:r>
                        <a:rPr lang="en-US" altLang="ja-JP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ja-JP" altLang="en-US" smtClean="0">
                          <a:latin typeface="+mj-ea"/>
                          <a:ea typeface="+mj-ea"/>
                        </a:rPr>
                        <a:t>分）</a:t>
                      </a:r>
                      <a:endParaRPr lang="en-GB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１じ　　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ichi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１ぷん  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ippun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２じ　　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２ふん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altLang="ja-JP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fun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３じ    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san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３ぷん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sanpun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４じ    </a:t>
                      </a:r>
                      <a:r>
                        <a:rPr lang="en-GB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yo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４ぷん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yonpun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５じ    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go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５ふん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gofun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６じ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roku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６ぷん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roppun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７じ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shichi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７ふん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nanafun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８じ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hachi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８ぷん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   </a:t>
                      </a:r>
                      <a:r>
                        <a:rPr lang="en-GB" altLang="ja-JP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happun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/ </a:t>
                      </a:r>
                      <a:r>
                        <a:rPr lang="ja-JP" altLang="en-US" baseline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８ふん　　</a:t>
                      </a:r>
                      <a:r>
                        <a:rPr lang="en-GB" altLang="ja-JP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hachifun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９じ    </a:t>
                      </a:r>
                      <a:r>
                        <a:rPr lang="en-GB" altLang="ja-JP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ku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９ふん  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kyufun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１０じ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１０ぷん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jippun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jyuppun</a:t>
                      </a:r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１１じ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ichi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１２じ 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altLang="ja-JP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ji</a:t>
                      </a:r>
                      <a:endParaRPr lang="en-GB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691680" y="54452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91680" y="580526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91680" y="623731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453336"/>
            <a:ext cx="3002280" cy="274320"/>
          </a:xfrm>
        </p:spPr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/>
              <a:t>いま、</a:t>
            </a:r>
            <a:r>
              <a:rPr lang="ja-JP" altLang="en-US" smtClean="0">
                <a:solidFill>
                  <a:srgbClr val="FFFF00"/>
                </a:solidFill>
              </a:rPr>
              <a:t>なんじ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err="1" smtClean="0"/>
              <a:t>Ima</a:t>
            </a:r>
            <a:r>
              <a:rPr lang="en-GB" altLang="ja-JP" dirty="0" smtClean="0"/>
              <a:t>, </a:t>
            </a:r>
            <a:r>
              <a:rPr lang="en-GB" altLang="ja-JP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1700808"/>
            <a:ext cx="7200800" cy="4893647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smtClean="0">
                <a:solidFill>
                  <a:schemeClr val="bg1"/>
                </a:solidFill>
              </a:rPr>
              <a:t>いま、</a:t>
            </a:r>
            <a:r>
              <a:rPr lang="ja-JP" altLang="en-US" sz="2400" b="1" smtClean="0">
                <a:solidFill>
                  <a:schemeClr val="accent2">
                    <a:lumMod val="75000"/>
                  </a:schemeClr>
                </a:solidFill>
              </a:rPr>
              <a:t>なんじ</a:t>
            </a:r>
            <a:r>
              <a:rPr lang="ja-JP" altLang="en-US" sz="2400" b="1" smtClean="0">
                <a:solidFill>
                  <a:schemeClr val="bg1"/>
                </a:solidFill>
              </a:rPr>
              <a:t>　ですか。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err="1" smtClean="0">
                <a:solidFill>
                  <a:schemeClr val="bg1"/>
                </a:solidFill>
              </a:rPr>
              <a:t>Ima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, 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desuka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.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smtClean="0">
                <a:solidFill>
                  <a:schemeClr val="bg1"/>
                </a:solidFill>
              </a:rPr>
              <a:t>３じ　  です。</a:t>
            </a:r>
            <a:endParaRPr lang="en-GB" altLang="ja-JP" sz="2400" b="1" dirty="0" smtClean="0">
              <a:solidFill>
                <a:schemeClr val="bg1"/>
              </a:solidFill>
            </a:endParaRPr>
          </a:p>
          <a:p>
            <a:r>
              <a:rPr lang="en-GB" sz="2400" b="1" dirty="0" smtClean="0">
                <a:solidFill>
                  <a:schemeClr val="bg1"/>
                </a:solidFill>
              </a:rPr>
              <a:t>san </a:t>
            </a:r>
            <a:r>
              <a:rPr lang="en-GB" sz="2400" b="1" dirty="0" err="1" smtClean="0">
                <a:solidFill>
                  <a:schemeClr val="bg1"/>
                </a:solidFill>
              </a:rPr>
              <a:t>ji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</a:rPr>
              <a:t>desu</a:t>
            </a:r>
            <a:r>
              <a:rPr lang="en-GB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GB" sz="2400" b="1" dirty="0" smtClean="0">
              <a:solidFill>
                <a:schemeClr val="bg1"/>
              </a:solidFill>
            </a:endParaRPr>
          </a:p>
          <a:p>
            <a:endParaRPr lang="en-GB" altLang="ja-JP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smtClean="0">
                <a:solidFill>
                  <a:schemeClr val="bg1"/>
                </a:solidFill>
              </a:rPr>
              <a:t>いま、</a:t>
            </a:r>
            <a:r>
              <a:rPr lang="ja-JP" altLang="en-US" sz="2400" b="1" smtClean="0">
                <a:solidFill>
                  <a:schemeClr val="accent2">
                    <a:lumMod val="75000"/>
                  </a:schemeClr>
                </a:solidFill>
              </a:rPr>
              <a:t>なんじ</a:t>
            </a:r>
            <a:r>
              <a:rPr lang="ja-JP" altLang="en-US" sz="2400" b="1" smtClean="0">
                <a:solidFill>
                  <a:schemeClr val="bg1"/>
                </a:solidFill>
              </a:rPr>
              <a:t>　ですか。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err="1" smtClean="0">
                <a:solidFill>
                  <a:schemeClr val="bg1"/>
                </a:solidFill>
              </a:rPr>
              <a:t>Ima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, 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desuka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.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endParaRPr lang="en-GB" sz="2400" b="1" dirty="0" smtClean="0">
              <a:solidFill>
                <a:schemeClr val="bg1"/>
              </a:solidFill>
            </a:endParaRPr>
          </a:p>
          <a:p>
            <a:r>
              <a:rPr lang="ja-JP" altLang="en-US" sz="2400" b="1" smtClean="0">
                <a:solidFill>
                  <a:schemeClr val="bg1"/>
                </a:solidFill>
              </a:rPr>
              <a:t>４じ　６ぷん　 です。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err="1" smtClean="0">
                <a:solidFill>
                  <a:schemeClr val="bg1"/>
                </a:solidFill>
              </a:rPr>
              <a:t>yo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ji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roppun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desu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.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562600" y="6539056"/>
            <a:ext cx="3002280" cy="274320"/>
          </a:xfrm>
        </p:spPr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31224" cy="1080120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smtClean="0">
                <a:solidFill>
                  <a:schemeClr val="tx1"/>
                </a:solidFill>
              </a:rPr>
              <a:t>＿＿は　</a:t>
            </a:r>
            <a:r>
              <a:rPr lang="ja-JP" altLang="en-US" sz="3200" smtClean="0">
                <a:solidFill>
                  <a:srgbClr val="FFFF00"/>
                </a:solidFill>
              </a:rPr>
              <a:t>なんじ </a:t>
            </a:r>
            <a:r>
              <a:rPr lang="ja-JP" altLang="en-US" sz="3200" smtClean="0">
                <a:solidFill>
                  <a:schemeClr val="accent5">
                    <a:lumMod val="75000"/>
                  </a:schemeClr>
                </a:solidFill>
              </a:rPr>
              <a:t>から</a:t>
            </a:r>
            <a:r>
              <a:rPr lang="ja-JP" altLang="en-US" sz="3200" smtClean="0">
                <a:solidFill>
                  <a:srgbClr val="FFFF00"/>
                </a:solidFill>
              </a:rPr>
              <a:t>　</a:t>
            </a:r>
            <a:r>
              <a:rPr lang="ja-JP" altLang="en-US" sz="3200" smtClean="0">
                <a:solidFill>
                  <a:schemeClr val="tx1"/>
                </a:solidFill>
              </a:rPr>
              <a:t>ですか。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GB" altLang="ja-JP" sz="3200" dirty="0" smtClean="0">
                <a:solidFill>
                  <a:schemeClr val="tx1"/>
                </a:solidFill>
              </a:rPr>
              <a:t>____</a:t>
            </a:r>
            <a:r>
              <a:rPr lang="en-GB" altLang="ja-JP" sz="32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3200" dirty="0" smtClean="0">
                <a:solidFill>
                  <a:schemeClr val="tx1"/>
                </a:solidFill>
              </a:rPr>
              <a:t> </a:t>
            </a:r>
            <a:r>
              <a:rPr lang="en-GB" altLang="ja-JP" sz="3200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5">
                    <a:lumMod val="75000"/>
                  </a:schemeClr>
                </a:solidFill>
              </a:rPr>
              <a:t>kara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sz="3200" dirty="0" err="1" smtClean="0">
                <a:solidFill>
                  <a:schemeClr val="tx1"/>
                </a:solidFill>
              </a:rPr>
              <a:t>desuka</a:t>
            </a:r>
            <a:r>
              <a:rPr lang="en-GB" sz="3200" dirty="0" smtClean="0">
                <a:solidFill>
                  <a:schemeClr val="tx1"/>
                </a:solidFill>
              </a:rPr>
              <a:t>.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1412776"/>
            <a:ext cx="7200800" cy="193899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smtClean="0">
                <a:solidFill>
                  <a:schemeClr val="bg1"/>
                </a:solidFill>
              </a:rPr>
              <a:t>スーパー　は　</a:t>
            </a:r>
            <a:r>
              <a:rPr lang="ja-JP" altLang="en-US" sz="2400" b="1" smtClean="0">
                <a:solidFill>
                  <a:schemeClr val="accent2">
                    <a:lumMod val="75000"/>
                  </a:schemeClr>
                </a:solidFill>
              </a:rPr>
              <a:t>なんじ</a:t>
            </a:r>
            <a:r>
              <a:rPr lang="ja-JP" altLang="en-US" sz="2400" b="1" smtClean="0">
                <a:solidFill>
                  <a:schemeClr val="bg1"/>
                </a:solidFill>
              </a:rPr>
              <a:t>　</a:t>
            </a:r>
            <a:r>
              <a:rPr lang="ja-JP" altLang="en-US" sz="2400" b="1" smtClean="0">
                <a:solidFill>
                  <a:schemeClr val="accent5">
                    <a:lumMod val="75000"/>
                  </a:schemeClr>
                </a:solidFill>
              </a:rPr>
              <a:t>から</a:t>
            </a:r>
            <a:r>
              <a:rPr lang="ja-JP" altLang="en-US" sz="2400" b="1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2400" b="1" smtClean="0">
                <a:solidFill>
                  <a:schemeClr val="bg1"/>
                </a:solidFill>
              </a:rPr>
              <a:t>ですか。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smtClean="0">
                <a:solidFill>
                  <a:schemeClr val="bg1"/>
                </a:solidFill>
              </a:rPr>
              <a:t>Su-pa-   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wa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GB" altLang="ja-JP" sz="2400" b="1" dirty="0" err="1" smtClean="0">
                <a:solidFill>
                  <a:schemeClr val="accent5">
                    <a:lumMod val="75000"/>
                  </a:schemeClr>
                </a:solidFill>
              </a:rPr>
              <a:t>kara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desuka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.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smtClean="0">
                <a:solidFill>
                  <a:schemeClr val="bg1"/>
                </a:solidFill>
              </a:rPr>
              <a:t>9</a:t>
            </a:r>
            <a:r>
              <a:rPr lang="ja-JP" altLang="en-US" sz="2400" b="1" smtClean="0">
                <a:solidFill>
                  <a:schemeClr val="bg1"/>
                </a:solidFill>
              </a:rPr>
              <a:t>じ     から　です。</a:t>
            </a:r>
            <a:endParaRPr lang="en-GB" altLang="ja-JP" sz="2400" b="1" dirty="0" smtClean="0">
              <a:solidFill>
                <a:schemeClr val="bg1"/>
              </a:solidFill>
            </a:endParaRPr>
          </a:p>
          <a:p>
            <a:r>
              <a:rPr lang="en-GB" sz="2400" b="1" dirty="0" err="1" smtClean="0">
                <a:solidFill>
                  <a:schemeClr val="bg1"/>
                </a:solidFill>
              </a:rPr>
              <a:t>ku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</a:rPr>
              <a:t>ji</a:t>
            </a:r>
            <a:r>
              <a:rPr lang="en-GB" sz="2400" b="1" dirty="0" smtClean="0">
                <a:solidFill>
                  <a:schemeClr val="bg1"/>
                </a:solidFill>
              </a:rPr>
              <a:t>   </a:t>
            </a:r>
            <a:r>
              <a:rPr lang="en-GB" sz="2400" b="1" dirty="0" err="1" smtClean="0">
                <a:solidFill>
                  <a:schemeClr val="bg1"/>
                </a:solidFill>
              </a:rPr>
              <a:t>kara</a:t>
            </a:r>
            <a:r>
              <a:rPr lang="en-GB" sz="2400" b="1" dirty="0" smtClean="0">
                <a:solidFill>
                  <a:schemeClr val="bg1"/>
                </a:solidFill>
              </a:rPr>
              <a:t>  </a:t>
            </a:r>
            <a:r>
              <a:rPr lang="en-GB" sz="2400" b="1" dirty="0" err="1" smtClean="0">
                <a:solidFill>
                  <a:schemeClr val="bg1"/>
                </a:solidFill>
              </a:rPr>
              <a:t>desu</a:t>
            </a:r>
            <a:r>
              <a:rPr lang="en-GB" sz="24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827584" y="3573016"/>
            <a:ext cx="7931224" cy="1008112"/>
          </a:xfrm>
          <a:prstGeom prst="rect">
            <a:avLst/>
          </a:prstGeom>
        </p:spPr>
        <p:txBody>
          <a:bodyPr rIns="91440" anchor="b">
            <a:normAutofit fontScale="97500" lnSpcReduction="1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＿＿は</a:t>
            </a:r>
            <a:r>
              <a:rPr kumimoji="0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0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なんじ </a:t>
            </a:r>
            <a:r>
              <a:rPr lang="ja-JP" altLang="en-US" sz="320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まで</a:t>
            </a:r>
            <a:r>
              <a:rPr kumimoji="0" lang="ja-JP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　</a:t>
            </a:r>
            <a:r>
              <a:rPr kumimoji="0" lang="ja-JP" altLang="en-US" sz="32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ですか。</a:t>
            </a:r>
            <a:r>
              <a:rPr kumimoji="0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altLang="ja-JP" sz="32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____</a:t>
            </a:r>
            <a:r>
              <a:rPr kumimoji="0" lang="en-GB" altLang="ja-JP" sz="32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wa</a:t>
            </a:r>
            <a:r>
              <a:rPr kumimoji="0" lang="en-GB" altLang="ja-JP" sz="32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altLang="ja-JP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nan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made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desuka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1600" y="4653136"/>
            <a:ext cx="7200800" cy="193899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smtClean="0">
                <a:solidFill>
                  <a:schemeClr val="bg1"/>
                </a:solidFill>
              </a:rPr>
              <a:t>スーパー　は　</a:t>
            </a:r>
            <a:r>
              <a:rPr lang="ja-JP" altLang="en-US" sz="2400" b="1" smtClean="0">
                <a:solidFill>
                  <a:schemeClr val="accent2">
                    <a:lumMod val="75000"/>
                  </a:schemeClr>
                </a:solidFill>
              </a:rPr>
              <a:t>なんじ</a:t>
            </a:r>
            <a:r>
              <a:rPr lang="ja-JP" altLang="en-US" sz="2400" b="1" smtClean="0">
                <a:solidFill>
                  <a:schemeClr val="bg1"/>
                </a:solidFill>
              </a:rPr>
              <a:t>　</a:t>
            </a:r>
            <a:r>
              <a:rPr lang="ja-JP" altLang="en-US" sz="2400" b="1" smtClean="0">
                <a:solidFill>
                  <a:schemeClr val="accent1">
                    <a:lumMod val="75000"/>
                  </a:schemeClr>
                </a:solidFill>
              </a:rPr>
              <a:t>まで</a:t>
            </a:r>
            <a:r>
              <a:rPr lang="ja-JP" altLang="en-US" sz="2400" b="1" smtClean="0">
                <a:solidFill>
                  <a:schemeClr val="accent2">
                    <a:lumMod val="75000"/>
                  </a:schemeClr>
                </a:solidFill>
              </a:rPr>
              <a:t>　 </a:t>
            </a:r>
            <a:r>
              <a:rPr lang="ja-JP" altLang="en-US" sz="2400" b="1" smtClean="0">
                <a:solidFill>
                  <a:schemeClr val="bg1"/>
                </a:solidFill>
              </a:rPr>
              <a:t>ですか。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smtClean="0">
                <a:solidFill>
                  <a:schemeClr val="bg1"/>
                </a:solidFill>
              </a:rPr>
              <a:t>Su-pa-   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wa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400" b="1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400" b="1" dirty="0" smtClean="0">
                <a:solidFill>
                  <a:schemeClr val="accent1">
                    <a:lumMod val="75000"/>
                  </a:schemeClr>
                </a:solidFill>
              </a:rPr>
              <a:t>made</a:t>
            </a:r>
            <a:r>
              <a:rPr lang="en-GB" altLang="ja-JP" sz="24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400" b="1" dirty="0" err="1" smtClean="0">
                <a:solidFill>
                  <a:schemeClr val="bg1"/>
                </a:solidFill>
              </a:rPr>
              <a:t>desuka</a:t>
            </a:r>
            <a:r>
              <a:rPr lang="en-GB" altLang="ja-JP" sz="2400" b="1" dirty="0" smtClean="0">
                <a:solidFill>
                  <a:schemeClr val="bg1"/>
                </a:solidFill>
              </a:rPr>
              <a:t>.</a:t>
            </a:r>
            <a:endParaRPr lang="en-US" altLang="ja-JP" sz="2400" b="1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GB" altLang="ja-JP" sz="2400" b="1" dirty="0" smtClean="0">
                <a:solidFill>
                  <a:schemeClr val="bg1"/>
                </a:solidFill>
              </a:rPr>
              <a:t>6</a:t>
            </a:r>
            <a:r>
              <a:rPr lang="ja-JP" altLang="en-US" sz="2400" b="1" smtClean="0">
                <a:solidFill>
                  <a:schemeClr val="bg1"/>
                </a:solidFill>
              </a:rPr>
              <a:t>じ        まで　です。</a:t>
            </a:r>
            <a:endParaRPr lang="en-GB" altLang="ja-JP" sz="2400" b="1" dirty="0" smtClean="0">
              <a:solidFill>
                <a:schemeClr val="bg1"/>
              </a:solidFill>
            </a:endParaRPr>
          </a:p>
          <a:p>
            <a:r>
              <a:rPr lang="en-GB" sz="2400" b="1" dirty="0" err="1" smtClean="0">
                <a:solidFill>
                  <a:schemeClr val="bg1"/>
                </a:solidFill>
              </a:rPr>
              <a:t>roku</a:t>
            </a:r>
            <a:r>
              <a:rPr lang="en-GB" sz="2400" b="1" dirty="0" smtClean="0">
                <a:solidFill>
                  <a:schemeClr val="bg1"/>
                </a:solidFill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</a:rPr>
              <a:t>ji</a:t>
            </a:r>
            <a:r>
              <a:rPr lang="en-GB" sz="2400" b="1" dirty="0" smtClean="0">
                <a:solidFill>
                  <a:schemeClr val="bg1"/>
                </a:solidFill>
              </a:rPr>
              <a:t>  made </a:t>
            </a:r>
            <a:r>
              <a:rPr lang="en-GB" sz="2400" b="1" dirty="0" err="1" smtClean="0">
                <a:solidFill>
                  <a:schemeClr val="bg1"/>
                </a:solidFill>
              </a:rPr>
              <a:t>desu</a:t>
            </a:r>
            <a:r>
              <a:rPr lang="en-GB" sz="2400" b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39056"/>
            <a:ext cx="3002280" cy="274320"/>
          </a:xfrm>
        </p:spPr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Writing System</a:t>
            </a:r>
            <a:br>
              <a:rPr lang="en-GB" b="1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GB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7920880" cy="3600400"/>
          </a:xfrm>
        </p:spPr>
        <p:txBody>
          <a:bodyPr>
            <a:normAutofit/>
          </a:bodyPr>
          <a:lstStyle/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AutoNum type="arabicParenR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Hiragana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--- Phonetic Syllables</a:t>
            </a:r>
          </a:p>
          <a:p>
            <a:pPr marL="514350" indent="-514350" algn="l">
              <a:buAutoNum type="arabicParenR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AutoNum type="arabicParenR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Katakana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--- Phonetic Syllables</a:t>
            </a:r>
          </a:p>
          <a:p>
            <a:pPr marL="514350" indent="-514350" algn="l">
              <a:buAutoNum type="arabicParenR"/>
            </a:pP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AutoNum type="arabicParenR"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Kanji (Chinese Character)</a:t>
            </a:r>
          </a:p>
          <a:p>
            <a:pPr marL="514350" indent="-514350" algn="l"/>
            <a:r>
              <a:rPr lang="en-GB" sz="2400" dirty="0" smtClean="0">
                <a:latin typeface="Arial" pitchFamily="34" charset="0"/>
                <a:cs typeface="Arial" pitchFamily="34" charset="0"/>
              </a:rPr>
              <a:t>      Ideographs, each character conveys an idea and most have more than two readings.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764704"/>
            <a:ext cx="7931224" cy="1080120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smtClean="0">
                <a:solidFill>
                  <a:schemeClr val="tx1"/>
                </a:solidFill>
              </a:rPr>
              <a:t>＿＿は　</a:t>
            </a:r>
            <a:r>
              <a:rPr lang="ja-JP" altLang="en-US" sz="3200" smtClean="0">
                <a:solidFill>
                  <a:srgbClr val="FFFF00"/>
                </a:solidFill>
              </a:rPr>
              <a:t>なんじ  </a:t>
            </a:r>
            <a:r>
              <a:rPr lang="ja-JP" altLang="en-US" sz="3200" smtClean="0">
                <a:solidFill>
                  <a:schemeClr val="accent5">
                    <a:lumMod val="75000"/>
                  </a:schemeClr>
                </a:solidFill>
              </a:rPr>
              <a:t>から</a:t>
            </a:r>
            <a:r>
              <a:rPr lang="ja-JP" altLang="en-US" sz="3200" smtClean="0">
                <a:solidFill>
                  <a:srgbClr val="FFFF00"/>
                </a:solidFill>
              </a:rPr>
              <a:t> なんじ  </a:t>
            </a:r>
            <a:r>
              <a:rPr lang="ja-JP" altLang="en-US" sz="3200" smtClean="0">
                <a:solidFill>
                  <a:schemeClr val="accent1">
                    <a:lumMod val="75000"/>
                  </a:schemeClr>
                </a:solidFill>
              </a:rPr>
              <a:t>まで  </a:t>
            </a:r>
            <a:r>
              <a:rPr lang="ja-JP" altLang="en-US" sz="3200" smtClean="0">
                <a:solidFill>
                  <a:schemeClr val="tx1"/>
                </a:solidFill>
              </a:rPr>
              <a:t>ですか。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GB" altLang="ja-JP" sz="3200" dirty="0" smtClean="0">
                <a:solidFill>
                  <a:schemeClr val="tx1"/>
                </a:solidFill>
              </a:rPr>
              <a:t>____</a:t>
            </a:r>
            <a:r>
              <a:rPr lang="en-GB" altLang="ja-JP" sz="32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3200" dirty="0" smtClean="0">
                <a:solidFill>
                  <a:schemeClr val="tx1"/>
                </a:solidFill>
              </a:rPr>
              <a:t>  </a:t>
            </a:r>
            <a:r>
              <a:rPr lang="en-GB" altLang="ja-JP" sz="3200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sz="3200" dirty="0" err="1" smtClean="0">
                <a:solidFill>
                  <a:schemeClr val="accent5">
                    <a:lumMod val="75000"/>
                  </a:schemeClr>
                </a:solidFill>
              </a:rPr>
              <a:t>kara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3200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accent1">
                    <a:lumMod val="75000"/>
                  </a:schemeClr>
                </a:solidFill>
              </a:rPr>
              <a:t>made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desuka</a:t>
            </a:r>
            <a:r>
              <a:rPr lang="en-GB" sz="3200" dirty="0" smtClean="0">
                <a:solidFill>
                  <a:schemeClr val="tx1"/>
                </a:solidFill>
              </a:rPr>
              <a:t>.</a:t>
            </a: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276872"/>
            <a:ext cx="8136904" cy="3539430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800" smtClean="0">
                <a:solidFill>
                  <a:schemeClr val="bg1"/>
                </a:solidFill>
              </a:rPr>
              <a:t>スーパー　は　</a:t>
            </a:r>
            <a:r>
              <a:rPr lang="ja-JP" altLang="en-US" sz="2800" smtClean="0">
                <a:solidFill>
                  <a:schemeClr val="accent2">
                    <a:lumMod val="75000"/>
                  </a:schemeClr>
                </a:solidFill>
              </a:rPr>
              <a:t>なんじ</a:t>
            </a:r>
            <a:r>
              <a:rPr lang="ja-JP" altLang="en-US" sz="2800" smtClean="0">
                <a:solidFill>
                  <a:schemeClr val="bg1"/>
                </a:solidFill>
              </a:rPr>
              <a:t>　</a:t>
            </a:r>
            <a:r>
              <a:rPr lang="ja-JP" altLang="en-US" sz="2800" smtClean="0">
                <a:solidFill>
                  <a:schemeClr val="accent5">
                    <a:lumMod val="75000"/>
                  </a:schemeClr>
                </a:solidFill>
              </a:rPr>
              <a:t>から</a:t>
            </a:r>
            <a:r>
              <a:rPr lang="ja-JP" altLang="en-US" sz="2800" smtClean="0">
                <a:solidFill>
                  <a:schemeClr val="accent2">
                    <a:lumMod val="75000"/>
                  </a:schemeClr>
                </a:solidFill>
              </a:rPr>
              <a:t>　なんじ</a:t>
            </a:r>
            <a:r>
              <a:rPr lang="ja-JP" altLang="en-US" sz="2800" smtClean="0">
                <a:solidFill>
                  <a:schemeClr val="bg1"/>
                </a:solidFill>
              </a:rPr>
              <a:t>　</a:t>
            </a:r>
            <a:r>
              <a:rPr lang="ja-JP" altLang="en-US" sz="2800" smtClean="0">
                <a:solidFill>
                  <a:schemeClr val="accent1">
                    <a:lumMod val="75000"/>
                  </a:schemeClr>
                </a:solidFill>
              </a:rPr>
              <a:t>まで  </a:t>
            </a:r>
            <a:r>
              <a:rPr lang="ja-JP" altLang="en-US" sz="2800" smtClean="0">
                <a:solidFill>
                  <a:schemeClr val="bg1"/>
                </a:solidFill>
              </a:rPr>
              <a:t>ですか。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r>
              <a:rPr lang="en-GB" altLang="ja-JP" sz="2800" dirty="0" err="1" smtClean="0">
                <a:solidFill>
                  <a:schemeClr val="bg1"/>
                </a:solidFill>
              </a:rPr>
              <a:t>su</a:t>
            </a:r>
            <a:r>
              <a:rPr lang="en-GB" altLang="ja-JP" sz="2800" dirty="0" smtClean="0">
                <a:solidFill>
                  <a:schemeClr val="bg1"/>
                </a:solidFill>
              </a:rPr>
              <a:t>-pa-     </a:t>
            </a:r>
            <a:r>
              <a:rPr lang="en-GB" altLang="ja-JP" sz="2800" dirty="0" err="1" smtClean="0">
                <a:solidFill>
                  <a:schemeClr val="bg1"/>
                </a:solidFill>
              </a:rPr>
              <a:t>wa</a:t>
            </a:r>
            <a:r>
              <a:rPr lang="en-GB" altLang="ja-JP" sz="2800" dirty="0" smtClean="0">
                <a:solidFill>
                  <a:schemeClr val="bg1"/>
                </a:solidFill>
              </a:rPr>
              <a:t>  </a:t>
            </a:r>
            <a:r>
              <a:rPr lang="en-GB" altLang="ja-JP" sz="2800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800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altLang="ja-JP" sz="2800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GB" altLang="ja-JP" sz="2800" dirty="0" err="1" smtClean="0">
                <a:solidFill>
                  <a:schemeClr val="accent5">
                    <a:lumMod val="75000"/>
                  </a:schemeClr>
                </a:solidFill>
              </a:rPr>
              <a:t>kara</a:t>
            </a:r>
            <a:r>
              <a:rPr lang="en-GB" altLang="ja-JP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800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800" dirty="0" err="1" smtClean="0">
                <a:solidFill>
                  <a:schemeClr val="accent2">
                    <a:lumMod val="75000"/>
                  </a:schemeClr>
                </a:solidFill>
              </a:rPr>
              <a:t>ji</a:t>
            </a:r>
            <a:r>
              <a:rPr lang="en-GB" altLang="ja-JP" sz="28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800" dirty="0" smtClean="0">
                <a:solidFill>
                  <a:schemeClr val="accent1">
                    <a:lumMod val="75000"/>
                  </a:schemeClr>
                </a:solidFill>
              </a:rPr>
              <a:t>made</a:t>
            </a:r>
            <a:r>
              <a:rPr lang="en-GB" altLang="ja-JP" sz="2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800" dirty="0" err="1" smtClean="0">
                <a:solidFill>
                  <a:schemeClr val="bg1"/>
                </a:solidFill>
              </a:rPr>
              <a:t>desuka</a:t>
            </a:r>
            <a:r>
              <a:rPr lang="en-GB" altLang="ja-JP" sz="2800" dirty="0" smtClean="0">
                <a:solidFill>
                  <a:schemeClr val="bg1"/>
                </a:solidFill>
              </a:rPr>
              <a:t>.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GB" altLang="ja-JP" sz="2800" dirty="0" smtClean="0">
                <a:solidFill>
                  <a:schemeClr val="bg1"/>
                </a:solidFill>
              </a:rPr>
              <a:t>9</a:t>
            </a:r>
            <a:r>
              <a:rPr lang="ja-JP" altLang="en-US" sz="2800" smtClean="0">
                <a:solidFill>
                  <a:schemeClr val="bg1"/>
                </a:solidFill>
              </a:rPr>
              <a:t>じ     から　</a:t>
            </a:r>
            <a:r>
              <a:rPr lang="en-GB" altLang="ja-JP" sz="2800" dirty="0" smtClean="0">
                <a:solidFill>
                  <a:schemeClr val="bg1"/>
                </a:solidFill>
              </a:rPr>
              <a:t>  6</a:t>
            </a:r>
            <a:r>
              <a:rPr lang="ja-JP" altLang="en-US" sz="2800" smtClean="0">
                <a:solidFill>
                  <a:schemeClr val="bg1"/>
                </a:solidFill>
              </a:rPr>
              <a:t>じ       まで　です。</a:t>
            </a:r>
            <a:endParaRPr lang="en-GB" altLang="ja-JP" sz="2800" dirty="0" smtClean="0">
              <a:solidFill>
                <a:schemeClr val="bg1"/>
              </a:solidFill>
            </a:endParaRPr>
          </a:p>
          <a:p>
            <a:r>
              <a:rPr lang="en-GB" sz="2800" dirty="0" err="1" smtClean="0">
                <a:solidFill>
                  <a:schemeClr val="bg1"/>
                </a:solidFill>
              </a:rPr>
              <a:t>ku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ji</a:t>
            </a:r>
            <a:r>
              <a:rPr lang="en-GB" sz="2800" dirty="0" smtClean="0">
                <a:solidFill>
                  <a:schemeClr val="bg1"/>
                </a:solidFill>
              </a:rPr>
              <a:t>   </a:t>
            </a:r>
            <a:r>
              <a:rPr lang="en-GB" sz="2800" dirty="0" err="1" smtClean="0">
                <a:solidFill>
                  <a:schemeClr val="bg1"/>
                </a:solidFill>
              </a:rPr>
              <a:t>kara</a:t>
            </a:r>
            <a:r>
              <a:rPr lang="en-GB" sz="2800" dirty="0" smtClean="0">
                <a:solidFill>
                  <a:schemeClr val="bg1"/>
                </a:solidFill>
              </a:rPr>
              <a:t>   </a:t>
            </a:r>
            <a:r>
              <a:rPr lang="en-GB" sz="2800" dirty="0" err="1" smtClean="0">
                <a:solidFill>
                  <a:schemeClr val="bg1"/>
                </a:solidFill>
              </a:rPr>
              <a:t>roku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ji</a:t>
            </a:r>
            <a:r>
              <a:rPr lang="en-GB" sz="2800" dirty="0" smtClean="0">
                <a:solidFill>
                  <a:schemeClr val="bg1"/>
                </a:solidFill>
              </a:rPr>
              <a:t>  made</a:t>
            </a:r>
            <a:r>
              <a:rPr lang="ja-JP" altLang="en-US" sz="280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desu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</a:p>
          <a:p>
            <a:endParaRPr lang="en-GB" sz="2800" dirty="0" smtClean="0">
              <a:solidFill>
                <a:schemeClr val="bg1"/>
              </a:solidFill>
            </a:endParaRPr>
          </a:p>
          <a:p>
            <a:r>
              <a:rPr lang="ja-JP" altLang="en-US" sz="2800" smtClean="0">
                <a:solidFill>
                  <a:schemeClr val="bg1"/>
                </a:solidFill>
              </a:rPr>
              <a:t>ごぜん　９じ　 から　ごご　 ６じ　  まで　です。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r>
              <a:rPr lang="en-GB" sz="2800" dirty="0" err="1" smtClean="0">
                <a:solidFill>
                  <a:schemeClr val="bg1"/>
                </a:solidFill>
              </a:rPr>
              <a:t>gozen</a:t>
            </a:r>
            <a:r>
              <a:rPr lang="en-GB" sz="2800" dirty="0" smtClean="0">
                <a:solidFill>
                  <a:schemeClr val="bg1"/>
                </a:solidFill>
              </a:rPr>
              <a:t>   </a:t>
            </a:r>
            <a:r>
              <a:rPr lang="en-GB" sz="2800" dirty="0" err="1" smtClean="0">
                <a:solidFill>
                  <a:schemeClr val="bg1"/>
                </a:solidFill>
              </a:rPr>
              <a:t>ku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ji</a:t>
            </a:r>
            <a:r>
              <a:rPr lang="en-GB" sz="2800" dirty="0" smtClean="0">
                <a:solidFill>
                  <a:schemeClr val="bg1"/>
                </a:solidFill>
              </a:rPr>
              <a:t>  </a:t>
            </a:r>
            <a:r>
              <a:rPr lang="en-GB" sz="2800" dirty="0" err="1" smtClean="0">
                <a:solidFill>
                  <a:schemeClr val="bg1"/>
                </a:solidFill>
              </a:rPr>
              <a:t>kara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gogo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roku</a:t>
            </a:r>
            <a:r>
              <a:rPr lang="en-GB" sz="2800" dirty="0" smtClean="0">
                <a:solidFill>
                  <a:schemeClr val="bg1"/>
                </a:solidFill>
              </a:rPr>
              <a:t> </a:t>
            </a:r>
            <a:r>
              <a:rPr lang="en-GB" sz="2800" dirty="0" err="1" smtClean="0">
                <a:solidFill>
                  <a:schemeClr val="bg1"/>
                </a:solidFill>
              </a:rPr>
              <a:t>ji</a:t>
            </a:r>
            <a:r>
              <a:rPr lang="en-GB" sz="2800" dirty="0" smtClean="0">
                <a:solidFill>
                  <a:schemeClr val="bg1"/>
                </a:solidFill>
              </a:rPr>
              <a:t> made </a:t>
            </a:r>
            <a:r>
              <a:rPr lang="en-GB" sz="2800" dirty="0" err="1" smtClean="0">
                <a:solidFill>
                  <a:schemeClr val="bg1"/>
                </a:solidFill>
              </a:rPr>
              <a:t>desu</a:t>
            </a:r>
            <a:r>
              <a:rPr lang="en-GB" sz="28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ようび</a:t>
            </a:r>
            <a:r>
              <a:rPr lang="en-GB" altLang="ja-JP" dirty="0" smtClean="0">
                <a:solidFill>
                  <a:schemeClr val="tx1"/>
                </a:solidFill>
              </a:rPr>
              <a:t>/day of the week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1340774"/>
          <a:ext cx="856895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2295"/>
                <a:gridCol w="2652295"/>
                <a:gridCol w="3264362"/>
              </a:tblGrid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latin typeface="+mj-ea"/>
                          <a:ea typeface="+mj-ea"/>
                        </a:rPr>
                        <a:t>ようび</a:t>
                      </a:r>
                      <a:endParaRPr lang="en-GB" sz="3200" dirty="0" smtClean="0"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ja-JP" sz="3200" b="1" kern="1200" dirty="0" err="1" smtClean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kumimoji="0" lang="en-GB" sz="3200" b="1" kern="1200" dirty="0" smtClean="0">
                        <a:solidFill>
                          <a:schemeClr val="lt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latin typeface="+mj-ea"/>
                          <a:ea typeface="+mj-ea"/>
                        </a:rPr>
                        <a:t>day</a:t>
                      </a:r>
                      <a:r>
                        <a:rPr lang="en-GB" sz="3200" baseline="0" dirty="0" smtClean="0">
                          <a:latin typeface="+mj-ea"/>
                          <a:ea typeface="+mj-ea"/>
                        </a:rPr>
                        <a:t> of the week</a:t>
                      </a:r>
                      <a:endParaRPr lang="en-GB" sz="3200" dirty="0"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げつ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　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altLang="ja-JP" sz="32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getsu</a:t>
                      </a:r>
                      <a:r>
                        <a:rPr kumimoji="0" lang="en-GB" altLang="ja-JP" sz="32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Monday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か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　　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altLang="ja-JP" sz="3200" kern="12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ka</a:t>
                      </a:r>
                      <a:r>
                        <a:rPr kumimoji="0" lang="en-GB" altLang="ja-JP" sz="3200" kern="12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Tuesday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すい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altLang="ja-JP" sz="3200" kern="12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sui</a:t>
                      </a:r>
                      <a:r>
                        <a:rPr kumimoji="0" lang="en-GB" altLang="ja-JP" sz="3200" kern="12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Wednesday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もく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ja-JP" sz="32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moku</a:t>
                      </a:r>
                      <a:r>
                        <a:rPr kumimoji="0" lang="en-GB" altLang="ja-JP" sz="32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kumimoji="0" lang="en-GB" sz="32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Thursday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きん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altLang="ja-JP" sz="32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kin</a:t>
                      </a:r>
                      <a:r>
                        <a:rPr kumimoji="0" lang="en-GB" altLang="ja-JP" sz="32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Friday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ど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altLang="ja-JP" sz="3200" kern="12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do</a:t>
                      </a:r>
                      <a:r>
                        <a:rPr kumimoji="0" lang="en-GB" altLang="ja-JP" sz="3200" kern="12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Saturday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398994">
                <a:tc>
                  <a:txBody>
                    <a:bodyPr/>
                    <a:lstStyle/>
                    <a:p>
                      <a:r>
                        <a:rPr lang="ja-JP" altLang="en-US" sz="32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にち</a:t>
                      </a:r>
                      <a:r>
                        <a:rPr lang="ja-JP" altLang="en-US" sz="3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ようび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altLang="ja-JP" sz="3200" kern="1200" dirty="0" err="1" smtClean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nichi</a:t>
                      </a:r>
                      <a:r>
                        <a:rPr kumimoji="0" lang="en-GB" altLang="ja-JP" sz="32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yobi</a:t>
                      </a:r>
                      <a:endParaRPr lang="en-GB" sz="3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2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Sunday</a:t>
                      </a:r>
                      <a:endParaRPr lang="en-GB" sz="32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3275856" y="1556792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11960" y="2132856"/>
            <a:ext cx="14401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35896" y="2708920"/>
            <a:ext cx="216024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79912" y="3284984"/>
            <a:ext cx="14401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211960" y="3861048"/>
            <a:ext cx="14401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779912" y="4437112"/>
            <a:ext cx="14401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07904" y="5013176"/>
            <a:ext cx="14401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067944" y="5589240"/>
            <a:ext cx="14401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きょう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 </a:t>
            </a:r>
            <a:r>
              <a:rPr lang="ja-JP" altLang="en-US" smtClean="0">
                <a:solidFill>
                  <a:srgbClr val="FFFF00"/>
                </a:solidFill>
              </a:rPr>
              <a:t>なんようび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err="1" smtClean="0">
                <a:solidFill>
                  <a:schemeClr val="tx1"/>
                </a:solidFill>
              </a:rPr>
              <a:t>Kyo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yobi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2780928"/>
            <a:ext cx="7200800" cy="2862322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600" smtClean="0">
                <a:solidFill>
                  <a:schemeClr val="bg1"/>
                </a:solidFill>
              </a:rPr>
              <a:t>きょう　</a:t>
            </a:r>
            <a:r>
              <a:rPr lang="ja-JP" altLang="en-US" sz="3600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z="3600" smtClean="0">
                <a:solidFill>
                  <a:schemeClr val="bg1"/>
                </a:solidFill>
              </a:rPr>
              <a:t>　</a:t>
            </a:r>
            <a:r>
              <a:rPr lang="ja-JP" altLang="en-US" sz="3600" smtClean="0">
                <a:solidFill>
                  <a:schemeClr val="accent2">
                    <a:lumMod val="75000"/>
                  </a:schemeClr>
                </a:solidFill>
              </a:rPr>
              <a:t>なんようび</a:t>
            </a:r>
            <a:r>
              <a:rPr lang="ja-JP" altLang="en-US" sz="3600" smtClean="0">
                <a:solidFill>
                  <a:schemeClr val="bg1"/>
                </a:solidFill>
              </a:rPr>
              <a:t>　</a:t>
            </a:r>
            <a:r>
              <a:rPr lang="ja-JP" altLang="en-US" sz="3600" smtClean="0">
                <a:solidFill>
                  <a:schemeClr val="accent5">
                    <a:lumMod val="75000"/>
                  </a:schemeClr>
                </a:solidFill>
              </a:rPr>
              <a:t>ですか。</a:t>
            </a:r>
            <a:endParaRPr lang="en-US" altLang="ja-JP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altLang="ja-JP" sz="3600" dirty="0" err="1" smtClean="0">
                <a:solidFill>
                  <a:schemeClr val="bg1"/>
                </a:solidFill>
              </a:rPr>
              <a:t>Kyo</a:t>
            </a:r>
            <a:r>
              <a:rPr lang="en-GB" altLang="ja-JP" sz="3600" dirty="0" smtClean="0">
                <a:solidFill>
                  <a:schemeClr val="bg1"/>
                </a:solidFill>
              </a:rPr>
              <a:t>    </a:t>
            </a:r>
            <a:r>
              <a:rPr lang="en-GB" altLang="ja-JP" sz="3600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altLang="ja-JP" sz="3600" dirty="0" smtClean="0">
                <a:solidFill>
                  <a:schemeClr val="bg1"/>
                </a:solidFill>
              </a:rPr>
              <a:t>  </a:t>
            </a:r>
            <a:r>
              <a:rPr lang="en-GB" altLang="ja-JP" sz="3600" dirty="0" err="1" smtClean="0">
                <a:solidFill>
                  <a:schemeClr val="accent2">
                    <a:lumMod val="75000"/>
                  </a:schemeClr>
                </a:solidFill>
              </a:rPr>
              <a:t>nan</a:t>
            </a:r>
            <a:r>
              <a:rPr lang="en-GB" altLang="ja-JP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3600" dirty="0" err="1" smtClean="0">
                <a:solidFill>
                  <a:schemeClr val="accent2">
                    <a:lumMod val="75000"/>
                  </a:schemeClr>
                </a:solidFill>
              </a:rPr>
              <a:t>yobi</a:t>
            </a:r>
            <a:r>
              <a:rPr lang="en-GB" altLang="ja-JP" sz="3600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en-GB" altLang="ja-JP" sz="3600" dirty="0" err="1" smtClean="0">
                <a:solidFill>
                  <a:schemeClr val="accent5">
                    <a:lumMod val="75000"/>
                  </a:schemeClr>
                </a:solidFill>
              </a:rPr>
              <a:t>desuka</a:t>
            </a:r>
            <a:r>
              <a:rPr lang="en-GB" altLang="ja-JP" sz="3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altLang="ja-JP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  <a:p>
            <a:r>
              <a:rPr lang="ja-JP" altLang="en-US" sz="3600" smtClean="0">
                <a:solidFill>
                  <a:schemeClr val="bg1"/>
                </a:solidFill>
              </a:rPr>
              <a:t>かようび　</a:t>
            </a:r>
            <a:r>
              <a:rPr lang="ja-JP" altLang="en-US" sz="3600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altLang="ja-JP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3600" dirty="0" err="1" smtClean="0">
                <a:solidFill>
                  <a:schemeClr val="bg1"/>
                </a:solidFill>
              </a:rPr>
              <a:t>Kayobi</a:t>
            </a:r>
            <a:r>
              <a:rPr lang="en-GB" sz="3600" dirty="0" smtClean="0">
                <a:solidFill>
                  <a:schemeClr val="bg1"/>
                </a:solidFill>
              </a:rPr>
              <a:t>    </a:t>
            </a:r>
            <a:r>
              <a:rPr lang="en-GB" sz="3600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sz="3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67744" y="134076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88024" y="1340768"/>
            <a:ext cx="21602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07704" y="515719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619672" y="3501008"/>
            <a:ext cx="2160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27984" y="3501008"/>
            <a:ext cx="14401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en-GB" altLang="ja-JP" dirty="0" smtClean="0">
                <a:solidFill>
                  <a:schemeClr val="tx1"/>
                </a:solidFill>
              </a:rPr>
              <a:t>Months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1124748"/>
          <a:ext cx="8640960" cy="5486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09824"/>
                <a:gridCol w="2839342"/>
                <a:gridCol w="3291794"/>
              </a:tblGrid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いち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ichi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January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February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さん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san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March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し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shi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April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ご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go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May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ろく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roku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June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しち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shichi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July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はち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hachi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August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く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ku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September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October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じゅういち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jyuichi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November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じゅうに</a:t>
                      </a:r>
                      <a:r>
                        <a:rPr lang="ja-JP" altLang="en-US" sz="24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がつ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jyuni</a:t>
                      </a:r>
                      <a:r>
                        <a:rPr lang="en-GB" sz="24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gatsu</a:t>
                      </a:r>
                      <a:endParaRPr lang="en-GB" sz="2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December</a:t>
                      </a:r>
                      <a:endParaRPr lang="en-GB" sz="24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131840" y="537321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31840" y="5805264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60589" y="628489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en-GB" altLang="ja-JP" dirty="0" smtClean="0">
                <a:solidFill>
                  <a:schemeClr val="tx1"/>
                </a:solidFill>
              </a:rPr>
              <a:t>Days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1196747"/>
          <a:ext cx="8538817" cy="540060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24516"/>
                <a:gridCol w="1469800"/>
                <a:gridCol w="837235"/>
                <a:gridCol w="1798955"/>
                <a:gridCol w="1830334"/>
                <a:gridCol w="977977"/>
              </a:tblGrid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ついたち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tsuitachi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1st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じゅうしちにち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jyushichi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17th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ふつか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futsuka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2nd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じゅうはちにち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jyuhachi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18th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みっか　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mikka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3rd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じゅうくにち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jyuku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19th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よっか 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yokka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4th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はつか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hatsuka</a:t>
                      </a:r>
                      <a:endParaRPr lang="en-GB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いつか  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itsuka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5th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にじゅういちにち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jyuichi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21st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むいか  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muika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6</a:t>
                      </a:r>
                      <a:r>
                        <a:rPr lang="en-GB" sz="1600" baseline="30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th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にじゅうににち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jyuni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22nd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なのか </a:t>
                      </a:r>
                      <a:r>
                        <a:rPr lang="en-GB" altLang="ja-JP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  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nanoka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7th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にじゅうさんにち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jyusan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23rd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ようか  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yoka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8th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</a:t>
                      </a:r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よっか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yokka</a:t>
                      </a:r>
                      <a:endParaRPr lang="en-GB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24th</a:t>
                      </a:r>
                      <a:endParaRPr lang="en-GB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ここのか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kokonoka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9th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にじゅうごにち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go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25th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とうか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toka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10th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にじゅうろくにち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roku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26th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じゅういちにち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ichi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11</a:t>
                      </a:r>
                      <a:r>
                        <a:rPr lang="en-GB" sz="1600" baseline="300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th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にじゅうしちにち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shichi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27th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じゅうににち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12th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</a:rPr>
                        <a:t>にじゅうはちにち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hachi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28th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じゅうさんにち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san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13th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</a:rPr>
                        <a:t>にじゅうくにち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aseline="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jyuku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29th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</a:t>
                      </a:r>
                      <a:r>
                        <a:rPr lang="ja-JP" alt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よっか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yokka</a:t>
                      </a:r>
                      <a:endParaRPr lang="en-GB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14th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</a:rPr>
                        <a:t>さんじゅうにち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san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30th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じゅうごにち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go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15th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さんじゅういちにち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san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ichi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31st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  <a:tr h="337538">
                <a:tc>
                  <a:txBody>
                    <a:bodyPr/>
                    <a:lstStyle/>
                    <a:p>
                      <a:r>
                        <a:rPr lang="ja-JP" altLang="en-US" sz="160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じゅうろくにち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jyu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roku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GB" sz="1600" dirty="0" err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nichi</a:t>
                      </a:r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16th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2123728" y="4293096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95736" y="465313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123728" y="5013176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195736" y="5373216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195736" y="566124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195736" y="602128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195736" y="638132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2123728" y="36450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300192" y="134076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162880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00192" y="198884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444208" y="263691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444208" y="2996952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660232" y="602128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660232" y="5661248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44208" y="5301208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444208" y="501317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444208" y="465313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444208" y="429309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516216" y="4005064"/>
            <a:ext cx="720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444208" y="364502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444208" y="3284984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>
          <a:xfrm>
            <a:off x="5562600" y="6539056"/>
            <a:ext cx="3002280" cy="274320"/>
          </a:xfrm>
        </p:spPr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きょう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 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＿がつ＿＿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err="1" smtClean="0">
                <a:solidFill>
                  <a:schemeClr val="tx1"/>
                </a:solidFill>
              </a:rPr>
              <a:t>Kyo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＿</a:t>
            </a:r>
            <a:r>
              <a:rPr lang="en-GB" altLang="ja-JP" dirty="0" err="1" smtClean="0">
                <a:solidFill>
                  <a:schemeClr val="accent2">
                    <a:lumMod val="75000"/>
                  </a:schemeClr>
                </a:solidFill>
              </a:rPr>
              <a:t>gatsu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___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2912164"/>
            <a:ext cx="8784976" cy="2893100"/>
          </a:xfrm>
          <a:prstGeom prst="rect">
            <a:avLst/>
          </a:prstGeom>
          <a:solidFill>
            <a:schemeClr val="tx1">
              <a:lumMod val="5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b="1" smtClean="0">
                <a:solidFill>
                  <a:schemeClr val="bg1"/>
                </a:solidFill>
              </a:rPr>
              <a:t>きょう　</a:t>
            </a:r>
            <a:r>
              <a:rPr lang="ja-JP" altLang="en-US" sz="2600" b="1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z="2600" b="1" smtClean="0">
                <a:solidFill>
                  <a:schemeClr val="bg1"/>
                </a:solidFill>
              </a:rPr>
              <a:t>　 </a:t>
            </a:r>
            <a:r>
              <a:rPr lang="ja-JP" altLang="en-US" sz="2600" b="1" smtClean="0">
                <a:solidFill>
                  <a:schemeClr val="accent2">
                    <a:lumMod val="75000"/>
                  </a:schemeClr>
                </a:solidFill>
              </a:rPr>
              <a:t>１０がつ      ２３にち　     </a:t>
            </a:r>
            <a:r>
              <a:rPr lang="ja-JP" altLang="en-US" sz="2600" b="1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US" altLang="ja-JP" sz="2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altLang="ja-JP" sz="2600" b="1" dirty="0" err="1" smtClean="0">
                <a:solidFill>
                  <a:schemeClr val="bg1"/>
                </a:solidFill>
              </a:rPr>
              <a:t>Kyo</a:t>
            </a:r>
            <a:r>
              <a:rPr lang="en-GB" altLang="ja-JP" sz="2600" b="1" dirty="0" smtClean="0">
                <a:solidFill>
                  <a:schemeClr val="bg1"/>
                </a:solidFill>
              </a:rPr>
              <a:t>    </a:t>
            </a:r>
            <a:r>
              <a:rPr lang="en-GB" altLang="ja-JP" sz="2600" b="1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altLang="ja-JP" sz="2600" b="1" dirty="0" smtClean="0">
                <a:solidFill>
                  <a:schemeClr val="bg1"/>
                </a:solidFill>
              </a:rPr>
              <a:t>  </a:t>
            </a:r>
            <a:r>
              <a:rPr lang="en-GB" altLang="ja-JP" sz="2600" b="1" dirty="0" err="1" smtClean="0">
                <a:solidFill>
                  <a:schemeClr val="accent2">
                    <a:lumMod val="75000"/>
                  </a:schemeClr>
                </a:solidFill>
              </a:rPr>
              <a:t>jyugatsu</a:t>
            </a:r>
            <a:r>
              <a:rPr lang="en-GB" altLang="ja-JP" sz="2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600" b="1" dirty="0" err="1" smtClean="0">
                <a:solidFill>
                  <a:schemeClr val="accent2">
                    <a:lumMod val="75000"/>
                  </a:schemeClr>
                </a:solidFill>
              </a:rPr>
              <a:t>nijyusan</a:t>
            </a:r>
            <a:r>
              <a:rPr lang="en-GB" altLang="ja-JP" sz="2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600" b="1" dirty="0" err="1" smtClean="0">
                <a:solidFill>
                  <a:schemeClr val="accent2">
                    <a:lumMod val="75000"/>
                  </a:schemeClr>
                </a:solidFill>
              </a:rPr>
              <a:t>nichi</a:t>
            </a:r>
            <a:r>
              <a:rPr lang="en-GB" altLang="ja-JP" sz="26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sz="2600" b="1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altLang="ja-JP" sz="2600" b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altLang="ja-JP" sz="2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600" b="1" dirty="0" smtClean="0">
              <a:solidFill>
                <a:schemeClr val="bg1"/>
              </a:solidFill>
            </a:endParaRPr>
          </a:p>
          <a:p>
            <a:endParaRPr lang="en-US" sz="2600" b="1" dirty="0" smtClean="0">
              <a:solidFill>
                <a:schemeClr val="bg1"/>
              </a:solidFill>
            </a:endParaRPr>
          </a:p>
          <a:p>
            <a:endParaRPr lang="en-US" sz="2600" b="1" dirty="0" smtClean="0">
              <a:solidFill>
                <a:schemeClr val="bg1"/>
              </a:solidFill>
            </a:endParaRPr>
          </a:p>
          <a:p>
            <a:r>
              <a:rPr lang="ja-JP" altLang="en-US" sz="2600" b="1" smtClean="0">
                <a:solidFill>
                  <a:schemeClr val="bg1"/>
                </a:solidFill>
              </a:rPr>
              <a:t>すずきさん  の たんじょうび は　</a:t>
            </a:r>
            <a:r>
              <a:rPr lang="ja-JP" altLang="en-US" sz="2600" b="1" smtClean="0">
                <a:solidFill>
                  <a:schemeClr val="accent2">
                    <a:lumMod val="75000"/>
                  </a:schemeClr>
                </a:solidFill>
              </a:rPr>
              <a:t>９がつ　   １１にち</a:t>
            </a:r>
            <a:r>
              <a:rPr lang="ja-JP" altLang="en-US" sz="2600" b="1" smtClean="0">
                <a:solidFill>
                  <a:schemeClr val="bg1"/>
                </a:solidFill>
              </a:rPr>
              <a:t>　    </a:t>
            </a:r>
            <a:r>
              <a:rPr lang="ja-JP" altLang="en-US" sz="2600" b="1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altLang="ja-JP" sz="26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GB" sz="2600" b="1" dirty="0" err="1" smtClean="0">
                <a:solidFill>
                  <a:schemeClr val="bg1"/>
                </a:solidFill>
              </a:rPr>
              <a:t>Suzukisan</a:t>
            </a:r>
            <a:r>
              <a:rPr lang="en-GB" sz="2600" b="1" dirty="0" smtClean="0">
                <a:solidFill>
                  <a:schemeClr val="bg1"/>
                </a:solidFill>
              </a:rPr>
              <a:t>  no </a:t>
            </a:r>
            <a:r>
              <a:rPr lang="en-GB" sz="2600" b="1" dirty="0" err="1" smtClean="0">
                <a:solidFill>
                  <a:schemeClr val="bg1"/>
                </a:solidFill>
              </a:rPr>
              <a:t>tanjyobi</a:t>
            </a:r>
            <a:r>
              <a:rPr lang="en-GB" sz="2600" b="1" dirty="0" smtClean="0">
                <a:solidFill>
                  <a:schemeClr val="bg1"/>
                </a:solidFill>
              </a:rPr>
              <a:t>  </a:t>
            </a:r>
            <a:r>
              <a:rPr lang="en-GB" sz="2600" b="1" dirty="0" err="1" smtClean="0">
                <a:solidFill>
                  <a:schemeClr val="bg1"/>
                </a:solidFill>
              </a:rPr>
              <a:t>wa</a:t>
            </a:r>
            <a:r>
              <a:rPr lang="en-GB" sz="2600" b="1" dirty="0" smtClean="0">
                <a:solidFill>
                  <a:schemeClr val="bg1"/>
                </a:solidFill>
              </a:rPr>
              <a:t> </a:t>
            </a:r>
            <a:r>
              <a:rPr lang="en-GB" sz="2600" b="1" dirty="0" err="1" smtClean="0">
                <a:solidFill>
                  <a:schemeClr val="accent2">
                    <a:lumMod val="75000"/>
                  </a:schemeClr>
                </a:solidFill>
              </a:rPr>
              <a:t>ku</a:t>
            </a:r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600" b="1" dirty="0" err="1" smtClean="0">
                <a:solidFill>
                  <a:schemeClr val="accent2">
                    <a:lumMod val="75000"/>
                  </a:schemeClr>
                </a:solidFill>
              </a:rPr>
              <a:t>gatsu</a:t>
            </a:r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600" b="1" dirty="0" err="1" smtClean="0">
                <a:solidFill>
                  <a:schemeClr val="accent2">
                    <a:lumMod val="75000"/>
                  </a:schemeClr>
                </a:solidFill>
              </a:rPr>
              <a:t>jyuichinichi</a:t>
            </a:r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600" b="1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sz="2600" b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339752" y="134076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47864" y="5373216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83568" y="3429000"/>
            <a:ext cx="1440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95736" y="3429000"/>
            <a:ext cx="14401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923928" y="3429000"/>
            <a:ext cx="14401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00192" y="5373216"/>
            <a:ext cx="14401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908720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これ</a:t>
            </a:r>
            <a:r>
              <a:rPr lang="ja-JP" altLang="en-US" smtClean="0">
                <a:solidFill>
                  <a:schemeClr val="tx1"/>
                </a:solidFill>
              </a:rPr>
              <a:t> は</a:t>
            </a:r>
            <a:r>
              <a:rPr lang="ja-JP" altLang="en-US" smtClean="0"/>
              <a:t> 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Ｘ</a:t>
            </a:r>
            <a:r>
              <a:rPr lang="ja-JP" altLang="en-US" smtClean="0">
                <a:solidFill>
                  <a:schemeClr val="tx1"/>
                </a:solidFill>
              </a:rPr>
              <a:t>です。</a:t>
            </a:r>
            <a:r>
              <a:rPr lang="en-GB" altLang="ja-JP" sz="2700" dirty="0" smtClean="0">
                <a:solidFill>
                  <a:schemeClr val="accent5">
                    <a:lumMod val="75000"/>
                  </a:schemeClr>
                </a:solidFill>
              </a:rPr>
              <a:t>(something near the speaker)</a:t>
            </a: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ja-JP" altLang="en-US" smtClean="0">
                <a:solidFill>
                  <a:schemeClr val="accent1">
                    <a:lumMod val="75000"/>
                  </a:schemeClr>
                </a:solidFill>
              </a:rPr>
              <a:t>それ</a:t>
            </a:r>
            <a:r>
              <a:rPr lang="ja-JP" altLang="en-US" smtClean="0">
                <a:solidFill>
                  <a:schemeClr val="tx1"/>
                </a:solidFill>
              </a:rPr>
              <a:t> は</a:t>
            </a:r>
            <a:r>
              <a:rPr lang="ja-JP" altLang="en-US" smtClean="0"/>
              <a:t> 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Ｘ</a:t>
            </a:r>
            <a:r>
              <a:rPr lang="ja-JP" altLang="en-US" smtClean="0">
                <a:solidFill>
                  <a:schemeClr val="tx1"/>
                </a:solidFill>
              </a:rPr>
              <a:t>です。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700" dirty="0" smtClean="0">
                <a:solidFill>
                  <a:schemeClr val="accent1">
                    <a:lumMod val="75000"/>
                  </a:schemeClr>
                </a:solidFill>
              </a:rPr>
              <a:t>(something near the listener)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あれ</a:t>
            </a:r>
            <a:r>
              <a:rPr lang="ja-JP" altLang="en-US" smtClean="0">
                <a:solidFill>
                  <a:schemeClr val="tx1"/>
                </a:solidFill>
              </a:rPr>
              <a:t> は</a:t>
            </a:r>
            <a:r>
              <a:rPr lang="ja-JP" altLang="en-US" smtClean="0"/>
              <a:t> 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Ｘ</a:t>
            </a:r>
            <a:r>
              <a:rPr lang="ja-JP" altLang="en-US" smtClean="0">
                <a:solidFill>
                  <a:schemeClr val="tx1"/>
                </a:solidFill>
              </a:rPr>
              <a:t>です。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sz="27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(something away from both)</a:t>
            </a:r>
            <a:endParaRPr lang="en-GB" sz="27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780928"/>
            <a:ext cx="8496944" cy="369331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これ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rgbClr val="FFFF00"/>
                </a:solidFill>
              </a:rPr>
              <a:t>ほん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Ｋｏｒｅ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hon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いいえ、</a:t>
            </a:r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それ</a:t>
            </a:r>
            <a:r>
              <a:rPr lang="ja-JP" altLang="en-US" sz="2600" smtClean="0">
                <a:solidFill>
                  <a:schemeClr val="tx1"/>
                </a:solidFill>
              </a:rPr>
              <a:t>　は　ほん　では　ありません。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tx1"/>
                </a:solidFill>
              </a:rPr>
              <a:t>Iie</a:t>
            </a:r>
            <a:r>
              <a:rPr lang="en-GB" altLang="ja-JP" sz="2600" dirty="0" smtClean="0">
                <a:solidFill>
                  <a:schemeClr val="tx1"/>
                </a:solidFill>
              </a:rPr>
              <a:t>,</a:t>
            </a:r>
            <a:r>
              <a:rPr lang="ja-JP" altLang="en-US" sz="2600" smtClean="0">
                <a:solidFill>
                  <a:schemeClr val="tx1"/>
                </a:solidFill>
              </a:rPr>
              <a:t>　　　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sore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hon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dewa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arimasen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altLang="ja-JP" sz="2600" dirty="0" smtClean="0">
                <a:solidFill>
                  <a:schemeClr val="bg1"/>
                </a:solidFill>
              </a:rPr>
              <a:t>  </a:t>
            </a:r>
            <a:endParaRPr lang="en-US" altLang="ja-JP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908720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これ</a:t>
            </a:r>
            <a:r>
              <a:rPr lang="ja-JP" altLang="en-US" smtClean="0">
                <a:solidFill>
                  <a:schemeClr val="tx1"/>
                </a:solidFill>
              </a:rPr>
              <a:t>　は</a:t>
            </a:r>
            <a:r>
              <a:rPr lang="ja-JP" altLang="en-US" smtClean="0"/>
              <a:t> 　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いくら　</a:t>
            </a:r>
            <a:r>
              <a:rPr lang="ja-JP" altLang="en-US" smtClean="0">
                <a:solidFill>
                  <a:schemeClr val="tx1"/>
                </a:solidFill>
              </a:rPr>
              <a:t>ですか。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Kore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wa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780928"/>
            <a:ext cx="8496944" cy="369331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これ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rgbClr val="FFFF00"/>
                </a:solidFill>
              </a:rPr>
              <a:t>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kore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（それ</a:t>
            </a:r>
            <a:r>
              <a:rPr lang="ja-JP" altLang="en-US" sz="2600" smtClean="0">
                <a:solidFill>
                  <a:schemeClr val="tx1"/>
                </a:solidFill>
              </a:rPr>
              <a:t>　は）　１００えん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sore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ja-JP" altLang="en-US" sz="2600" smtClean="0">
                <a:solidFill>
                  <a:schemeClr val="tx1"/>
                </a:solidFill>
              </a:rPr>
              <a:t>）　</a:t>
            </a:r>
            <a:r>
              <a:rPr lang="en-GB" altLang="ja-JP" sz="2600" dirty="0" smtClean="0">
                <a:solidFill>
                  <a:schemeClr val="tx1"/>
                </a:solidFill>
              </a:rPr>
              <a:t> 100en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  </a:t>
            </a:r>
          </a:p>
          <a:p>
            <a:r>
              <a:rPr lang="en-GB" altLang="ja-JP" sz="2600" dirty="0" smtClean="0">
                <a:solidFill>
                  <a:schemeClr val="bg1"/>
                </a:solidFill>
              </a:rPr>
              <a:t>  </a:t>
            </a:r>
            <a:endParaRPr lang="en-US" altLang="ja-JP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  <a:p>
            <a:endParaRPr lang="en-US" sz="2600" dirty="0" smtClean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これ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も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tx1"/>
                </a:solidFill>
              </a:rPr>
              <a:t>Ｘ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mtClean="0">
                <a:solidFill>
                  <a:schemeClr val="tx1"/>
                </a:solidFill>
              </a:rPr>
              <a:t>です。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GB" altLang="ja-JP" dirty="0" err="1" smtClean="0">
                <a:solidFill>
                  <a:schemeClr val="tx1"/>
                </a:solidFill>
              </a:rPr>
              <a:t>Kore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mo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desu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844824"/>
            <a:ext cx="8532440" cy="44935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tx1"/>
                </a:solidFill>
              </a:rPr>
              <a:t>これ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tx1"/>
                </a:solidFill>
              </a:rPr>
              <a:t>kore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ikura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（それ　は）　１００えん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（</a:t>
            </a:r>
            <a:r>
              <a:rPr lang="en-GB" altLang="ja-JP" sz="2600" dirty="0" smtClean="0">
                <a:solidFill>
                  <a:schemeClr val="tx1"/>
                </a:solidFill>
              </a:rPr>
              <a:t>sore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ja-JP" altLang="en-US" sz="2600" smtClean="0">
                <a:solidFill>
                  <a:schemeClr val="tx1"/>
                </a:solidFill>
              </a:rPr>
              <a:t>）　</a:t>
            </a:r>
            <a:r>
              <a:rPr lang="en-GB" altLang="ja-JP" sz="2600" dirty="0" smtClean="0">
                <a:solidFill>
                  <a:schemeClr val="tx1"/>
                </a:solidFill>
              </a:rPr>
              <a:t> 100en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あれ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は　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a</a:t>
            </a:r>
            <a:r>
              <a:rPr lang="en-GB" altLang="ja-JP" sz="2600" dirty="0" smtClean="0">
                <a:solidFill>
                  <a:schemeClr val="tx1"/>
                </a:solidFill>
              </a:rPr>
              <a:t>re  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ikura</a:t>
            </a:r>
            <a:r>
              <a:rPr lang="en-GB" altLang="ja-JP" sz="2600" dirty="0" smtClean="0">
                <a:solidFill>
                  <a:schemeClr val="tx1"/>
                </a:solidFill>
              </a:rPr>
              <a:t>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あれ　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も</a:t>
            </a:r>
            <a:r>
              <a:rPr lang="ja-JP" altLang="en-US" sz="2600" smtClean="0">
                <a:solidFill>
                  <a:schemeClr val="tx1"/>
                </a:solidFill>
              </a:rPr>
              <a:t>　１００えん　です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are </a:t>
            </a:r>
            <a:r>
              <a:rPr lang="ja-JP" altLang="en-US" sz="2600" smtClean="0">
                <a:solidFill>
                  <a:schemeClr val="tx1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mo  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smtClean="0">
                <a:solidFill>
                  <a:schemeClr val="tx1"/>
                </a:solidFill>
              </a:rPr>
              <a:t>100en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  <a:endParaRPr lang="en-US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わたし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も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tx1"/>
                </a:solidFill>
              </a:rPr>
              <a:t>Ｘ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mtClean="0">
                <a:solidFill>
                  <a:schemeClr val="tx1"/>
                </a:solidFill>
              </a:rPr>
              <a:t>です。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err="1" smtClean="0">
                <a:solidFill>
                  <a:schemeClr val="tx1"/>
                </a:solidFill>
              </a:rPr>
              <a:t>Watashi</a:t>
            </a:r>
            <a:r>
              <a:rPr lang="en-GB" altLang="ja-JP" dirty="0" smtClean="0">
                <a:solidFill>
                  <a:schemeClr val="tx1"/>
                </a:solidFill>
              </a:rPr>
              <a:t> 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mo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desu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255961"/>
            <a:ext cx="8532440" cy="344709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smtClean="0">
                <a:solidFill>
                  <a:schemeClr val="tx1"/>
                </a:solidFill>
              </a:rPr>
              <a:t>スミス</a:t>
            </a:r>
            <a:r>
              <a:rPr lang="en-GB" altLang="ja-JP" sz="2400" dirty="0" smtClean="0">
                <a:solidFill>
                  <a:schemeClr val="tx1"/>
                </a:solidFill>
              </a:rPr>
              <a:t>:    </a:t>
            </a:r>
            <a:r>
              <a:rPr lang="ja-JP" altLang="en-US" sz="2400" smtClean="0">
                <a:solidFill>
                  <a:schemeClr val="tx1"/>
                </a:solidFill>
              </a:rPr>
              <a:t>なかむら    さん</a:t>
            </a:r>
            <a:r>
              <a:rPr lang="ja-JP" altLang="en-US" sz="2400" smtClean="0">
                <a:solidFill>
                  <a:schemeClr val="bg1"/>
                </a:solidFill>
              </a:rPr>
              <a:t>　</a:t>
            </a:r>
            <a:r>
              <a:rPr lang="ja-JP" altLang="en-US" sz="2400" smtClean="0">
                <a:solidFill>
                  <a:schemeClr val="tx1"/>
                </a:solidFill>
              </a:rPr>
              <a:t>は  がくせい</a:t>
            </a:r>
            <a:r>
              <a:rPr lang="ja-JP" altLang="en-US" sz="2400" smtClean="0">
                <a:solidFill>
                  <a:schemeClr val="bg1"/>
                </a:solidFill>
              </a:rPr>
              <a:t>　</a:t>
            </a:r>
            <a:r>
              <a:rPr lang="ja-JP" altLang="en-US" sz="2400" smtClean="0">
                <a:solidFill>
                  <a:schemeClr val="tx1"/>
                </a:solidFill>
              </a:rPr>
              <a:t>ですか。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en-GB" altLang="ja-JP" sz="2400" dirty="0" err="1" smtClean="0">
                <a:solidFill>
                  <a:schemeClr val="tx1"/>
                </a:solidFill>
              </a:rPr>
              <a:t>Sumisu</a:t>
            </a:r>
            <a:r>
              <a:rPr lang="en-GB" altLang="ja-JP" sz="2400" dirty="0" smtClean="0">
                <a:solidFill>
                  <a:schemeClr val="tx1"/>
                </a:solidFill>
              </a:rPr>
              <a:t>: Nakamura san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4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sz="2400" dirty="0" smtClean="0">
                <a:solidFill>
                  <a:schemeClr val="tx1"/>
                </a:solidFill>
              </a:rPr>
              <a:t>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gakusei</a:t>
            </a:r>
            <a:r>
              <a:rPr lang="en-GB" altLang="ja-JP" sz="2400" dirty="0" smtClean="0">
                <a:solidFill>
                  <a:srgbClr val="FFFF00"/>
                </a:solidFill>
              </a:rPr>
              <a:t>  </a:t>
            </a:r>
            <a:r>
              <a:rPr lang="en-GB" altLang="ja-JP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smtClean="0">
                <a:solidFill>
                  <a:schemeClr val="tx1"/>
                </a:solidFill>
              </a:rPr>
              <a:t>なかむら：　</a:t>
            </a:r>
            <a:r>
              <a:rPr lang="en-GB" altLang="ja-JP" sz="2400" dirty="0" smtClean="0">
                <a:solidFill>
                  <a:schemeClr val="tx1"/>
                </a:solidFill>
              </a:rPr>
              <a:t> </a:t>
            </a:r>
            <a:r>
              <a:rPr lang="ja-JP" altLang="en-US" sz="2400" smtClean="0">
                <a:solidFill>
                  <a:schemeClr val="tx1"/>
                </a:solidFill>
              </a:rPr>
              <a:t>はい、そう　です。 スミス　　さん </a:t>
            </a:r>
            <a:r>
              <a:rPr lang="ja-JP" altLang="en-US" sz="2400" smtClean="0">
                <a:solidFill>
                  <a:schemeClr val="accent5">
                    <a:lumMod val="75000"/>
                  </a:schemeClr>
                </a:solidFill>
              </a:rPr>
              <a:t>も</a:t>
            </a:r>
            <a:r>
              <a:rPr lang="ja-JP" altLang="en-US" sz="2400" smtClean="0">
                <a:solidFill>
                  <a:schemeClr val="tx1"/>
                </a:solidFill>
              </a:rPr>
              <a:t>　がくせい ですか。</a:t>
            </a:r>
            <a:endParaRPr lang="en-GB" altLang="ja-JP" sz="2400" dirty="0" smtClean="0">
              <a:solidFill>
                <a:schemeClr val="tx1"/>
              </a:solidFill>
            </a:endParaRPr>
          </a:p>
          <a:p>
            <a:r>
              <a:rPr lang="en-GB" altLang="ja-JP" sz="2400" dirty="0" smtClean="0">
                <a:solidFill>
                  <a:schemeClr val="tx1"/>
                </a:solidFill>
              </a:rPr>
              <a:t>Nakamura: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Hai</a:t>
            </a:r>
            <a:r>
              <a:rPr lang="en-GB" altLang="ja-JP" sz="2400" dirty="0" smtClean="0">
                <a:solidFill>
                  <a:schemeClr val="tx1"/>
                </a:solidFill>
              </a:rPr>
              <a:t>,    so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400" dirty="0" smtClean="0">
                <a:solidFill>
                  <a:schemeClr val="tx1"/>
                </a:solidFill>
              </a:rPr>
              <a:t>.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Sumisu</a:t>
            </a:r>
            <a:r>
              <a:rPr lang="en-GB" altLang="ja-JP" sz="2400" dirty="0" smtClean="0">
                <a:solidFill>
                  <a:schemeClr val="tx1"/>
                </a:solidFill>
              </a:rPr>
              <a:t> san </a:t>
            </a:r>
            <a:r>
              <a:rPr lang="en-GB" altLang="ja-JP" sz="2400" dirty="0" smtClean="0">
                <a:solidFill>
                  <a:schemeClr val="accent5">
                    <a:lumMod val="75000"/>
                  </a:schemeClr>
                </a:solidFill>
              </a:rPr>
              <a:t>mo</a:t>
            </a:r>
            <a:r>
              <a:rPr lang="en-GB" altLang="ja-JP" sz="2400" dirty="0" smtClean="0">
                <a:solidFill>
                  <a:schemeClr val="tx1"/>
                </a:solidFill>
              </a:rPr>
              <a:t>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gakusei</a:t>
            </a:r>
            <a:r>
              <a:rPr lang="en-GB" altLang="ja-JP" sz="2400" dirty="0" smtClean="0">
                <a:solidFill>
                  <a:schemeClr val="tx1"/>
                </a:solidFill>
              </a:rPr>
              <a:t>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400" dirty="0" smtClean="0">
              <a:solidFill>
                <a:schemeClr val="tx1"/>
              </a:solidFill>
            </a:endParaRPr>
          </a:p>
          <a:p>
            <a:r>
              <a:rPr lang="ja-JP" altLang="en-US" sz="2400" smtClean="0">
                <a:solidFill>
                  <a:schemeClr val="tx1"/>
                </a:solidFill>
              </a:rPr>
              <a:t>スミス：　 はい、わたし     も　 がくせい　です。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en-GB" altLang="ja-JP" sz="2400" dirty="0" err="1" smtClean="0">
                <a:solidFill>
                  <a:schemeClr val="tx1"/>
                </a:solidFill>
              </a:rPr>
              <a:t>Sumisu</a:t>
            </a:r>
            <a:r>
              <a:rPr lang="en-GB" altLang="ja-JP" sz="2400" dirty="0" smtClean="0">
                <a:solidFill>
                  <a:schemeClr val="tx1"/>
                </a:solidFill>
              </a:rPr>
              <a:t>: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Hai</a:t>
            </a:r>
            <a:r>
              <a:rPr lang="en-GB" altLang="ja-JP" sz="2400" dirty="0" smtClean="0">
                <a:solidFill>
                  <a:schemeClr val="tx1"/>
                </a:solidFill>
              </a:rPr>
              <a:t>,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watashi</a:t>
            </a:r>
            <a:r>
              <a:rPr lang="en-GB" altLang="ja-JP" sz="2400" dirty="0" smtClean="0">
                <a:solidFill>
                  <a:schemeClr val="tx1"/>
                </a:solidFill>
              </a:rPr>
              <a:t>  mo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gakusei</a:t>
            </a:r>
            <a:r>
              <a:rPr lang="en-GB" altLang="ja-JP" sz="2400" dirty="0" smtClean="0">
                <a:solidFill>
                  <a:schemeClr val="tx1"/>
                </a:solidFill>
              </a:rPr>
              <a:t>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987824" y="3861048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Greeting (</a:t>
            </a:r>
            <a:r>
              <a:rPr lang="ja-JP" altLang="en-US" smtClean="0"/>
              <a:t>あいさつ）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altLang="ja-JP" dirty="0" smtClean="0"/>
              <a:t>- </a:t>
            </a:r>
            <a:r>
              <a:rPr lang="ja-JP" altLang="en-US" smtClean="0"/>
              <a:t>おはよう</a:t>
            </a:r>
            <a:r>
              <a:rPr lang="en-GB" altLang="ja-JP" dirty="0" smtClean="0"/>
              <a:t> (Ohayo) --- Good Morning</a:t>
            </a:r>
          </a:p>
          <a:p>
            <a:pPr>
              <a:buNone/>
            </a:pPr>
            <a:r>
              <a:rPr lang="en-GB" altLang="ja-JP" dirty="0" smtClean="0"/>
              <a:t>  </a:t>
            </a:r>
            <a:r>
              <a:rPr lang="ja-JP" altLang="en-US" smtClean="0"/>
              <a:t>おはようございます</a:t>
            </a:r>
            <a:r>
              <a:rPr lang="en-GB" altLang="ja-JP" dirty="0" smtClean="0"/>
              <a:t>(</a:t>
            </a:r>
            <a:r>
              <a:rPr lang="en-GB" altLang="ja-JP" dirty="0" err="1" smtClean="0"/>
              <a:t>Ohayogozaimasu</a:t>
            </a:r>
            <a:r>
              <a:rPr lang="en-GB" altLang="ja-JP" dirty="0" smtClean="0"/>
              <a:t>)</a:t>
            </a:r>
          </a:p>
          <a:p>
            <a:pPr>
              <a:buFontTx/>
              <a:buChar char="-"/>
            </a:pPr>
            <a:endParaRPr lang="en-US" altLang="ja-JP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altLang="ja-JP" dirty="0" smtClean="0"/>
              <a:t>- </a:t>
            </a:r>
            <a:r>
              <a:rPr lang="ja-JP" altLang="en-US" smtClean="0"/>
              <a:t>こんにちは </a:t>
            </a:r>
            <a:r>
              <a:rPr lang="en-GB" altLang="ja-JP" dirty="0" smtClean="0"/>
              <a:t>(Konnichiwa) --- Good Afternoon</a:t>
            </a:r>
            <a:endParaRPr lang="en-US" altLang="ja-JP" dirty="0" smtClean="0"/>
          </a:p>
          <a:p>
            <a:pPr>
              <a:buNone/>
            </a:pPr>
            <a:r>
              <a:rPr lang="en-US" dirty="0" smtClean="0"/>
              <a:t>                                              Hello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GB" altLang="ja-JP" dirty="0" smtClean="0"/>
              <a:t>- </a:t>
            </a:r>
            <a:r>
              <a:rPr lang="ja-JP" altLang="en-US" smtClean="0"/>
              <a:t>こんばんは </a:t>
            </a:r>
            <a:r>
              <a:rPr lang="en-GB" altLang="ja-JP" dirty="0" smtClean="0"/>
              <a:t>(Konbanwa) --- Good Evening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03848" y="17728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364088" y="227687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smtClean="0"/>
              <a:t>(c) Kumi Casey</a:t>
            </a:r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この </a:t>
            </a: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　　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Kono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X 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815782"/>
            <a:ext cx="8496944" cy="369331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この　ほん</a:t>
            </a:r>
            <a:r>
              <a:rPr lang="ja-JP" altLang="en-US" sz="2600" smtClean="0">
                <a:solidFill>
                  <a:schemeClr val="bg1"/>
                </a:solidFill>
              </a:rPr>
              <a:t> </a:t>
            </a:r>
            <a:r>
              <a:rPr lang="en-GB" altLang="ja-JP" sz="2600" dirty="0" smtClean="0">
                <a:solidFill>
                  <a:schemeClr val="bg1"/>
                </a:solidFill>
              </a:rPr>
              <a:t> </a:t>
            </a:r>
            <a:r>
              <a:rPr lang="en-GB" altLang="ja-JP" sz="2600" dirty="0" smtClean="0">
                <a:solidFill>
                  <a:schemeClr val="tx1"/>
                </a:solidFill>
              </a:rPr>
              <a:t>(this book --- book near the speaker)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Kono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hon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その  ほん 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(that book --- book near the </a:t>
            </a:r>
            <a:r>
              <a:rPr lang="en-GB" altLang="ja-JP" sz="2600" dirty="0" err="1" smtClean="0">
                <a:solidFill>
                  <a:schemeClr val="accent1">
                    <a:lumMod val="75000"/>
                  </a:schemeClr>
                </a:solidFill>
              </a:rPr>
              <a:t>listner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accent1">
                    <a:lumMod val="75000"/>
                  </a:schemeClr>
                </a:solidFill>
              </a:rPr>
              <a:t>Sono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1">
                    <a:lumMod val="75000"/>
                  </a:schemeClr>
                </a:solidFill>
              </a:rPr>
              <a:t>hon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あの　ほん </a:t>
            </a:r>
            <a:r>
              <a:rPr lang="en-GB" altLang="ja-JP" sz="2600" dirty="0" smtClean="0">
                <a:solidFill>
                  <a:schemeClr val="accent2">
                    <a:lumMod val="75000"/>
                  </a:schemeClr>
                </a:solidFill>
              </a:rPr>
              <a:t>(that book --- book away from both)</a:t>
            </a:r>
            <a:endParaRPr lang="en-US" altLang="ja-JP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ja-JP" sz="2600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GB" altLang="ja-JP" sz="2600" dirty="0" smtClean="0">
                <a:solidFill>
                  <a:schemeClr val="accent2">
                    <a:lumMod val="75000"/>
                  </a:schemeClr>
                </a:solidFill>
              </a:rPr>
              <a:t>no  </a:t>
            </a:r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2">
                    <a:lumMod val="75000"/>
                  </a:schemeClr>
                </a:solidFill>
              </a:rPr>
              <a:t>hon</a:t>
            </a:r>
            <a:r>
              <a:rPr lang="en-GB" altLang="ja-JP" sz="2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   この </a:t>
            </a: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は</a:t>
            </a:r>
            <a:r>
              <a:rPr lang="ja-JP" altLang="en-US" smtClean="0"/>
              <a:t> 　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いくら　</a:t>
            </a:r>
            <a:r>
              <a:rPr lang="ja-JP" altLang="en-US" smtClean="0">
                <a:solidFill>
                  <a:schemeClr val="tx1"/>
                </a:solidFill>
              </a:rPr>
              <a:t>ですか。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Kono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X  </a:t>
            </a:r>
            <a:r>
              <a:rPr lang="en-GB" altLang="ja-JP" dirty="0" err="1" smtClean="0">
                <a:solidFill>
                  <a:schemeClr val="tx1"/>
                </a:solidFill>
              </a:rPr>
              <a:t>wa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815782"/>
            <a:ext cx="8496944" cy="489364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この　ほん</a:t>
            </a:r>
            <a:r>
              <a:rPr lang="ja-JP" altLang="en-US" sz="2600" smtClean="0">
                <a:solidFill>
                  <a:schemeClr val="bg1"/>
                </a:solidFill>
              </a:rPr>
              <a:t>  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rgbClr val="FFFF00"/>
                </a:solidFill>
              </a:rPr>
              <a:t>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Kono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hon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（その  ほん</a:t>
            </a:r>
            <a:r>
              <a:rPr lang="ja-JP" altLang="en-US" sz="2600" smtClean="0">
                <a:solidFill>
                  <a:schemeClr val="tx1"/>
                </a:solidFill>
              </a:rPr>
              <a:t>　は）　１００えん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GB" altLang="ja-JP" sz="2600" dirty="0" err="1" smtClean="0">
                <a:solidFill>
                  <a:schemeClr val="accent1">
                    <a:lumMod val="75000"/>
                  </a:schemeClr>
                </a:solidFill>
              </a:rPr>
              <a:t>Sono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1">
                    <a:lumMod val="75000"/>
                  </a:schemeClr>
                </a:solidFill>
              </a:rPr>
              <a:t>hon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ja-JP" altLang="en-US" sz="2600" smtClean="0">
                <a:solidFill>
                  <a:schemeClr val="tx1"/>
                </a:solidFill>
              </a:rPr>
              <a:t>）　</a:t>
            </a:r>
            <a:r>
              <a:rPr lang="en-GB" altLang="ja-JP" sz="2600" dirty="0" smtClean="0">
                <a:solidFill>
                  <a:schemeClr val="tx1"/>
                </a:solidFill>
              </a:rPr>
              <a:t> 100en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endParaRPr lang="en-US" altLang="ja-JP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あの　くつ</a:t>
            </a:r>
            <a:r>
              <a:rPr lang="ja-JP" altLang="en-US" sz="2600" smtClean="0">
                <a:solidFill>
                  <a:schemeClr val="bg1"/>
                </a:solidFill>
              </a:rPr>
              <a:t> 　 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rgbClr val="FFFF00"/>
                </a:solidFill>
              </a:rPr>
              <a:t>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kutsu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（あれ</a:t>
            </a:r>
            <a:r>
              <a:rPr lang="ja-JP" altLang="en-US" sz="2600" smtClean="0">
                <a:solidFill>
                  <a:schemeClr val="tx1"/>
                </a:solidFill>
              </a:rPr>
              <a:t>　は）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2000</a:t>
            </a:r>
            <a:r>
              <a:rPr lang="ja-JP" altLang="en-US" sz="2600" smtClean="0">
                <a:solidFill>
                  <a:schemeClr val="tx1"/>
                </a:solidFill>
              </a:rPr>
              <a:t>えん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US" altLang="ja-JP" sz="2600" dirty="0" smtClean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ja-JP" altLang="en-US" sz="2600" smtClean="0">
                <a:solidFill>
                  <a:schemeClr val="tx1"/>
                </a:solidFill>
              </a:rPr>
              <a:t>）　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</a:rPr>
              <a:t>2</a:t>
            </a:r>
            <a:r>
              <a:rPr lang="en-GB" altLang="ja-JP" sz="2600" dirty="0" smtClean="0">
                <a:solidFill>
                  <a:schemeClr val="tx1"/>
                </a:solidFill>
              </a:rPr>
              <a:t>00</a:t>
            </a:r>
            <a:r>
              <a:rPr lang="en-US" altLang="ja-JP" sz="2600" dirty="0" smtClean="0">
                <a:solidFill>
                  <a:schemeClr val="tx1"/>
                </a:solidFill>
              </a:rPr>
              <a:t>0</a:t>
            </a:r>
            <a:r>
              <a:rPr lang="en-GB" altLang="ja-JP" sz="2600" dirty="0" smtClean="0">
                <a:solidFill>
                  <a:schemeClr val="tx1"/>
                </a:solidFill>
              </a:rPr>
              <a:t>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どの　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mtClean="0">
                <a:solidFill>
                  <a:schemeClr val="tx1"/>
                </a:solidFill>
              </a:rPr>
              <a:t>ですか。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GB" altLang="ja-JP" dirty="0" err="1" smtClean="0">
                <a:solidFill>
                  <a:schemeClr val="accent2">
                    <a:lumMod val="75000"/>
                  </a:schemeClr>
                </a:solidFill>
              </a:rPr>
              <a:t>Dono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  X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815782"/>
            <a:ext cx="8496944" cy="44935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あの　くつ</a:t>
            </a:r>
            <a:r>
              <a:rPr lang="ja-JP" altLang="en-US" sz="2600" smtClean="0">
                <a:solidFill>
                  <a:schemeClr val="bg1"/>
                </a:solidFill>
              </a:rPr>
              <a:t> 　 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rgbClr val="FFFF00"/>
                </a:solidFill>
              </a:rPr>
              <a:t>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kutsu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rgbClr val="FFFF00"/>
                </a:solidFill>
              </a:rPr>
              <a:t>どの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accent2"/>
                </a:solidFill>
              </a:rPr>
              <a:t>くつ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rgbClr val="FFFF00"/>
                </a:solidFill>
              </a:rPr>
              <a:t>Dono</a:t>
            </a:r>
            <a:r>
              <a:rPr lang="en-GB" altLang="ja-JP" sz="2600" dirty="0" smtClean="0">
                <a:solidFill>
                  <a:srgbClr val="FFFF00"/>
                </a:solidFill>
              </a:rPr>
              <a:t>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kutsu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あの  </a:t>
            </a:r>
            <a:r>
              <a:rPr lang="ja-JP" altLang="en-US" sz="2600" smtClean="0">
                <a:solidFill>
                  <a:schemeClr val="tx1"/>
                </a:solidFill>
              </a:rPr>
              <a:t>くろい　くつ</a:t>
            </a:r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no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kuroi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kutsu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（あれ</a:t>
            </a:r>
            <a:r>
              <a:rPr lang="ja-JP" altLang="en-US" sz="2600" smtClean="0">
                <a:solidFill>
                  <a:schemeClr val="tx1"/>
                </a:solidFill>
              </a:rPr>
              <a:t>　は）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2000</a:t>
            </a:r>
            <a:r>
              <a:rPr lang="ja-JP" altLang="en-US" sz="2600" smtClean="0">
                <a:solidFill>
                  <a:schemeClr val="tx1"/>
                </a:solidFill>
              </a:rPr>
              <a:t>えん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US" altLang="ja-JP" sz="2600" dirty="0" smtClean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ja-JP" altLang="en-US" sz="2600" smtClean="0">
                <a:solidFill>
                  <a:schemeClr val="tx1"/>
                </a:solidFill>
              </a:rPr>
              <a:t>）　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</a:rPr>
              <a:t>2</a:t>
            </a:r>
            <a:r>
              <a:rPr lang="en-GB" altLang="ja-JP" sz="2600" dirty="0" smtClean="0">
                <a:solidFill>
                  <a:schemeClr val="tx1"/>
                </a:solidFill>
              </a:rPr>
              <a:t>00</a:t>
            </a:r>
            <a:r>
              <a:rPr lang="en-US" altLang="ja-JP" sz="2600" dirty="0" smtClean="0">
                <a:solidFill>
                  <a:schemeClr val="tx1"/>
                </a:solidFill>
              </a:rPr>
              <a:t>0</a:t>
            </a:r>
            <a:r>
              <a:rPr lang="en-GB" altLang="ja-JP" sz="2600" dirty="0" smtClean="0">
                <a:solidFill>
                  <a:schemeClr val="tx1"/>
                </a:solidFill>
              </a:rPr>
              <a:t>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Counters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1124748"/>
          <a:ext cx="8640960" cy="55081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12168"/>
                <a:gridCol w="2880320"/>
                <a:gridCol w="2160240"/>
                <a:gridCol w="2088232"/>
              </a:tblGrid>
              <a:tr h="93610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US" altLang="ja-JP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en-GB" sz="24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mai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400" b="1" kern="12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ほん、ぽん、ぼん</a:t>
                      </a:r>
                      <a:endParaRPr kumimoji="0" lang="en-GB" altLang="ja-JP" sz="2400" b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hon</a:t>
                      </a:r>
                      <a:r>
                        <a:rPr kumimoji="0" lang="en-GB" sz="24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GB" sz="2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2400" b="1" kern="12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pon</a:t>
                      </a:r>
                      <a:r>
                        <a:rPr kumimoji="0" lang="en-GB" sz="24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, bon</a:t>
                      </a:r>
                      <a:endParaRPr kumimoji="0" lang="en-GB" sz="2400" b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US" altLang="ja-JP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en-GB" sz="2400" b="1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ko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いち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いっぽん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いっこ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ひとつ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にほん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に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ふたつ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さん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さんぼん</a:t>
                      </a:r>
                      <a:endParaRPr lang="en-GB" sz="24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さん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みっつ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よん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よんほん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よん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よっつ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ご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ごほん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ご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いつつ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ろく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ろっぽん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ろっこ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むっつ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なな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ななほん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なな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ななつ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はち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はっぽん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はっこ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やっつ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きゅう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きゅうほん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きゅう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こ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ここのつ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456050"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じゅう</a:t>
                      </a:r>
                      <a:r>
                        <a:rPr lang="ja-JP" altLang="en-US" sz="2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まい</a:t>
                      </a:r>
                      <a:endParaRPr lang="en-GB" sz="2400" b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じっぽん</a:t>
                      </a:r>
                      <a:r>
                        <a:rPr lang="en-GB" altLang="ja-JP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じゅっぽん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じっこ</a:t>
                      </a:r>
                      <a:r>
                        <a:rPr lang="en-US" altLang="ja-JP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/</a:t>
                      </a:r>
                      <a:r>
                        <a:rPr lang="ja-JP" altLang="en-US" sz="24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ea"/>
                          <a:ea typeface="+mj-ea"/>
                        </a:rPr>
                        <a:t>じゅっこ</a:t>
                      </a:r>
                      <a:endParaRPr lang="en-GB" sz="24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400" b="1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とお</a:t>
                      </a:r>
                      <a:endParaRPr lang="en-GB" sz="24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562600" y="6611064"/>
            <a:ext cx="3002280" cy="274320"/>
          </a:xfrm>
        </p:spPr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どれ　</a:t>
            </a:r>
            <a:r>
              <a:rPr lang="ja-JP" altLang="en-US" smtClean="0">
                <a:solidFill>
                  <a:schemeClr val="tx1"/>
                </a:solidFill>
              </a:rPr>
              <a:t>ですか。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Dore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815782"/>
            <a:ext cx="8496944" cy="44935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あの　くつ</a:t>
            </a:r>
            <a:r>
              <a:rPr lang="ja-JP" altLang="en-US" sz="2600" smtClean="0">
                <a:solidFill>
                  <a:schemeClr val="bg1"/>
                </a:solidFill>
              </a:rPr>
              <a:t> 　 </a:t>
            </a:r>
            <a:r>
              <a:rPr lang="ja-JP" altLang="en-US" sz="2600" smtClean="0">
                <a:solidFill>
                  <a:schemeClr val="tx1"/>
                </a:solidFill>
              </a:rPr>
              <a:t>は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rgbClr val="FFFF00"/>
                </a:solidFill>
              </a:rPr>
              <a:t>いくら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no 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kutsu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en-GB" altLang="ja-JP" sz="2600" dirty="0" err="1" smtClean="0">
                <a:solidFill>
                  <a:srgbClr val="FFFF00"/>
                </a:solidFill>
              </a:rPr>
              <a:t>ikura</a:t>
            </a:r>
            <a:r>
              <a:rPr lang="en-GB" altLang="ja-JP" sz="2600" dirty="0" smtClean="0">
                <a:solidFill>
                  <a:srgbClr val="FFFF00"/>
                </a:solidFill>
              </a:rPr>
              <a:t> 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rgbClr val="FFFF00"/>
                </a:solidFill>
              </a:rPr>
              <a:t>どれ</a:t>
            </a:r>
            <a:r>
              <a:rPr lang="ja-JP" altLang="en-US" sz="2600" smtClean="0">
                <a:solidFill>
                  <a:schemeClr val="bg1"/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ですか。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smtClean="0">
                <a:solidFill>
                  <a:srgbClr val="FFFF00"/>
                </a:solidFill>
              </a:rPr>
              <a:t>Dore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あの  </a:t>
            </a:r>
            <a:r>
              <a:rPr lang="ja-JP" altLang="en-US" sz="2600" smtClean="0">
                <a:solidFill>
                  <a:schemeClr val="tx1"/>
                </a:solidFill>
              </a:rPr>
              <a:t>くろい　くつ</a:t>
            </a:r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ja-JP" altLang="en-US" sz="2600" smtClean="0">
                <a:solidFill>
                  <a:schemeClr val="tx1"/>
                </a:solidFill>
              </a:rPr>
              <a:t>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n-GB" altLang="ja-JP" sz="2600" dirty="0" smtClean="0">
                <a:solidFill>
                  <a:schemeClr val="accent1">
                    <a:lumMod val="75000"/>
                  </a:schemeClr>
                </a:solidFill>
              </a:rPr>
              <a:t>no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kuroi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kutsu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（あれ</a:t>
            </a:r>
            <a:r>
              <a:rPr lang="ja-JP" altLang="en-US" sz="2600" smtClean="0">
                <a:solidFill>
                  <a:schemeClr val="tx1"/>
                </a:solidFill>
              </a:rPr>
              <a:t>　は）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2000</a:t>
            </a:r>
            <a:r>
              <a:rPr lang="ja-JP" altLang="en-US" sz="2600" smtClean="0">
                <a:solidFill>
                  <a:schemeClr val="tx1"/>
                </a:solidFill>
              </a:rPr>
              <a:t>えん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（</a:t>
            </a:r>
            <a:r>
              <a:rPr lang="en-US" altLang="ja-JP" sz="2600" dirty="0" smtClean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ja-JP" altLang="en-US" sz="2600" smtClean="0">
                <a:solidFill>
                  <a:schemeClr val="accent1">
                    <a:lumMod val="75000"/>
                  </a:schemeClr>
                </a:solidFill>
              </a:rPr>
              <a:t>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ja-JP" altLang="en-US" sz="2600" smtClean="0">
                <a:solidFill>
                  <a:schemeClr val="tx1"/>
                </a:solidFill>
              </a:rPr>
              <a:t>）　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US" altLang="ja-JP" sz="2600" dirty="0" smtClean="0">
                <a:solidFill>
                  <a:schemeClr val="tx1"/>
                </a:solidFill>
              </a:rPr>
              <a:t>2</a:t>
            </a:r>
            <a:r>
              <a:rPr lang="en-GB" altLang="ja-JP" sz="2600" dirty="0" smtClean="0">
                <a:solidFill>
                  <a:schemeClr val="tx1"/>
                </a:solidFill>
              </a:rPr>
              <a:t>00</a:t>
            </a:r>
            <a:r>
              <a:rPr lang="en-US" altLang="ja-JP" sz="2600" dirty="0" smtClean="0">
                <a:solidFill>
                  <a:schemeClr val="tx1"/>
                </a:solidFill>
              </a:rPr>
              <a:t>0</a:t>
            </a:r>
            <a:r>
              <a:rPr lang="en-GB" altLang="ja-JP" sz="2600" dirty="0" smtClean="0">
                <a:solidFill>
                  <a:schemeClr val="tx1"/>
                </a:solidFill>
              </a:rPr>
              <a:t>en  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 smtClean="0">
                <a:solidFill>
                  <a:schemeClr val="tx1"/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を　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__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まい　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ください。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o 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＿</a:t>
            </a:r>
            <a:r>
              <a:rPr lang="en-GB" altLang="ja-JP" dirty="0" err="1" smtClean="0">
                <a:solidFill>
                  <a:schemeClr val="accent5">
                    <a:lumMod val="75000"/>
                  </a:schemeClr>
                </a:solidFill>
              </a:rPr>
              <a:t>mai</a:t>
            </a:r>
            <a:r>
              <a:rPr lang="en-GB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GB" altLang="ja-JP" dirty="0" err="1" smtClean="0">
                <a:solidFill>
                  <a:schemeClr val="accent2">
                    <a:lumMod val="75000"/>
                  </a:schemeClr>
                </a:solidFill>
              </a:rPr>
              <a:t>kudasai</a:t>
            </a:r>
            <a:r>
              <a:rPr lang="en-GB" altLang="ja-JP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276872"/>
            <a:ext cx="8496944" cy="32932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600" dirty="0" smtClean="0">
                <a:solidFill>
                  <a:schemeClr val="tx1"/>
                </a:solidFill>
              </a:rPr>
              <a:t>T</a:t>
            </a:r>
            <a:r>
              <a:rPr lang="ja-JP" altLang="en-US" sz="2600" smtClean="0">
                <a:solidFill>
                  <a:schemeClr val="tx1"/>
                </a:solidFill>
              </a:rPr>
              <a:t>シャツ　</a:t>
            </a:r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を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３ まい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ください。</a:t>
            </a:r>
            <a:endParaRPr lang="en-US" altLang="ja-JP" sz="2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T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shatsu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smtClean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san </a:t>
            </a:r>
            <a:r>
              <a:rPr lang="en-GB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mai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accent2">
                    <a:lumMod val="75000"/>
                  </a:schemeClr>
                </a:solidFill>
              </a:rPr>
              <a:t>kudasai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あの  くろい　かさ　を　２ほん　ください。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tx1"/>
                </a:solidFill>
              </a:rPr>
              <a:t>A</a:t>
            </a:r>
            <a:r>
              <a:rPr lang="en-GB" altLang="ja-JP" sz="2600" dirty="0" smtClean="0">
                <a:solidFill>
                  <a:schemeClr val="tx1"/>
                </a:solidFill>
              </a:rPr>
              <a:t>no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kuroi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kasa</a:t>
            </a:r>
            <a:r>
              <a:rPr lang="en-GB" altLang="ja-JP" sz="2600" dirty="0" smtClean="0">
                <a:solidFill>
                  <a:schemeClr val="tx1"/>
                </a:solidFill>
              </a:rPr>
              <a:t>   o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ni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hon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kudasai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あれ　を　４つ　  ください。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tx1"/>
                </a:solidFill>
              </a:rPr>
              <a:t>Are    o  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yottsu</a:t>
            </a:r>
            <a:r>
              <a:rPr lang="en-US" altLang="ja-JP" sz="2600" dirty="0" smtClean="0">
                <a:solidFill>
                  <a:schemeClr val="tx1"/>
                </a:solidFill>
              </a:rPr>
              <a:t>  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kudasai</a:t>
            </a:r>
            <a:r>
              <a:rPr lang="en-US" altLang="ja-JP" sz="2600" dirty="0" smtClean="0">
                <a:solidFill>
                  <a:schemeClr val="tx1"/>
                </a:solidFill>
              </a:rPr>
              <a:t>.</a:t>
            </a:r>
            <a:endParaRPr lang="en-GB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tx1"/>
                </a:solidFill>
              </a:rPr>
              <a:t>スイス　</a:t>
            </a:r>
            <a:r>
              <a:rPr lang="ja-JP" altLang="en-US" smtClean="0">
                <a:solidFill>
                  <a:srgbClr val="FFFF00"/>
                </a:solidFill>
              </a:rPr>
              <a:t>の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</a:rPr>
              <a:t>X</a:t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err="1" smtClean="0">
                <a:solidFill>
                  <a:schemeClr val="tx1"/>
                </a:solidFill>
              </a:rPr>
              <a:t>Suisu</a:t>
            </a:r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r>
              <a:rPr lang="en-US" altLang="ja-JP" dirty="0" smtClean="0">
                <a:solidFill>
                  <a:srgbClr val="FFFF00"/>
                </a:solidFill>
              </a:rPr>
              <a:t>no</a:t>
            </a:r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88840"/>
            <a:ext cx="8640960" cy="40934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600" dirty="0" smtClean="0">
                <a:solidFill>
                  <a:schemeClr val="tx1"/>
                </a:solidFill>
              </a:rPr>
              <a:t>A:</a:t>
            </a:r>
            <a:r>
              <a:rPr lang="ja-JP" altLang="en-US" sz="2600" smtClean="0">
                <a:solidFill>
                  <a:schemeClr val="tx1"/>
                </a:solidFill>
              </a:rPr>
              <a:t>　これ　は　スイス　の　とけい　です。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　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Kore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600" dirty="0" smtClean="0">
                <a:solidFill>
                  <a:schemeClr val="tx1"/>
                </a:solidFill>
              </a:rPr>
              <a:t>   no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en-US" altLang="ja-JP" sz="2600" dirty="0" smtClean="0">
                <a:solidFill>
                  <a:schemeClr val="tx1"/>
                </a:solidFill>
              </a:rPr>
              <a:t>B: </a:t>
            </a:r>
            <a:r>
              <a:rPr lang="ja-JP" altLang="en-US" sz="2600" smtClean="0">
                <a:solidFill>
                  <a:schemeClr val="tx1"/>
                </a:solidFill>
              </a:rPr>
              <a:t>あれ　も　スイス　の　とけい　ですか。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　　</a:t>
            </a:r>
            <a:r>
              <a:rPr lang="en-US" altLang="ja-JP" sz="2600" dirty="0" smtClean="0">
                <a:solidFill>
                  <a:schemeClr val="tx1"/>
                </a:solidFill>
              </a:rPr>
              <a:t>A</a:t>
            </a:r>
            <a:r>
              <a:rPr lang="en-GB" altLang="ja-JP" sz="2600" dirty="0" smtClean="0">
                <a:solidFill>
                  <a:schemeClr val="tx1"/>
                </a:solidFill>
              </a:rPr>
              <a:t>re   mo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600" dirty="0" smtClean="0">
                <a:solidFill>
                  <a:schemeClr val="tx1"/>
                </a:solidFill>
              </a:rPr>
              <a:t>   no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tx1"/>
                </a:solidFill>
              </a:rPr>
              <a:t>A: </a:t>
            </a:r>
            <a:r>
              <a:rPr lang="ja-JP" altLang="en-US" sz="2600" smtClean="0">
                <a:solidFill>
                  <a:schemeClr val="tx1"/>
                </a:solidFill>
              </a:rPr>
              <a:t>いいえ、あれ　は　スイス　の　（とけい）　では　ありません。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　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Iie</a:t>
            </a:r>
            <a:r>
              <a:rPr lang="en-GB" altLang="ja-JP" sz="2600" dirty="0" smtClean="0">
                <a:solidFill>
                  <a:schemeClr val="tx1"/>
                </a:solidFill>
              </a:rPr>
              <a:t>,        are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600" dirty="0" smtClean="0">
                <a:solidFill>
                  <a:schemeClr val="tx1"/>
                </a:solidFill>
              </a:rPr>
              <a:t>   no 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GB" altLang="ja-JP" sz="2600" dirty="0" smtClean="0">
                <a:solidFill>
                  <a:schemeClr val="tx1"/>
                </a:solidFill>
              </a:rPr>
              <a:t> (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)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dewa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arimasen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ja-JP" altLang="en-US" sz="2600" smtClean="0">
                <a:solidFill>
                  <a:schemeClr val="tx1"/>
                </a:solidFill>
              </a:rPr>
              <a:t>　　ドイツ　の　（とけい）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　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Doitsu</a:t>
            </a:r>
            <a:r>
              <a:rPr lang="en-GB" altLang="ja-JP" sz="2600" dirty="0" smtClean="0">
                <a:solidFill>
                  <a:schemeClr val="tx1"/>
                </a:solidFill>
              </a:rPr>
              <a:t> no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GB" altLang="ja-JP" sz="2600" dirty="0" smtClean="0">
                <a:solidFill>
                  <a:schemeClr val="tx1"/>
                </a:solidFill>
              </a:rPr>
              <a:t> (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) 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どこ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の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ですか。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err="1" smtClean="0">
                <a:solidFill>
                  <a:schemeClr val="accent2">
                    <a:lumMod val="75000"/>
                  </a:schemeClr>
                </a:solidFill>
              </a:rPr>
              <a:t>doko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GB" altLang="ja-JP" dirty="0" smtClean="0">
                <a:solidFill>
                  <a:schemeClr val="tx1"/>
                </a:solidFill>
              </a:rPr>
              <a:t>X  </a:t>
            </a:r>
            <a:r>
              <a:rPr lang="en-GB" altLang="ja-JP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276872"/>
            <a:ext cx="8496944" cy="40934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tx1"/>
                </a:solidFill>
              </a:rPr>
              <a:t>これ　は　スイス　の　とけい　です。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err="1" smtClean="0">
                <a:solidFill>
                  <a:schemeClr val="tx1"/>
                </a:solidFill>
              </a:rPr>
              <a:t>Kore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600" dirty="0" smtClean="0">
                <a:solidFill>
                  <a:schemeClr val="tx1"/>
                </a:solidFill>
              </a:rPr>
              <a:t>   no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あれ　は　</a:t>
            </a:r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どこ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の</a:t>
            </a:r>
            <a:r>
              <a:rPr lang="ja-JP" altLang="en-US" sz="2600" smtClean="0">
                <a:solidFill>
                  <a:schemeClr val="tx1"/>
                </a:solidFill>
              </a:rPr>
              <a:t>　とけい　ですか。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smtClean="0">
                <a:solidFill>
                  <a:schemeClr val="tx1"/>
                </a:solidFill>
              </a:rPr>
              <a:t>Are   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accent2">
                    <a:lumMod val="75000"/>
                  </a:schemeClr>
                </a:solidFill>
              </a:rPr>
              <a:t>doko</a:t>
            </a:r>
            <a:r>
              <a:rPr lang="en-GB" altLang="ja-JP" sz="2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ja-JP" sz="2600" dirty="0" smtClean="0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en-GB" altLang="ja-JP" sz="2600" dirty="0" smtClean="0">
                <a:solidFill>
                  <a:schemeClr val="tx1"/>
                </a:solidFill>
              </a:rPr>
              <a:t>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  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desuka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あれ　も　スイス　の　（とけい）　です。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Are   mo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600" dirty="0" smtClean="0">
                <a:solidFill>
                  <a:schemeClr val="tx1"/>
                </a:solidFill>
              </a:rPr>
              <a:t>   no 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GB" altLang="ja-JP" sz="2600" dirty="0" smtClean="0">
                <a:solidFill>
                  <a:schemeClr val="tx1"/>
                </a:solidFill>
              </a:rPr>
              <a:t>(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tokei</a:t>
            </a:r>
            <a:r>
              <a:rPr lang="en-GB" altLang="ja-JP" sz="2600" dirty="0" smtClean="0">
                <a:solidFill>
                  <a:schemeClr val="tx1"/>
                </a:solidFill>
              </a:rPr>
              <a:t>)  </a:t>
            </a:r>
            <a:r>
              <a:rPr lang="en-GB" altLang="ja-JP" sz="2600" dirty="0" err="1" smtClean="0">
                <a:solidFill>
                  <a:schemeClr val="tx1"/>
                </a:solidFill>
              </a:rPr>
              <a:t>desu</a:t>
            </a:r>
            <a:r>
              <a:rPr lang="en-GB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endParaRPr lang="en-GB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ja-JP" altLang="en-US" smtClean="0">
                <a:solidFill>
                  <a:schemeClr val="accent3">
                    <a:lumMod val="75000"/>
                  </a:schemeClr>
                </a:solidFill>
              </a:rPr>
              <a:t>は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en-GB" altLang="ja-JP" dirty="0" smtClean="0">
                <a:solidFill>
                  <a:schemeClr val="tx1"/>
                </a:solidFill>
              </a:rPr>
              <a:t>place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ja-JP" altLang="en-US" smtClean="0">
                <a:solidFill>
                  <a:srgbClr val="FF0000"/>
                </a:solidFill>
              </a:rPr>
              <a:t>に</a:t>
            </a:r>
            <a:r>
              <a:rPr lang="ja-JP" altLang="en-US" smtClean="0">
                <a:solidFill>
                  <a:schemeClr val="tx1"/>
                </a:solidFill>
              </a:rPr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いき</a:t>
            </a:r>
            <a:r>
              <a:rPr lang="ja-JP" altLang="en-US" smtClean="0">
                <a:solidFill>
                  <a:srgbClr val="FFFF00"/>
                </a:solidFill>
              </a:rPr>
              <a:t>ます</a:t>
            </a:r>
            <a:r>
              <a:rPr lang="ja-JP" altLang="en-US" smtClean="0">
                <a:solidFill>
                  <a:schemeClr val="tx1"/>
                </a:solidFill>
              </a:rPr>
              <a:t>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X   </a:t>
            </a:r>
            <a:r>
              <a:rPr lang="en-US" altLang="ja-JP" dirty="0" err="1" smtClean="0">
                <a:solidFill>
                  <a:schemeClr val="accent3">
                    <a:lumMod val="75000"/>
                  </a:schemeClr>
                </a:solidFill>
              </a:rPr>
              <a:t>wa</a:t>
            </a:r>
            <a:r>
              <a:rPr lang="en-US" altLang="ja-JP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 place  </a:t>
            </a:r>
            <a:r>
              <a:rPr lang="en-US" altLang="ja-JP" dirty="0" err="1" smtClean="0">
                <a:solidFill>
                  <a:srgbClr val="FF0000"/>
                </a:solidFill>
              </a:rPr>
              <a:t>ni</a:t>
            </a: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altLang="ja-JP" dirty="0" err="1" smtClean="0">
                <a:solidFill>
                  <a:schemeClr val="accent5">
                    <a:lumMod val="75000"/>
                  </a:schemeClr>
                </a:solidFill>
              </a:rPr>
              <a:t>iki</a:t>
            </a:r>
            <a:r>
              <a:rPr lang="en-US" altLang="ja-JP" dirty="0" err="1" smtClean="0">
                <a:solidFill>
                  <a:srgbClr val="FFFF00"/>
                </a:solidFill>
              </a:rPr>
              <a:t>masu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br>
              <a:rPr lang="en-GB" altLang="ja-JP" dirty="0" smtClean="0">
                <a:solidFill>
                  <a:schemeClr val="tx1"/>
                </a:solidFill>
              </a:rPr>
            </a:b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95130"/>
            <a:ext cx="8496944" cy="406265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tx1"/>
                </a:solidFill>
              </a:rPr>
              <a:t>わたし　  は　まいにち　だいがく  に　いきます。</a:t>
            </a:r>
            <a:r>
              <a:rPr lang="en-GB" altLang="ja-JP" sz="2600" dirty="0" smtClean="0">
                <a:solidFill>
                  <a:srgbClr val="FFFF00"/>
                </a:solidFill>
              </a:rPr>
              <a:t>(habitual)</a:t>
            </a:r>
          </a:p>
          <a:p>
            <a:r>
              <a:rPr lang="en-US" altLang="ja-JP" sz="2400" u="sng" dirty="0" err="1" smtClean="0">
                <a:solidFill>
                  <a:schemeClr val="tx1"/>
                </a:solidFill>
              </a:rPr>
              <a:t>Watashi</a:t>
            </a:r>
            <a:r>
              <a:rPr lang="en-US" altLang="ja-JP" sz="2400" dirty="0" smtClean="0">
                <a:solidFill>
                  <a:schemeClr val="tx1"/>
                </a:solidFill>
              </a:rPr>
              <a:t>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wa</a:t>
            </a:r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mainichi</a:t>
            </a:r>
            <a:r>
              <a:rPr lang="en-US" altLang="ja-JP" sz="2400" dirty="0" smtClean="0">
                <a:solidFill>
                  <a:schemeClr val="tx1"/>
                </a:solidFill>
              </a:rPr>
              <a:t> 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daigaku</a:t>
            </a:r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ni</a:t>
            </a:r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ikimasu</a:t>
            </a:r>
            <a:r>
              <a:rPr lang="en-US" altLang="ja-JP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     </a:t>
            </a:r>
            <a:r>
              <a:rPr lang="en-GB" altLang="ja-JP" sz="2000" dirty="0" smtClean="0">
                <a:solidFill>
                  <a:schemeClr val="accent1">
                    <a:lumMod val="75000"/>
                  </a:schemeClr>
                </a:solidFill>
              </a:rPr>
              <a:t>I                     everyday     university    to        go</a:t>
            </a: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     </a:t>
            </a:r>
            <a:r>
              <a:rPr lang="en-GB" altLang="ja-JP" sz="2600" i="1" dirty="0" smtClean="0">
                <a:solidFill>
                  <a:schemeClr val="tx1"/>
                </a:solidFill>
              </a:rPr>
              <a:t>I go to university everyday.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スミスさん　 は　あした　スイス　 に　いきます。</a:t>
            </a:r>
            <a:r>
              <a:rPr lang="en-GB" altLang="ja-JP" sz="2400" dirty="0" smtClean="0">
                <a:solidFill>
                  <a:srgbClr val="FFFF00"/>
                </a:solidFill>
              </a:rPr>
              <a:t>(future tense)</a:t>
            </a:r>
          </a:p>
          <a:p>
            <a:r>
              <a:rPr lang="en-GB" altLang="ja-JP" sz="2400" u="sng" dirty="0" err="1" smtClean="0">
                <a:solidFill>
                  <a:schemeClr val="tx1"/>
                </a:solidFill>
              </a:rPr>
              <a:t>Sumisu</a:t>
            </a:r>
            <a:r>
              <a:rPr lang="en-GB" altLang="ja-JP" sz="2400" u="sng" dirty="0" smtClean="0">
                <a:solidFill>
                  <a:schemeClr val="tx1"/>
                </a:solidFill>
              </a:rPr>
              <a:t> san</a:t>
            </a:r>
            <a:r>
              <a:rPr lang="en-GB" altLang="ja-JP" sz="2400" dirty="0" smtClean="0">
                <a:solidFill>
                  <a:schemeClr val="tx1"/>
                </a:solidFill>
              </a:rPr>
              <a:t>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400" dirty="0" smtClean="0">
                <a:solidFill>
                  <a:schemeClr val="tx1"/>
                </a:solidFill>
              </a:rPr>
              <a:t>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ashita</a:t>
            </a:r>
            <a:r>
              <a:rPr lang="en-GB" altLang="ja-JP" sz="2400" dirty="0" smtClean="0">
                <a:solidFill>
                  <a:schemeClr val="tx1"/>
                </a:solidFill>
              </a:rPr>
              <a:t>  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400" dirty="0" smtClean="0">
                <a:solidFill>
                  <a:schemeClr val="tx1"/>
                </a:solidFill>
              </a:rPr>
              <a:t>    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ni</a:t>
            </a:r>
            <a:r>
              <a:rPr lang="en-GB" altLang="ja-JP" sz="2400" dirty="0" smtClean="0">
                <a:solidFill>
                  <a:schemeClr val="tx1"/>
                </a:solidFill>
              </a:rPr>
              <a:t>  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ikimasu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    </a:t>
            </a:r>
            <a:r>
              <a:rPr lang="en-GB" altLang="ja-JP" sz="2000" dirty="0" smtClean="0">
                <a:solidFill>
                  <a:schemeClr val="accent1">
                    <a:lumMod val="75000"/>
                  </a:schemeClr>
                </a:solidFill>
              </a:rPr>
              <a:t>Mr Smith         tomorrow Switzerland  to        go</a:t>
            </a:r>
          </a:p>
          <a:p>
            <a:r>
              <a:rPr lang="en-GB" altLang="ja-JP" sz="20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GB" altLang="ja-JP" sz="2600" i="1" dirty="0" smtClean="0">
                <a:solidFill>
                  <a:schemeClr val="tx1"/>
                </a:solidFill>
              </a:rPr>
              <a:t>Mr Smith is going to Switzerland tomorrow.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>
            <a:off x="395536" y="3068960"/>
            <a:ext cx="288032" cy="432048"/>
          </a:xfrm>
          <a:prstGeom prst="curvedRightArrow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323528" y="5013176"/>
            <a:ext cx="288032" cy="432048"/>
          </a:xfrm>
          <a:prstGeom prst="curvedRightArrow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は　</a:t>
            </a:r>
            <a:r>
              <a:rPr lang="en-GB" altLang="ja-JP" dirty="0" smtClean="0">
                <a:solidFill>
                  <a:schemeClr val="tx1"/>
                </a:solidFill>
              </a:rPr>
              <a:t>place</a:t>
            </a:r>
            <a:r>
              <a:rPr lang="ja-JP" altLang="en-US" smtClean="0">
                <a:solidFill>
                  <a:schemeClr val="tx1"/>
                </a:solidFill>
              </a:rPr>
              <a:t>　に　いき</a:t>
            </a:r>
            <a:r>
              <a:rPr lang="ja-JP" altLang="en-US" smtClean="0">
                <a:solidFill>
                  <a:srgbClr val="FFFF00"/>
                </a:solidFill>
              </a:rPr>
              <a:t>ます</a:t>
            </a:r>
            <a:r>
              <a:rPr lang="ja-JP" altLang="en-US" smtClean="0">
                <a:solidFill>
                  <a:srgbClr val="FF0000"/>
                </a:solidFill>
              </a:rPr>
              <a:t>か</a:t>
            </a:r>
            <a:r>
              <a:rPr lang="ja-JP" altLang="en-US" smtClean="0">
                <a:solidFill>
                  <a:schemeClr val="tx1"/>
                </a:solidFill>
              </a:rPr>
              <a:t>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X  </a:t>
            </a:r>
            <a:r>
              <a:rPr lang="en-US" altLang="ja-JP" dirty="0" err="1" smtClean="0">
                <a:solidFill>
                  <a:schemeClr val="tx1"/>
                </a:solidFill>
              </a:rPr>
              <a:t>wa</a:t>
            </a:r>
            <a:r>
              <a:rPr lang="en-US" altLang="ja-JP" dirty="0" smtClean="0">
                <a:solidFill>
                  <a:schemeClr val="tx1"/>
                </a:solidFill>
              </a:rPr>
              <a:t>   place  </a:t>
            </a:r>
            <a:r>
              <a:rPr lang="en-US" altLang="ja-JP" dirty="0" err="1" smtClean="0">
                <a:solidFill>
                  <a:schemeClr val="tx1"/>
                </a:solidFill>
              </a:rPr>
              <a:t>ni</a:t>
            </a:r>
            <a:r>
              <a:rPr lang="en-US" altLang="ja-JP" dirty="0" smtClean="0">
                <a:solidFill>
                  <a:schemeClr val="tx1"/>
                </a:solidFill>
              </a:rPr>
              <a:t>   </a:t>
            </a:r>
            <a:r>
              <a:rPr lang="en-US" altLang="ja-JP" dirty="0" err="1" smtClean="0">
                <a:solidFill>
                  <a:schemeClr val="tx1"/>
                </a:solidFill>
              </a:rPr>
              <a:t>iki</a:t>
            </a:r>
            <a:r>
              <a:rPr lang="en-US" altLang="ja-JP" dirty="0" err="1" smtClean="0">
                <a:solidFill>
                  <a:srgbClr val="FFFF00"/>
                </a:solidFill>
              </a:rPr>
              <a:t>masu</a:t>
            </a:r>
            <a:r>
              <a:rPr lang="en-GB" altLang="ja-JP" dirty="0" smtClean="0">
                <a:solidFill>
                  <a:srgbClr val="FF0000"/>
                </a:solidFill>
              </a:rPr>
              <a:t>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br>
              <a:rPr lang="en-GB" altLang="ja-JP" dirty="0" smtClean="0">
                <a:solidFill>
                  <a:schemeClr val="tx1"/>
                </a:solidFill>
              </a:rPr>
            </a:b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276872"/>
            <a:ext cx="8496944" cy="397031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スミスさん　 は　あした　スイス　に　いき</a:t>
            </a:r>
            <a:r>
              <a:rPr lang="ja-JP" altLang="en-US" sz="2600" smtClean="0">
                <a:solidFill>
                  <a:srgbClr val="FFFF00"/>
                </a:solidFill>
              </a:rPr>
              <a:t>ます</a:t>
            </a:r>
            <a:r>
              <a:rPr lang="ja-JP" altLang="en-US" sz="2600" smtClean="0">
                <a:solidFill>
                  <a:srgbClr val="FF0000"/>
                </a:solidFill>
              </a:rPr>
              <a:t>か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400" dirty="0" err="1" smtClean="0">
                <a:solidFill>
                  <a:schemeClr val="tx1"/>
                </a:solidFill>
              </a:rPr>
              <a:t>Sumisu</a:t>
            </a:r>
            <a:r>
              <a:rPr lang="en-GB" altLang="ja-JP" sz="2400" dirty="0" smtClean="0">
                <a:solidFill>
                  <a:schemeClr val="tx1"/>
                </a:solidFill>
              </a:rPr>
              <a:t> san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400" dirty="0" smtClean="0">
                <a:solidFill>
                  <a:schemeClr val="tx1"/>
                </a:solidFill>
              </a:rPr>
              <a:t>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ashita</a:t>
            </a:r>
            <a:r>
              <a:rPr lang="en-GB" altLang="ja-JP" sz="2400" dirty="0" smtClean="0">
                <a:solidFill>
                  <a:schemeClr val="tx1"/>
                </a:solidFill>
              </a:rPr>
              <a:t> 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400" dirty="0" smtClean="0">
                <a:solidFill>
                  <a:schemeClr val="tx1"/>
                </a:solidFill>
              </a:rPr>
              <a:t> 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ni</a:t>
            </a:r>
            <a:r>
              <a:rPr lang="en-GB" altLang="ja-JP" sz="2400" dirty="0" smtClean="0">
                <a:solidFill>
                  <a:schemeClr val="tx1"/>
                </a:solidFill>
              </a:rPr>
              <a:t> 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iki</a:t>
            </a:r>
            <a:r>
              <a:rPr lang="en-GB" altLang="ja-JP" sz="2400" dirty="0" err="1" smtClean="0">
                <a:solidFill>
                  <a:srgbClr val="FFFF00"/>
                </a:solidFill>
              </a:rPr>
              <a:t>masu</a:t>
            </a:r>
            <a:r>
              <a:rPr lang="en-GB" altLang="ja-JP" sz="2400" dirty="0" err="1" smtClean="0">
                <a:solidFill>
                  <a:srgbClr val="FF0000"/>
                </a:solidFill>
              </a:rPr>
              <a:t>ka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はい、いき</a:t>
            </a:r>
            <a:r>
              <a:rPr lang="ja-JP" altLang="en-US" sz="2600" smtClean="0">
                <a:solidFill>
                  <a:srgbClr val="FFFF00"/>
                </a:solidFill>
              </a:rPr>
              <a:t>ます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400" dirty="0" err="1" smtClean="0">
                <a:solidFill>
                  <a:schemeClr val="tx1"/>
                </a:solidFill>
              </a:rPr>
              <a:t>Hai</a:t>
            </a:r>
            <a:r>
              <a:rPr lang="en-GB" altLang="ja-JP" sz="2400" dirty="0" smtClean="0">
                <a:solidFill>
                  <a:schemeClr val="tx1"/>
                </a:solidFill>
              </a:rPr>
              <a:t>,  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iki</a:t>
            </a:r>
            <a:r>
              <a:rPr lang="en-GB" altLang="ja-JP" sz="2400" dirty="0" err="1" smtClean="0">
                <a:solidFill>
                  <a:srgbClr val="FFFF00"/>
                </a:solidFill>
              </a:rPr>
              <a:t>masu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いいえ、いき</a:t>
            </a:r>
            <a:r>
              <a:rPr lang="ja-JP" altLang="en-US" sz="2600" smtClean="0">
                <a:solidFill>
                  <a:srgbClr val="FFFF00"/>
                </a:solidFill>
              </a:rPr>
              <a:t>ません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GB" altLang="ja-JP" sz="2600" dirty="0" smtClean="0">
              <a:solidFill>
                <a:schemeClr val="tx1"/>
              </a:solidFill>
            </a:endParaRPr>
          </a:p>
          <a:p>
            <a:r>
              <a:rPr lang="en-GB" altLang="ja-JP" sz="2400" dirty="0" err="1" smtClean="0">
                <a:solidFill>
                  <a:schemeClr val="tx1"/>
                </a:solidFill>
              </a:rPr>
              <a:t>Iie</a:t>
            </a:r>
            <a:r>
              <a:rPr lang="en-GB" altLang="ja-JP" sz="2400" dirty="0" smtClean="0">
                <a:solidFill>
                  <a:schemeClr val="tx1"/>
                </a:solidFill>
              </a:rPr>
              <a:t>,         </a:t>
            </a:r>
            <a:r>
              <a:rPr lang="en-GB" altLang="ja-JP" sz="2400" dirty="0" err="1" smtClean="0">
                <a:solidFill>
                  <a:schemeClr val="tx1"/>
                </a:solidFill>
              </a:rPr>
              <a:t>iki</a:t>
            </a:r>
            <a:r>
              <a:rPr lang="en-GB" altLang="ja-JP" sz="2400" dirty="0" err="1" smtClean="0">
                <a:solidFill>
                  <a:srgbClr val="FFFF00"/>
                </a:solidFill>
              </a:rPr>
              <a:t>masen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endParaRPr lang="en-GB" altLang="ja-JP" sz="2400" dirty="0" smtClean="0">
              <a:solidFill>
                <a:srgbClr val="FFFF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Introduce Yourself (</a:t>
            </a:r>
            <a:r>
              <a:rPr lang="en-GB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jiko</a:t>
            </a:r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GB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shokai</a:t>
            </a:r>
            <a:r>
              <a:rPr lang="en-GB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183677"/>
          </a:xfrm>
        </p:spPr>
        <p:txBody>
          <a:bodyPr>
            <a:normAutofit/>
          </a:bodyPr>
          <a:lstStyle/>
          <a:p>
            <a:r>
              <a:rPr lang="ja-JP" altLang="en-US" smtClean="0"/>
              <a:t>　はじめまして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　　</a:t>
            </a:r>
            <a:r>
              <a:rPr lang="en-GB" dirty="0" err="1" smtClean="0"/>
              <a:t>Hajimemashite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ja-JP" altLang="en-US" smtClean="0"/>
              <a:t>　わたし　　は　　　　　　　　　　　　　　　　です。　　　　　　　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　　</a:t>
            </a:r>
            <a:r>
              <a:rPr lang="en-GB" dirty="0" err="1" smtClean="0"/>
              <a:t>Watashi</a:t>
            </a:r>
            <a:r>
              <a:rPr lang="en-GB" dirty="0" smtClean="0"/>
              <a:t> </a:t>
            </a:r>
            <a:r>
              <a:rPr lang="en-GB" dirty="0" err="1" smtClean="0"/>
              <a:t>wa</a:t>
            </a:r>
            <a:r>
              <a:rPr lang="en-GB" dirty="0" smtClean="0"/>
              <a:t> (surname) (first name) </a:t>
            </a:r>
            <a:r>
              <a:rPr lang="en-GB" dirty="0" err="1" smtClean="0"/>
              <a:t>desu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ja-JP" altLang="en-US" smtClean="0"/>
              <a:t>　どうぞ　よろしく。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　　</a:t>
            </a:r>
            <a:r>
              <a:rPr lang="en-GB" dirty="0" err="1" smtClean="0"/>
              <a:t>Dozo</a:t>
            </a:r>
            <a:r>
              <a:rPr lang="en-GB" dirty="0" smtClean="0"/>
              <a:t> </a:t>
            </a:r>
            <a:r>
              <a:rPr lang="en-GB" dirty="0" err="1" smtClean="0"/>
              <a:t>yoroshiku</a:t>
            </a:r>
            <a:r>
              <a:rPr lang="en-GB" dirty="0" smtClean="0"/>
              <a:t>.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308304" y="83671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403648" y="551723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は　</a:t>
            </a:r>
            <a:r>
              <a:rPr lang="en-GB" altLang="ja-JP" dirty="0" smtClean="0">
                <a:solidFill>
                  <a:schemeClr val="tx1"/>
                </a:solidFill>
              </a:rPr>
              <a:t>place</a:t>
            </a:r>
            <a:r>
              <a:rPr lang="ja-JP" altLang="en-US" smtClean="0">
                <a:solidFill>
                  <a:schemeClr val="tx1"/>
                </a:solidFill>
              </a:rPr>
              <a:t>　に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いき</a:t>
            </a:r>
            <a:r>
              <a:rPr lang="ja-JP" altLang="en-US" smtClean="0">
                <a:solidFill>
                  <a:srgbClr val="FFFF00"/>
                </a:solidFill>
              </a:rPr>
              <a:t>ました</a:t>
            </a:r>
            <a:r>
              <a:rPr lang="ja-JP" altLang="en-US" smtClean="0">
                <a:solidFill>
                  <a:schemeClr val="tx1"/>
                </a:solidFill>
              </a:rPr>
              <a:t>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X   </a:t>
            </a:r>
            <a:r>
              <a:rPr lang="en-US" altLang="ja-JP" dirty="0" err="1" smtClean="0">
                <a:solidFill>
                  <a:schemeClr val="tx1"/>
                </a:solidFill>
              </a:rPr>
              <a:t>wa</a:t>
            </a:r>
            <a:r>
              <a:rPr lang="en-US" altLang="ja-JP" dirty="0" smtClean="0">
                <a:solidFill>
                  <a:schemeClr val="tx1"/>
                </a:solidFill>
              </a:rPr>
              <a:t>  place  </a:t>
            </a:r>
            <a:r>
              <a:rPr lang="en-US" altLang="ja-JP" dirty="0" err="1" smtClean="0">
                <a:solidFill>
                  <a:schemeClr val="tx1"/>
                </a:solidFill>
              </a:rPr>
              <a:t>ni</a:t>
            </a:r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r>
              <a:rPr lang="en-US" altLang="ja-JP" dirty="0" err="1" smtClean="0">
                <a:solidFill>
                  <a:schemeClr val="accent5">
                    <a:lumMod val="75000"/>
                  </a:schemeClr>
                </a:solidFill>
              </a:rPr>
              <a:t>iki</a:t>
            </a:r>
            <a:r>
              <a:rPr lang="en-US" altLang="ja-JP" dirty="0" err="1" smtClean="0">
                <a:solidFill>
                  <a:srgbClr val="FFFF00"/>
                </a:solidFill>
              </a:rPr>
              <a:t>mashita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br>
              <a:rPr lang="en-GB" altLang="ja-JP" dirty="0" smtClean="0">
                <a:solidFill>
                  <a:schemeClr val="tx1"/>
                </a:solidFill>
              </a:rPr>
            </a:b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95130"/>
            <a:ext cx="8640960" cy="406265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tx1"/>
                </a:solidFill>
              </a:rPr>
              <a:t>わたし　  は　きのう　だいがく  に　いきました。</a:t>
            </a:r>
            <a:r>
              <a:rPr lang="en-GB" altLang="ja-JP" sz="2600" dirty="0" smtClean="0">
                <a:solidFill>
                  <a:srgbClr val="FFFF00"/>
                </a:solidFill>
              </a:rPr>
              <a:t>(past)</a:t>
            </a:r>
          </a:p>
          <a:p>
            <a:r>
              <a:rPr lang="en-US" altLang="ja-JP" sz="2400" u="sng" dirty="0" err="1" smtClean="0">
                <a:solidFill>
                  <a:schemeClr val="tx1"/>
                </a:solidFill>
              </a:rPr>
              <a:t>Watashi</a:t>
            </a:r>
            <a:r>
              <a:rPr lang="en-US" altLang="ja-JP" sz="2400" dirty="0" smtClean="0">
                <a:solidFill>
                  <a:schemeClr val="tx1"/>
                </a:solidFill>
              </a:rPr>
              <a:t>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wa</a:t>
            </a:r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kino</a:t>
            </a:r>
            <a:r>
              <a:rPr lang="en-US" altLang="ja-JP" sz="2400" dirty="0" smtClean="0">
                <a:solidFill>
                  <a:schemeClr val="tx1"/>
                </a:solidFill>
              </a:rPr>
              <a:t>  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daigaku</a:t>
            </a:r>
            <a:r>
              <a:rPr lang="en-US" altLang="ja-JP" sz="2400" dirty="0" smtClean="0">
                <a:solidFill>
                  <a:schemeClr val="tx1"/>
                </a:solidFill>
              </a:rPr>
              <a:t> 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ni</a:t>
            </a:r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u="sng" dirty="0" err="1" smtClean="0">
                <a:solidFill>
                  <a:schemeClr val="tx1"/>
                </a:solidFill>
              </a:rPr>
              <a:t>ikimashita</a:t>
            </a:r>
            <a:r>
              <a:rPr lang="en-US" altLang="ja-JP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     </a:t>
            </a:r>
            <a:r>
              <a:rPr lang="en-GB" altLang="ja-JP" sz="2000" dirty="0" smtClean="0">
                <a:solidFill>
                  <a:schemeClr val="accent1">
                    <a:lumMod val="75000"/>
                  </a:schemeClr>
                </a:solidFill>
              </a:rPr>
              <a:t>I                 yesterday  university    to        went</a:t>
            </a: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     </a:t>
            </a:r>
            <a:r>
              <a:rPr lang="en-GB" altLang="ja-JP" sz="2600" i="1" dirty="0" smtClean="0">
                <a:solidFill>
                  <a:schemeClr val="tx1"/>
                </a:solidFill>
              </a:rPr>
              <a:t>I went to university yesterday.</a:t>
            </a: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スミスさん　 は　もう　スイス　に　かえりました。</a:t>
            </a:r>
            <a:r>
              <a:rPr lang="en-GB" altLang="ja-JP" sz="2000" dirty="0" smtClean="0">
                <a:solidFill>
                  <a:srgbClr val="FFFF00"/>
                </a:solidFill>
              </a:rPr>
              <a:t>(present perfect)</a:t>
            </a:r>
          </a:p>
          <a:p>
            <a:r>
              <a:rPr lang="en-GB" altLang="ja-JP" sz="2400" u="sng" dirty="0" err="1" smtClean="0">
                <a:solidFill>
                  <a:schemeClr val="tx1"/>
                </a:solidFill>
              </a:rPr>
              <a:t>Sumisu</a:t>
            </a:r>
            <a:r>
              <a:rPr lang="en-GB" altLang="ja-JP" sz="2400" u="sng" dirty="0" smtClean="0">
                <a:solidFill>
                  <a:schemeClr val="tx1"/>
                </a:solidFill>
              </a:rPr>
              <a:t> san</a:t>
            </a:r>
            <a:r>
              <a:rPr lang="en-GB" altLang="ja-JP" sz="2400" dirty="0" smtClean="0">
                <a:solidFill>
                  <a:schemeClr val="tx1"/>
                </a:solidFill>
              </a:rPr>
              <a:t>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wa</a:t>
            </a:r>
            <a:r>
              <a:rPr lang="en-GB" altLang="ja-JP" sz="2400" dirty="0" smtClean="0">
                <a:solidFill>
                  <a:schemeClr val="tx1"/>
                </a:solidFill>
              </a:rPr>
              <a:t>  mo  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suisu</a:t>
            </a:r>
            <a:r>
              <a:rPr lang="en-GB" altLang="ja-JP" sz="2400" dirty="0" smtClean="0">
                <a:solidFill>
                  <a:schemeClr val="tx1"/>
                </a:solidFill>
              </a:rPr>
              <a:t>   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ni</a:t>
            </a:r>
            <a:r>
              <a:rPr lang="en-GB" altLang="ja-JP" sz="2400" dirty="0" smtClean="0">
                <a:solidFill>
                  <a:schemeClr val="tx1"/>
                </a:solidFill>
              </a:rPr>
              <a:t>   </a:t>
            </a:r>
            <a:r>
              <a:rPr lang="en-GB" altLang="ja-JP" sz="2400" u="sng" dirty="0" err="1" smtClean="0">
                <a:solidFill>
                  <a:schemeClr val="tx1"/>
                </a:solidFill>
              </a:rPr>
              <a:t>kaerimashita</a:t>
            </a:r>
            <a:r>
              <a:rPr lang="en-GB" altLang="ja-JP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altLang="ja-JP" sz="2600" dirty="0" smtClean="0">
                <a:solidFill>
                  <a:schemeClr val="tx1"/>
                </a:solidFill>
              </a:rPr>
              <a:t>    </a:t>
            </a:r>
            <a:r>
              <a:rPr lang="en-GB" altLang="ja-JP" sz="2000" dirty="0" smtClean="0">
                <a:solidFill>
                  <a:schemeClr val="accent1">
                    <a:lumMod val="75000"/>
                  </a:schemeClr>
                </a:solidFill>
              </a:rPr>
              <a:t>Mr Smith         already Switzerland to   has gone back</a:t>
            </a:r>
          </a:p>
          <a:p>
            <a:r>
              <a:rPr lang="en-GB" altLang="ja-JP" sz="20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en-GB" altLang="ja-JP" sz="2600" i="1" dirty="0" smtClean="0">
                <a:solidFill>
                  <a:schemeClr val="tx1"/>
                </a:solidFill>
              </a:rPr>
              <a:t>Mr Smith has already gone back to Switzerland.</a:t>
            </a:r>
          </a:p>
          <a:p>
            <a:endParaRPr lang="en-GB" altLang="ja-JP" sz="2600" dirty="0" smtClean="0">
              <a:solidFill>
                <a:schemeClr val="tx1"/>
              </a:solidFill>
            </a:endParaRPr>
          </a:p>
        </p:txBody>
      </p:sp>
      <p:sp>
        <p:nvSpPr>
          <p:cNvPr id="6" name="Curved Right Arrow 5"/>
          <p:cNvSpPr/>
          <p:nvPr/>
        </p:nvSpPr>
        <p:spPr>
          <a:xfrm>
            <a:off x="395536" y="3068960"/>
            <a:ext cx="288032" cy="432048"/>
          </a:xfrm>
          <a:prstGeom prst="curvedRightArrow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>
            <a:off x="323528" y="5013176"/>
            <a:ext cx="288032" cy="432048"/>
          </a:xfrm>
          <a:prstGeom prst="curvedRightArrow">
            <a:avLst/>
          </a:prstGeom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27784" y="2492896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43808" y="4509120"/>
            <a:ext cx="1440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7931224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ja-JP" dirty="0" smtClean="0">
                <a:solidFill>
                  <a:schemeClr val="tx1"/>
                </a:solidFill>
              </a:rPr>
              <a:t>X</a:t>
            </a:r>
            <a:r>
              <a:rPr lang="ja-JP" altLang="en-US" smtClean="0">
                <a:solidFill>
                  <a:schemeClr val="tx1"/>
                </a:solidFill>
              </a:rPr>
              <a:t>　は　</a:t>
            </a:r>
            <a:r>
              <a:rPr lang="en-GB" altLang="ja-JP" dirty="0" smtClean="0">
                <a:solidFill>
                  <a:schemeClr val="tx1"/>
                </a:solidFill>
              </a:rPr>
              <a:t>place</a:t>
            </a:r>
            <a:r>
              <a:rPr lang="ja-JP" altLang="en-US" smtClean="0">
                <a:solidFill>
                  <a:schemeClr val="tx1"/>
                </a:solidFill>
              </a:rPr>
              <a:t>　に　いき</a:t>
            </a:r>
            <a:r>
              <a:rPr lang="ja-JP" altLang="en-US" smtClean="0">
                <a:solidFill>
                  <a:srgbClr val="FFFF00"/>
                </a:solidFill>
              </a:rPr>
              <a:t>ました</a:t>
            </a:r>
            <a:r>
              <a:rPr lang="ja-JP" altLang="en-US" smtClean="0">
                <a:solidFill>
                  <a:srgbClr val="FF0000"/>
                </a:solidFill>
              </a:rPr>
              <a:t>か</a:t>
            </a:r>
            <a:r>
              <a:rPr lang="ja-JP" altLang="en-US" smtClean="0">
                <a:solidFill>
                  <a:schemeClr val="tx1"/>
                </a:solidFill>
              </a:rPr>
              <a:t>。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en-US" altLang="ja-JP" dirty="0" smtClean="0">
                <a:solidFill>
                  <a:schemeClr val="tx1"/>
                </a:solidFill>
              </a:rPr>
              <a:t>X   </a:t>
            </a:r>
            <a:r>
              <a:rPr lang="en-US" altLang="ja-JP" dirty="0" err="1" smtClean="0">
                <a:solidFill>
                  <a:schemeClr val="tx1"/>
                </a:solidFill>
              </a:rPr>
              <a:t>wa</a:t>
            </a:r>
            <a:r>
              <a:rPr lang="en-US" altLang="ja-JP" dirty="0" smtClean="0">
                <a:solidFill>
                  <a:schemeClr val="tx1"/>
                </a:solidFill>
              </a:rPr>
              <a:t>  place  </a:t>
            </a:r>
            <a:r>
              <a:rPr lang="en-US" altLang="ja-JP" dirty="0" err="1" smtClean="0">
                <a:solidFill>
                  <a:schemeClr val="tx1"/>
                </a:solidFill>
              </a:rPr>
              <a:t>ni</a:t>
            </a:r>
            <a:r>
              <a:rPr lang="en-US" altLang="ja-JP" dirty="0" smtClean="0">
                <a:solidFill>
                  <a:schemeClr val="tx1"/>
                </a:solidFill>
              </a:rPr>
              <a:t>  </a:t>
            </a:r>
            <a:r>
              <a:rPr lang="en-US" altLang="ja-JP" dirty="0" err="1" smtClean="0">
                <a:solidFill>
                  <a:schemeClr val="tx1"/>
                </a:solidFill>
              </a:rPr>
              <a:t>iki</a:t>
            </a:r>
            <a:r>
              <a:rPr lang="en-US" altLang="ja-JP" dirty="0" err="1" smtClean="0">
                <a:solidFill>
                  <a:srgbClr val="FFFF00"/>
                </a:solidFill>
              </a:rPr>
              <a:t>mashita</a:t>
            </a:r>
            <a:r>
              <a:rPr lang="en-US" altLang="ja-JP" dirty="0" err="1" smtClean="0">
                <a:solidFill>
                  <a:srgbClr val="FF0000"/>
                </a:solidFill>
              </a:rPr>
              <a:t>ka</a:t>
            </a:r>
            <a:r>
              <a:rPr lang="en-GB" altLang="ja-JP" dirty="0" smtClean="0">
                <a:solidFill>
                  <a:schemeClr val="tx1"/>
                </a:solidFill>
              </a:rPr>
              <a:t>.</a:t>
            </a:r>
            <a:br>
              <a:rPr lang="en-GB" altLang="ja-JP" dirty="0" smtClean="0">
                <a:solidFill>
                  <a:schemeClr val="tx1"/>
                </a:solidFill>
              </a:rPr>
            </a:br>
            <a:endParaRPr lang="en-GB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995130"/>
            <a:ext cx="8640960" cy="44935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600" smtClean="0">
                <a:solidFill>
                  <a:schemeClr val="tx1"/>
                </a:solidFill>
              </a:rPr>
              <a:t>たなかさん　 は　きのう　だいがく  に　いき</a:t>
            </a:r>
            <a:r>
              <a:rPr lang="ja-JP" altLang="en-US" sz="2600" smtClean="0">
                <a:solidFill>
                  <a:srgbClr val="FFFF00"/>
                </a:solidFill>
              </a:rPr>
              <a:t>ました</a:t>
            </a:r>
            <a:r>
              <a:rPr lang="ja-JP" altLang="en-US" sz="2600" smtClean="0">
                <a:solidFill>
                  <a:srgbClr val="FF0000"/>
                </a:solidFill>
              </a:rPr>
              <a:t>か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GB" altLang="ja-JP" sz="2600" dirty="0" smtClean="0">
              <a:solidFill>
                <a:srgbClr val="FFFF00"/>
              </a:solidFill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Tanaka san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wa</a:t>
            </a:r>
            <a:r>
              <a:rPr lang="en-US" altLang="ja-JP" sz="2400" dirty="0" smtClean="0">
                <a:solidFill>
                  <a:schemeClr val="tx1"/>
                </a:solidFill>
              </a:rPr>
              <a:t>  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kino</a:t>
            </a:r>
            <a:r>
              <a:rPr lang="en-US" altLang="ja-JP" sz="2400" dirty="0" smtClean="0">
                <a:solidFill>
                  <a:schemeClr val="tx1"/>
                </a:solidFill>
              </a:rPr>
              <a:t>   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daigaku</a:t>
            </a:r>
            <a:r>
              <a:rPr lang="en-US" altLang="ja-JP" sz="2400" dirty="0" smtClean="0">
                <a:solidFill>
                  <a:schemeClr val="tx1"/>
                </a:solidFill>
              </a:rPr>
              <a:t>  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ni</a:t>
            </a:r>
            <a:r>
              <a:rPr lang="en-US" altLang="ja-JP" sz="2400" dirty="0" smtClean="0">
                <a:solidFill>
                  <a:schemeClr val="tx1"/>
                </a:solidFill>
              </a:rPr>
              <a:t>  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iki</a:t>
            </a:r>
            <a:r>
              <a:rPr lang="en-US" altLang="ja-JP" sz="2400" dirty="0" err="1" smtClean="0">
                <a:solidFill>
                  <a:srgbClr val="FFFF00"/>
                </a:solidFill>
              </a:rPr>
              <a:t>mashita</a:t>
            </a:r>
            <a:r>
              <a:rPr lang="en-GB" altLang="ja-JP" sz="2400" dirty="0" smtClean="0">
                <a:solidFill>
                  <a:srgbClr val="FF0000"/>
                </a:solidFill>
              </a:rPr>
              <a:t>ka</a:t>
            </a:r>
            <a:r>
              <a:rPr lang="en-US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はい、いき</a:t>
            </a:r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ました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en-US" altLang="ja-JP" sz="2600" dirty="0" err="1" smtClean="0">
                <a:solidFill>
                  <a:schemeClr val="tx1"/>
                </a:solidFill>
              </a:rPr>
              <a:t>Hai</a:t>
            </a:r>
            <a:r>
              <a:rPr lang="en-US" altLang="ja-JP" sz="2600" dirty="0" smtClean="0">
                <a:solidFill>
                  <a:schemeClr val="tx1"/>
                </a:solidFill>
              </a:rPr>
              <a:t>, </a:t>
            </a:r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iki</a:t>
            </a:r>
            <a:r>
              <a:rPr lang="en-US" altLang="ja-JP" sz="2600" dirty="0" err="1" smtClean="0">
                <a:solidFill>
                  <a:srgbClr val="FFFF00"/>
                </a:solidFill>
              </a:rPr>
              <a:t>mashita</a:t>
            </a:r>
            <a:r>
              <a:rPr lang="en-US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いいえ、いき</a:t>
            </a:r>
            <a:r>
              <a:rPr lang="ja-JP" altLang="en-US" sz="2600" smtClean="0">
                <a:solidFill>
                  <a:schemeClr val="accent2">
                    <a:lumMod val="75000"/>
                  </a:schemeClr>
                </a:solidFill>
              </a:rPr>
              <a:t>ません</a:t>
            </a:r>
            <a:r>
              <a:rPr lang="ja-JP" altLang="en-US" sz="2600" smtClean="0">
                <a:solidFill>
                  <a:schemeClr val="accent5">
                    <a:lumMod val="75000"/>
                  </a:schemeClr>
                </a:solidFill>
              </a:rPr>
              <a:t>でした</a:t>
            </a:r>
            <a:r>
              <a:rPr lang="ja-JP" altLang="en-US" sz="2600" smtClean="0">
                <a:solidFill>
                  <a:schemeClr val="tx1"/>
                </a:solidFill>
              </a:rPr>
              <a:t>。</a:t>
            </a:r>
            <a:endParaRPr lang="en-US" altLang="ja-JP" sz="2600" dirty="0" smtClean="0">
              <a:solidFill>
                <a:schemeClr val="tx1"/>
              </a:solidFill>
            </a:endParaRPr>
          </a:p>
          <a:p>
            <a:r>
              <a:rPr lang="ja-JP" altLang="en-US" sz="2600" smtClean="0">
                <a:solidFill>
                  <a:schemeClr val="tx1"/>
                </a:solidFill>
              </a:rPr>
              <a:t>　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Iie</a:t>
            </a:r>
            <a:r>
              <a:rPr lang="en-US" altLang="ja-JP" sz="2600" dirty="0" smtClean="0">
                <a:solidFill>
                  <a:schemeClr val="tx1"/>
                </a:solidFill>
              </a:rPr>
              <a:t>,</a:t>
            </a:r>
            <a:r>
              <a:rPr lang="ja-JP" altLang="en-US" sz="2600" smtClean="0">
                <a:solidFill>
                  <a:schemeClr val="tx1"/>
                </a:solidFill>
              </a:rPr>
              <a:t>　　</a:t>
            </a:r>
            <a:r>
              <a:rPr lang="en-GB" altLang="ja-JP" sz="2600" dirty="0" smtClean="0">
                <a:solidFill>
                  <a:schemeClr val="tx1"/>
                </a:solidFill>
              </a:rPr>
              <a:t> </a:t>
            </a:r>
            <a:r>
              <a:rPr lang="en-US" altLang="ja-JP" sz="2600" dirty="0" err="1" smtClean="0">
                <a:solidFill>
                  <a:schemeClr val="tx1"/>
                </a:solidFill>
              </a:rPr>
              <a:t>iki</a:t>
            </a:r>
            <a:r>
              <a:rPr lang="en-US" altLang="ja-JP" sz="2600" dirty="0" err="1" smtClean="0">
                <a:solidFill>
                  <a:srgbClr val="FFFF00"/>
                </a:solidFill>
              </a:rPr>
              <a:t>masen</a:t>
            </a:r>
            <a:r>
              <a:rPr lang="en-US" altLang="ja-JP" sz="2600" dirty="0" err="1" smtClean="0">
                <a:solidFill>
                  <a:schemeClr val="accent5">
                    <a:lumMod val="75000"/>
                  </a:schemeClr>
                </a:solidFill>
              </a:rPr>
              <a:t>deshita</a:t>
            </a:r>
            <a:r>
              <a:rPr lang="en-US" altLang="ja-JP" sz="2600" dirty="0" smtClean="0">
                <a:solidFill>
                  <a:schemeClr val="tx1"/>
                </a:solidFill>
              </a:rPr>
              <a:t>.</a:t>
            </a:r>
          </a:p>
          <a:p>
            <a:endParaRPr lang="en-GB" altLang="ja-JP" sz="2600" i="1" dirty="0" smtClean="0">
              <a:solidFill>
                <a:schemeClr val="tx1"/>
              </a:solidFill>
            </a:endParaRPr>
          </a:p>
          <a:p>
            <a:endParaRPr lang="en-GB" altLang="ja-JP" sz="2600" dirty="0" smtClean="0">
              <a:solidFill>
                <a:srgbClr val="FFFF00"/>
              </a:solidFill>
            </a:endParaRPr>
          </a:p>
          <a:p>
            <a:endParaRPr lang="en-GB" altLang="ja-JP" sz="2600" dirty="0" smtClean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131840" y="2492896"/>
            <a:ext cx="216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562600" y="6467048"/>
            <a:ext cx="3002280" cy="274320"/>
          </a:xfrm>
        </p:spPr>
        <p:txBody>
          <a:bodyPr/>
          <a:lstStyle/>
          <a:p>
            <a:pPr algn="r"/>
            <a:r>
              <a:rPr lang="en-GB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Numbers (</a:t>
            </a:r>
            <a:r>
              <a:rPr lang="en-GB" dirty="0" err="1" smtClean="0"/>
              <a:t>kazu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968552"/>
          </a:xfrm>
        </p:spPr>
        <p:txBody>
          <a:bodyPr numCol="2">
            <a:normAutofit/>
          </a:bodyPr>
          <a:lstStyle/>
          <a:p>
            <a:r>
              <a:rPr lang="en-GB" dirty="0" smtClean="0"/>
              <a:t> 1  </a:t>
            </a:r>
            <a:r>
              <a:rPr lang="en-GB" dirty="0" err="1" smtClean="0"/>
              <a:t>ichi</a:t>
            </a:r>
            <a:r>
              <a:rPr lang="en-GB" dirty="0" smtClean="0"/>
              <a:t>			</a:t>
            </a:r>
          </a:p>
          <a:p>
            <a:r>
              <a:rPr lang="en-GB" dirty="0" smtClean="0"/>
              <a:t> 2  </a:t>
            </a:r>
            <a:r>
              <a:rPr lang="en-GB" dirty="0" err="1" smtClean="0"/>
              <a:t>ni</a:t>
            </a:r>
            <a:endParaRPr lang="en-GB" dirty="0" smtClean="0"/>
          </a:p>
          <a:p>
            <a:r>
              <a:rPr lang="en-GB" dirty="0" smtClean="0"/>
              <a:t> 3  san</a:t>
            </a:r>
          </a:p>
          <a:p>
            <a:r>
              <a:rPr lang="en-GB" dirty="0" smtClean="0"/>
              <a:t> 4  </a:t>
            </a:r>
            <a:r>
              <a:rPr lang="en-GB" dirty="0" err="1" smtClean="0"/>
              <a:t>shi</a:t>
            </a:r>
            <a:r>
              <a:rPr lang="en-GB" dirty="0" smtClean="0"/>
              <a:t>/yon</a:t>
            </a:r>
          </a:p>
          <a:p>
            <a:r>
              <a:rPr lang="en-GB" dirty="0" smtClean="0"/>
              <a:t> 5  go</a:t>
            </a:r>
          </a:p>
          <a:p>
            <a:r>
              <a:rPr lang="en-GB" dirty="0" smtClean="0"/>
              <a:t> 6  </a:t>
            </a:r>
            <a:r>
              <a:rPr lang="en-GB" dirty="0" err="1" smtClean="0"/>
              <a:t>roku</a:t>
            </a:r>
            <a:endParaRPr lang="en-GB" dirty="0" smtClean="0"/>
          </a:p>
          <a:p>
            <a:r>
              <a:rPr lang="en-GB" dirty="0" smtClean="0"/>
              <a:t> 7  </a:t>
            </a:r>
            <a:r>
              <a:rPr lang="en-GB" dirty="0" err="1" smtClean="0"/>
              <a:t>shichi</a:t>
            </a:r>
            <a:r>
              <a:rPr lang="en-GB" dirty="0" smtClean="0"/>
              <a:t>/nana</a:t>
            </a:r>
          </a:p>
          <a:p>
            <a:r>
              <a:rPr lang="en-GB" dirty="0" smtClean="0"/>
              <a:t> 8  </a:t>
            </a:r>
            <a:r>
              <a:rPr lang="en-GB" dirty="0" err="1" smtClean="0"/>
              <a:t>hachi</a:t>
            </a:r>
            <a:endParaRPr lang="en-GB" dirty="0" smtClean="0"/>
          </a:p>
          <a:p>
            <a:r>
              <a:rPr lang="en-GB" dirty="0" smtClean="0"/>
              <a:t> 9  </a:t>
            </a:r>
            <a:r>
              <a:rPr lang="en-GB" dirty="0" err="1" smtClean="0"/>
              <a:t>kyu</a:t>
            </a:r>
            <a:r>
              <a:rPr lang="en-GB" dirty="0" smtClean="0"/>
              <a:t>/</a:t>
            </a:r>
            <a:r>
              <a:rPr lang="en-GB" dirty="0" err="1" smtClean="0"/>
              <a:t>ku</a:t>
            </a:r>
            <a:endParaRPr lang="en-GB" dirty="0" smtClean="0"/>
          </a:p>
          <a:p>
            <a:r>
              <a:rPr lang="en-GB" dirty="0" smtClean="0"/>
              <a:t>10 </a:t>
            </a:r>
            <a:r>
              <a:rPr lang="en-GB" dirty="0" err="1" smtClean="0"/>
              <a:t>jyu</a:t>
            </a:r>
            <a:endParaRPr lang="en-GB" dirty="0" smtClean="0"/>
          </a:p>
          <a:p>
            <a:r>
              <a:rPr lang="en-GB" dirty="0" smtClean="0"/>
              <a:t>11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ichi</a:t>
            </a:r>
            <a:endParaRPr lang="en-GB" dirty="0" smtClean="0"/>
          </a:p>
          <a:p>
            <a:r>
              <a:rPr lang="en-GB" dirty="0" smtClean="0"/>
              <a:t>12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ni</a:t>
            </a:r>
            <a:endParaRPr lang="en-GB" dirty="0" smtClean="0"/>
          </a:p>
          <a:p>
            <a:r>
              <a:rPr lang="en-GB" dirty="0" smtClean="0"/>
              <a:t>13 </a:t>
            </a:r>
            <a:r>
              <a:rPr lang="en-GB" dirty="0" err="1" smtClean="0"/>
              <a:t>jyu</a:t>
            </a:r>
            <a:r>
              <a:rPr lang="en-GB" dirty="0" smtClean="0"/>
              <a:t> san</a:t>
            </a:r>
          </a:p>
          <a:p>
            <a:r>
              <a:rPr lang="en-GB" dirty="0" smtClean="0"/>
              <a:t>14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shi</a:t>
            </a:r>
            <a:r>
              <a:rPr lang="en-GB" dirty="0" smtClean="0"/>
              <a:t>/yon</a:t>
            </a:r>
          </a:p>
          <a:p>
            <a:r>
              <a:rPr lang="en-GB" dirty="0" smtClean="0"/>
              <a:t>15 </a:t>
            </a:r>
            <a:r>
              <a:rPr lang="en-GB" dirty="0" err="1" smtClean="0"/>
              <a:t>jyu</a:t>
            </a:r>
            <a:r>
              <a:rPr lang="en-GB" dirty="0" smtClean="0"/>
              <a:t> go</a:t>
            </a:r>
          </a:p>
          <a:p>
            <a:r>
              <a:rPr lang="en-GB" dirty="0" smtClean="0"/>
              <a:t>16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roku</a:t>
            </a:r>
            <a:endParaRPr lang="en-GB" dirty="0" smtClean="0"/>
          </a:p>
          <a:p>
            <a:r>
              <a:rPr lang="en-GB" dirty="0" smtClean="0"/>
              <a:t>17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shichi</a:t>
            </a:r>
            <a:r>
              <a:rPr lang="en-GB" dirty="0" smtClean="0"/>
              <a:t>/nana</a:t>
            </a:r>
          </a:p>
          <a:p>
            <a:r>
              <a:rPr lang="en-GB" dirty="0" smtClean="0"/>
              <a:t>18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hachi</a:t>
            </a:r>
            <a:endParaRPr lang="en-GB" dirty="0" smtClean="0"/>
          </a:p>
          <a:p>
            <a:r>
              <a:rPr lang="en-GB" dirty="0" smtClean="0"/>
              <a:t>19 </a:t>
            </a:r>
            <a:r>
              <a:rPr lang="en-GB" dirty="0" err="1" smtClean="0"/>
              <a:t>jyu</a:t>
            </a:r>
            <a:r>
              <a:rPr lang="en-GB" dirty="0" smtClean="0"/>
              <a:t> </a:t>
            </a:r>
            <a:r>
              <a:rPr lang="en-GB" dirty="0" err="1" smtClean="0"/>
              <a:t>kyu</a:t>
            </a:r>
            <a:r>
              <a:rPr lang="en-GB" dirty="0" smtClean="0"/>
              <a:t>/</a:t>
            </a:r>
            <a:r>
              <a:rPr lang="en-GB" dirty="0" err="1" smtClean="0"/>
              <a:t>ku</a:t>
            </a:r>
            <a:endParaRPr lang="en-GB" dirty="0" smtClean="0"/>
          </a:p>
          <a:p>
            <a:r>
              <a:rPr lang="en-GB" dirty="0" smtClean="0"/>
              <a:t>20 </a:t>
            </a:r>
            <a:r>
              <a:rPr lang="en-GB" dirty="0" err="1" smtClean="0"/>
              <a:t>ni</a:t>
            </a:r>
            <a:r>
              <a:rPr lang="en-GB" dirty="0" smtClean="0"/>
              <a:t> </a:t>
            </a:r>
            <a:r>
              <a:rPr lang="en-GB" dirty="0" err="1" smtClean="0"/>
              <a:t>jyu</a:t>
            </a:r>
            <a:endParaRPr lang="en-GB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35696" y="57332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91680" y="623731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52120" y="177281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24128" y="227687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24128" y="278092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724128" y="328498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724128" y="371703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724128" y="429309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24128" y="472514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724128" y="522920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724128" y="573325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444208" y="566124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156176" y="6165304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Nationality &amp;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575" y="1772816"/>
          <a:ext cx="7848872" cy="4427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62218"/>
                <a:gridCol w="1962218"/>
                <a:gridCol w="1962218"/>
                <a:gridCol w="1962218"/>
              </a:tblGrid>
              <a:tr h="586864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Nationality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Language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Japan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Nihon</a:t>
                      </a: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にほん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Nihon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jin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にほんじん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Nihon go</a:t>
                      </a: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にほんご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France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Furansu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フランス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Furansu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jin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フランスじん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Furansu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go</a:t>
                      </a: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フランスご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Spain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</a:rPr>
                        <a:t>Spein</a:t>
                      </a:r>
                      <a:endParaRPr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スペイン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</a:rPr>
                        <a:t>Spein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altLang="ja-JP" baseline="0" dirty="0" err="1" smtClean="0">
                          <a:solidFill>
                            <a:schemeClr val="tx1"/>
                          </a:solidFill>
                        </a:rPr>
                        <a:t>jin</a:t>
                      </a:r>
                      <a:endParaRPr lang="en-GB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スペインじん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dirty="0" err="1" smtClean="0">
                          <a:solidFill>
                            <a:schemeClr val="tx1"/>
                          </a:solidFill>
                        </a:rPr>
                        <a:t>Supein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</a:rPr>
                        <a:t> go</a:t>
                      </a:r>
                      <a:endParaRPr lang="en-GB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スペインご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England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Igirisu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イギリス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Igirisu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jin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イギリスじん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mtClean="0">
                          <a:solidFill>
                            <a:schemeClr val="tx1"/>
                          </a:solidFill>
                        </a:rPr>
                        <a:t>Eigo</a:t>
                      </a: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えいご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China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dirty="0" smtClean="0">
                          <a:solidFill>
                            <a:schemeClr val="tx1"/>
                          </a:solidFill>
                        </a:rPr>
                        <a:t>Chugoku</a:t>
                      </a:r>
                      <a:endParaRPr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ちゅうごく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dirty="0" smtClean="0">
                          <a:solidFill>
                            <a:schemeClr val="tx1"/>
                          </a:solidFill>
                        </a:rPr>
                        <a:t>Chugoku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altLang="ja-JP" baseline="0" dirty="0" err="1" smtClean="0">
                          <a:solidFill>
                            <a:schemeClr val="tx1"/>
                          </a:solidFill>
                        </a:rPr>
                        <a:t>jin</a:t>
                      </a:r>
                      <a:endParaRPr lang="en-GB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ちゅうごくじん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ja-JP" dirty="0" smtClean="0">
                          <a:solidFill>
                            <a:schemeClr val="tx1"/>
                          </a:solidFill>
                        </a:rPr>
                        <a:t>Chugoku</a:t>
                      </a:r>
                      <a:r>
                        <a:rPr lang="en-GB" altLang="ja-JP" baseline="0" dirty="0" smtClean="0">
                          <a:solidFill>
                            <a:schemeClr val="tx1"/>
                          </a:solidFill>
                        </a:rPr>
                        <a:t> go</a:t>
                      </a:r>
                      <a:endParaRPr lang="en-GB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ちゅうごくご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South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Korea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Kankoku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かんこく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Kankoku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jin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ja-JP" altLang="en-US" smtClean="0">
                          <a:solidFill>
                            <a:schemeClr val="tx1"/>
                          </a:solidFill>
                        </a:rPr>
                        <a:t>かんこくじん</a:t>
                      </a:r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>
                          <a:solidFill>
                            <a:schemeClr val="tx1"/>
                          </a:solidFill>
                        </a:rPr>
                        <a:t>Kankoku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go</a:t>
                      </a:r>
                    </a:p>
                    <a:p>
                      <a:pPr algn="ctr"/>
                      <a:r>
                        <a:rPr lang="ja-JP" altLang="en-US" baseline="0" smtClean="0">
                          <a:solidFill>
                            <a:schemeClr val="tx1"/>
                          </a:solidFill>
                        </a:rPr>
                        <a:t>かんこくご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491880" y="501317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92080" y="501317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308304" y="501317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en-GB" altLang="ja-JP" dirty="0" smtClean="0"/>
              <a:t>Y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Y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>
              <a:buNone/>
            </a:pPr>
            <a:r>
              <a:rPr lang="ja-JP" altLang="en-US" smtClean="0"/>
              <a:t>わたし　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ケーシー　　くみ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Watashi</a:t>
            </a:r>
            <a:r>
              <a:rPr lang="en-GB" dirty="0" smtClean="0"/>
              <a:t> </a:t>
            </a:r>
            <a:r>
              <a:rPr lang="ja-JP" altLang="en-US" smtClean="0"/>
              <a:t>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</a:t>
            </a:r>
            <a:r>
              <a:rPr lang="en-GB" dirty="0" smtClean="0"/>
              <a:t> </a:t>
            </a:r>
            <a:r>
              <a:rPr lang="en-GB" dirty="0" err="1" smtClean="0"/>
              <a:t>Keshi</a:t>
            </a:r>
            <a:r>
              <a:rPr lang="en-GB" dirty="0" smtClean="0"/>
              <a:t> </a:t>
            </a:r>
            <a:r>
              <a:rPr lang="ja-JP" altLang="en-US" smtClean="0"/>
              <a:t>　  </a:t>
            </a:r>
            <a:r>
              <a:rPr lang="en-GB" dirty="0" err="1" smtClean="0"/>
              <a:t>Kumi</a:t>
            </a:r>
            <a:r>
              <a:rPr lang="en-GB" dirty="0" smtClean="0"/>
              <a:t>  </a:t>
            </a:r>
            <a:r>
              <a:rPr lang="ja-JP" altLang="en-US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pPr>
              <a:buNone/>
            </a:pPr>
            <a:r>
              <a:rPr lang="ja-JP" altLang="en-US" smtClean="0"/>
              <a:t>わたし　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　にほんじん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Watashi</a:t>
            </a:r>
            <a:r>
              <a:rPr lang="ja-JP" altLang="en-US" smtClean="0"/>
              <a:t>　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　</a:t>
            </a:r>
            <a:r>
              <a:rPr lang="en-GB" dirty="0" smtClean="0"/>
              <a:t>Nihon </a:t>
            </a:r>
            <a:r>
              <a:rPr lang="en-GB" dirty="0" err="1" smtClean="0"/>
              <a:t>jin</a:t>
            </a:r>
            <a:r>
              <a:rPr lang="en-GB" dirty="0" smtClean="0"/>
              <a:t> </a:t>
            </a:r>
            <a:r>
              <a:rPr lang="ja-JP" altLang="en-US" smtClean="0"/>
              <a:t>　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563888" y="285293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139952" y="285293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en-GB" altLang="ja-JP" dirty="0" smtClean="0"/>
              <a:t>Y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Y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ほん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dirty="0" err="1" smtClean="0"/>
              <a:t>hon</a:t>
            </a:r>
            <a:r>
              <a:rPr lang="en-GB" dirty="0" smtClean="0"/>
              <a:t> 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pPr>
              <a:buNone/>
            </a:pPr>
            <a:r>
              <a:rPr lang="ja-JP" altLang="en-US" smtClean="0"/>
              <a:t>これ　 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　けいたい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   </a:t>
            </a:r>
            <a:r>
              <a:rPr lang="en-GB" altLang="ja-JP" dirty="0" err="1" smtClean="0"/>
              <a:t>keitai</a:t>
            </a:r>
            <a:r>
              <a:rPr lang="ja-JP" altLang="en-US" smtClean="0"/>
              <a:t>　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735304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X</a:t>
            </a:r>
            <a:r>
              <a:rPr lang="ja-JP" altLang="en-US" smtClean="0"/>
              <a:t>　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</a:t>
            </a:r>
            <a:r>
              <a:rPr lang="en-GB" altLang="ja-JP" dirty="0" smtClean="0"/>
              <a:t>Y</a:t>
            </a:r>
            <a:r>
              <a:rPr lang="ja-JP" altLang="en-US" smtClean="0"/>
              <a:t>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</a:t>
            </a:r>
            <a:r>
              <a:rPr lang="ja-JP" altLang="en-US" smtClean="0">
                <a:solidFill>
                  <a:srgbClr val="FFFF00"/>
                </a:solidFill>
              </a:rPr>
              <a:t>か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GB" altLang="ja-JP" dirty="0" smtClean="0"/>
              <a:t>X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en-GB" dirty="0" smtClean="0"/>
              <a:t>  Y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err="1" smtClean="0">
                <a:solidFill>
                  <a:srgbClr val="FFFF00"/>
                </a:solidFill>
              </a:rPr>
              <a:t>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457200" y="2276872"/>
            <a:ext cx="8229600" cy="3895644"/>
          </a:xfrm>
          <a:solidFill>
            <a:schemeClr val="tx1">
              <a:lumMod val="5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>
              <a:buNone/>
            </a:pPr>
            <a:r>
              <a:rPr lang="ja-JP" altLang="en-US" smtClean="0"/>
              <a:t>これ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  ほん　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か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。</a:t>
            </a:r>
            <a:endParaRPr lang="en-US" altLang="ja-JP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</a:t>
            </a:r>
            <a:r>
              <a:rPr lang="ja-JP" altLang="en-US" smtClean="0"/>
              <a:t>  </a:t>
            </a:r>
            <a:r>
              <a:rPr lang="en-GB" altLang="ja-JP" dirty="0" smtClean="0"/>
              <a:t>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</a:t>
            </a:r>
            <a:r>
              <a:rPr lang="en-GB" dirty="0" err="1" smtClean="0"/>
              <a:t>hon</a:t>
            </a:r>
            <a:r>
              <a:rPr lang="en-GB" dirty="0" smtClean="0"/>
              <a:t>  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GB" dirty="0" smtClean="0"/>
          </a:p>
          <a:p>
            <a:pPr>
              <a:buNone/>
            </a:pPr>
            <a:r>
              <a:rPr lang="ja-JP" altLang="en-US" smtClean="0"/>
              <a:t>これ　  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は</a:t>
            </a:r>
            <a:r>
              <a:rPr lang="ja-JP" altLang="en-US" smtClean="0"/>
              <a:t>　　けいたい　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です</a:t>
            </a:r>
            <a:r>
              <a:rPr lang="ja-JP" altLang="en-US" smtClean="0">
                <a:solidFill>
                  <a:schemeClr val="accent2">
                    <a:lumMod val="75000"/>
                  </a:schemeClr>
                </a:solidFill>
              </a:rPr>
              <a:t>か</a:t>
            </a:r>
            <a:r>
              <a:rPr lang="ja-JP" altLang="en-US" smtClean="0">
                <a:solidFill>
                  <a:schemeClr val="accent5">
                    <a:lumMod val="75000"/>
                  </a:schemeClr>
                </a:solidFill>
              </a:rPr>
              <a:t>。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GB" dirty="0" err="1" smtClean="0"/>
              <a:t>Kore</a:t>
            </a:r>
            <a:r>
              <a:rPr lang="en-GB" dirty="0" smtClean="0"/>
              <a:t>   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wa</a:t>
            </a:r>
            <a:r>
              <a:rPr lang="ja-JP" altLang="en-US" smtClean="0"/>
              <a:t>　    </a:t>
            </a:r>
            <a:r>
              <a:rPr lang="en-GB" altLang="ja-JP" dirty="0" err="1" smtClean="0"/>
              <a:t>keitai</a:t>
            </a:r>
            <a:r>
              <a:rPr lang="ja-JP" altLang="en-US" smtClean="0"/>
              <a:t>　　</a:t>
            </a:r>
            <a:r>
              <a:rPr lang="en-GB" dirty="0" err="1" smtClean="0">
                <a:solidFill>
                  <a:schemeClr val="accent5">
                    <a:lumMod val="75000"/>
                  </a:schemeClr>
                </a:solidFill>
              </a:rPr>
              <a:t>desu</a:t>
            </a:r>
            <a:r>
              <a:rPr lang="en-GB" dirty="0" err="1" smtClean="0">
                <a:solidFill>
                  <a:schemeClr val="accent2">
                    <a:lumMod val="75000"/>
                  </a:schemeClr>
                </a:solidFill>
              </a:rPr>
              <a:t>ka</a:t>
            </a:r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GB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GB" dirty="0" smtClean="0"/>
              <a:t>(c) </a:t>
            </a:r>
            <a:r>
              <a:rPr lang="en-GB" dirty="0" err="1" smtClean="0"/>
              <a:t>Kumi</a:t>
            </a:r>
            <a:r>
              <a:rPr lang="en-GB" dirty="0" smtClean="0"/>
              <a:t> Casey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FFCC"/>
      </a:accent1>
      <a:accent2>
        <a:srgbClr val="FFFF99"/>
      </a:accent2>
      <a:accent3>
        <a:srgbClr val="FFE599"/>
      </a:accent3>
      <a:accent4>
        <a:srgbClr val="FF0000"/>
      </a:accent4>
      <a:accent5>
        <a:srgbClr val="FD73F6"/>
      </a:accent5>
      <a:accent6>
        <a:srgbClr val="C986F2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966</TotalTime>
  <Words>1333</Words>
  <Application>Microsoft Office PowerPoint</Application>
  <PresentationFormat>On-screen Show (4:3)</PresentationFormat>
  <Paragraphs>667</Paragraphs>
  <Slides>41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Foundry</vt:lpstr>
      <vt:lpstr>JAPANESE 日本語  Level 1A Part 1</vt:lpstr>
      <vt:lpstr>Writing System </vt:lpstr>
      <vt:lpstr>Greeting (あいさつ）</vt:lpstr>
      <vt:lpstr>Introduce Yourself (jiko shokai)</vt:lpstr>
      <vt:lpstr>Numbers (kazu)</vt:lpstr>
      <vt:lpstr>Nationality &amp; Language</vt:lpstr>
      <vt:lpstr>X　 は　Y　です。 X   wa  Y  desu.</vt:lpstr>
      <vt:lpstr>X　 は　Y　です。 X   wa  Y  desu.</vt:lpstr>
      <vt:lpstr>X　 は　Y　ですか。 X   wa  Y  desuka.</vt:lpstr>
      <vt:lpstr>はい、　Y　です。 Hai,     Y  desu.</vt:lpstr>
      <vt:lpstr>いいえ、　 Y　 では  ありません。 Ｉｉｅ，       Y   dewa arimasen.</vt:lpstr>
      <vt:lpstr>X　 は　なん　ですか。 X   wa  nan  desuka.</vt:lpstr>
      <vt:lpstr>X　 は　___ の　Ｙ　です。 X  wa   ___  no  Y  desu.</vt:lpstr>
      <vt:lpstr>X　 は　___ の　Ｙ　ですか。 X  wa   ___  no  Y  desuka.</vt:lpstr>
      <vt:lpstr>X　 は　だれ の　Ｙ　ですか。 X   wa  dare no Y  desuka.</vt:lpstr>
      <vt:lpstr>でんわばんごう　は　なんばん　ですか。 Denwabango wa nanban desuka.</vt:lpstr>
      <vt:lpstr>じかん/Time</vt:lpstr>
      <vt:lpstr>いま、なんじ　ですか。 Ima, nan ji   desuka.</vt:lpstr>
      <vt:lpstr>＿＿は　なんじ から　ですか。 ____wa nan ji kara  desuka.</vt:lpstr>
      <vt:lpstr>＿＿は　なんじ  から なんじ  まで  ですか。 ____wa  nan ji  kara nan ji made desuka.</vt:lpstr>
      <vt:lpstr>ようび/day of the week</vt:lpstr>
      <vt:lpstr>きょう は なんようび　ですか。 Kyo wa nan yobi   desuka.</vt:lpstr>
      <vt:lpstr>Months</vt:lpstr>
      <vt:lpstr>Days</vt:lpstr>
      <vt:lpstr>きょう は ＿がつ＿＿です。 Kyo wa ＿gatsu___ desu.</vt:lpstr>
      <vt:lpstr>これ は Ｘです。(something near the speaker) それ は Ｘです。 (something near the listener) あれ は Ｘです。  (something away from both)</vt:lpstr>
      <vt:lpstr>これ　は 　いくら　ですか。 Kore  wa  ikura  desuka.</vt:lpstr>
      <vt:lpstr>これ　も　Ｘ　です。 Kore  mo　X  desu.</vt:lpstr>
      <vt:lpstr>わたし　　も　Ｘ　です。 Watashi  mo　X  desu.</vt:lpstr>
      <vt:lpstr>この X　　 　Kono X .</vt:lpstr>
      <vt:lpstr>   この X　は 　いくら　ですか。 Kono X  wa  ikura  desuka.</vt:lpstr>
      <vt:lpstr>どの　X　ですか。 Dono  X  desuka.</vt:lpstr>
      <vt:lpstr>Counters</vt:lpstr>
      <vt:lpstr>どれ　ですか。 Dore  desuka.</vt:lpstr>
      <vt:lpstr>X　を　__まい　ください。 X   o  ＿mai  kudasai.</vt:lpstr>
      <vt:lpstr>スイス　の　X Suisu  no  X</vt:lpstr>
      <vt:lpstr>どこ　の　X　ですか。 doko  no  X  desuka.</vt:lpstr>
      <vt:lpstr>X　は　place　に　いきます。 X   wa  place  ni  ikimasu. </vt:lpstr>
      <vt:lpstr>X　は　place　に　いきますか。 X  wa   place  ni   ikimasuka. </vt:lpstr>
      <vt:lpstr>X　は　place　に　いきました。 X   wa  place  ni  ikimashita. </vt:lpstr>
      <vt:lpstr>X　は　place　に　いきましたか。 X   wa  place  ni  ikimashitaka.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"Kumi Casey" &lt;kumi.casey@newcastle.ac.uk&gt;</dc:creator>
  <cp:lastModifiedBy>Owner</cp:lastModifiedBy>
  <cp:revision>437</cp:revision>
  <dcterms:created xsi:type="dcterms:W3CDTF">2011-10-04T13:23:09Z</dcterms:created>
  <dcterms:modified xsi:type="dcterms:W3CDTF">2012-06-09T21:23:07Z</dcterms:modified>
</cp:coreProperties>
</file>