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5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7C8C1-8ADE-40BF-96C7-8CBCB91E1548}" type="datetimeFigureOut">
              <a:rPr lang="en-GB" smtClean="0"/>
              <a:t>29/05/2012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43084-CA9F-4017-8603-7DC16EA791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3084-CA9F-4017-8603-7DC16EA791E2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3016AC-6CC7-4631-AF2F-FDDC4AA2122D}" type="datetimeFigureOut">
              <a:rPr lang="en-GB" smtClean="0"/>
              <a:pPr/>
              <a:t>29/05/2012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326A46-E465-4DF6-9C5E-B7B6D657C56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2.wav"/><Relationship Id="rId1" Type="http://schemas.openxmlformats.org/officeDocument/2006/relationships/audio" Target="../media/audio21.wav"/><Relationship Id="rId6" Type="http://schemas.openxmlformats.org/officeDocument/2006/relationships/image" Target="../media/image1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6" Type="http://schemas.openxmlformats.org/officeDocument/2006/relationships/image" Target="../media/image16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6.wav"/><Relationship Id="rId1" Type="http://schemas.openxmlformats.org/officeDocument/2006/relationships/audio" Target="../media/audio25.wav"/><Relationship Id="rId6" Type="http://schemas.openxmlformats.org/officeDocument/2006/relationships/image" Target="../media/image16.pn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6" Type="http://schemas.openxmlformats.org/officeDocument/2006/relationships/image" Target="../media/image16.pn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6.wav"/><Relationship Id="rId13" Type="http://schemas.openxmlformats.org/officeDocument/2006/relationships/image" Target="../media/image32.jpeg"/><Relationship Id="rId18" Type="http://schemas.openxmlformats.org/officeDocument/2006/relationships/image" Target="../media/image16.png"/><Relationship Id="rId3" Type="http://schemas.openxmlformats.org/officeDocument/2006/relationships/audio" Target="../media/audio31.wav"/><Relationship Id="rId7" Type="http://schemas.openxmlformats.org/officeDocument/2006/relationships/audio" Target="../media/audio35.wav"/><Relationship Id="rId12" Type="http://schemas.openxmlformats.org/officeDocument/2006/relationships/image" Target="../media/image33.jpeg"/><Relationship Id="rId17" Type="http://schemas.openxmlformats.org/officeDocument/2006/relationships/image" Target="../media/image37.wmf"/><Relationship Id="rId2" Type="http://schemas.openxmlformats.org/officeDocument/2006/relationships/audio" Target="../media/audio30.wav"/><Relationship Id="rId16" Type="http://schemas.openxmlformats.org/officeDocument/2006/relationships/image" Target="../media/image36.wmf"/><Relationship Id="rId1" Type="http://schemas.openxmlformats.org/officeDocument/2006/relationships/audio" Target="../media/audio29.wav"/><Relationship Id="rId6" Type="http://schemas.openxmlformats.org/officeDocument/2006/relationships/audio" Target="../media/audio34.wav"/><Relationship Id="rId11" Type="http://schemas.openxmlformats.org/officeDocument/2006/relationships/image" Target="../media/image31.jpeg"/><Relationship Id="rId5" Type="http://schemas.openxmlformats.org/officeDocument/2006/relationships/audio" Target="../media/audio33.wav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audio" Target="../media/audio32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image" Target="../media/image16.pn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www.wisegorilla.com/images/flags/uk-flag.gif&amp;imgrefurl=http://www.wisegorilla.com/images/flags/flags.html&amp;h=321&amp;w=641&amp;sz=18&amp;hl=en&amp;start=8&amp;tbnid=VvZRV05_E1VbiM:&amp;tbnh=69&amp;tbnw=137&amp;prev=/images?q=uk+flag&amp;gbv=2&amp;hl=en" TargetMode="External"/><Relationship Id="rId13" Type="http://schemas.openxmlformats.org/officeDocument/2006/relationships/image" Target="../media/image20.jpeg"/><Relationship Id="rId3" Type="http://schemas.openxmlformats.org/officeDocument/2006/relationships/audio" Target="../media/audio9.wav"/><Relationship Id="rId7" Type="http://schemas.openxmlformats.org/officeDocument/2006/relationships/image" Target="../media/image17.jpeg"/><Relationship Id="rId12" Type="http://schemas.openxmlformats.org/officeDocument/2006/relationships/hyperlink" Target="http://images.google.co.uk/imgres?imgurl=http://imagecache2.allposters.com/images/pic/LPG/50010~USA-Flag-Posters.jpg&amp;imgrefurl=http://www.allposters.com/-sp/USA-Flag-Posters_i391016_.htm&amp;h=282&amp;w=400&amp;sz=28&amp;hl=en&amp;start=2&amp;tbnid=mgppLmRBKbC_1M:&amp;tbnh=87&amp;tbnw=124&amp;prev=/images?q=usa+flag&amp;gbv=2&amp;hl=en" TargetMode="Externa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hyperlink" Target="http://images.google.co.uk/imgres?imgurl=http://halmapr.com/news/hanovia/files/2007/02/chinese-flag.gif&amp;imgrefurl=http://halmapr.com/news/hanovia/page/2/&amp;h=267&amp;w=400&amp;sz=3&amp;hl=en&amp;start=4&amp;tbnid=a-mEpEvjybBsHM:&amp;tbnh=83&amp;tbnw=124&amp;prev=/images?q=chinese+flag&amp;gbv=2&amp;hl=en" TargetMode="External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6.png"/><Relationship Id="rId10" Type="http://schemas.openxmlformats.org/officeDocument/2006/relationships/hyperlink" Target="http://images.google.co.uk/imgres?imgurl=http://www.appliedlanguage.com/flags_of_the_world/large_flag_of_france.gif&amp;imgrefurl=http://www.appliedlanguage.com/flags_of_the_world/flag_of_france.shtml&amp;h=302&amp;w=451&amp;sz=3&amp;hl=en&amp;start=1&amp;tbnid=dAZKPh3ZdzpV2M:&amp;tbnh=85&amp;tbnw=127&amp;prev=/images?q=french+flag&amp;gbv=2&amp;hl=en" TargetMode="External"/><Relationship Id="rId4" Type="http://schemas.openxmlformats.org/officeDocument/2006/relationships/audio" Target="../media/audio10.wav"/><Relationship Id="rId9" Type="http://schemas.openxmlformats.org/officeDocument/2006/relationships/image" Target="../media/image18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imagecache2.allposters.com/images/pic/LPG/50010~USA-Flag-Posters.jpg&amp;imgrefurl=http://www.allposters.com/-sp/USA-Flag-Posters_i391016_.htm&amp;h=282&amp;w=400&amp;sz=28&amp;hl=en&amp;start=2&amp;tbnid=mgppLmRBKbC_1M:&amp;tbnh=87&amp;tbnw=124&amp;prev=/images?q=usa+flag&amp;gbv=2&amp;hl=en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12.jpeg"/><Relationship Id="rId2" Type="http://schemas.openxmlformats.org/officeDocument/2006/relationships/hyperlink" Target="http://images.google.co.uk/imgres?imgurl=http://halmapr.com/news/hanovia/files/2007/02/chinese-flag.gif&amp;imgrefurl=http://halmapr.com/news/hanovia/page/2/&amp;h=267&amp;w=400&amp;sz=3&amp;hl=en&amp;start=4&amp;tbnid=a-mEpEvjybBsHM:&amp;tbnh=83&amp;tbnw=124&amp;prev=/images?q=chinese+flag&amp;gbv=2&amp;hl=e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.uk/imgres?imgurl=http://www.appliedlanguage.com/flags_of_the_world/large_flag_of_france.gif&amp;imgrefurl=http://www.appliedlanguage.com/flags_of_the_world/flag_of_france.shtml&amp;h=302&amp;w=451&amp;sz=3&amp;hl=en&amp;start=1&amp;tbnid=dAZKPh3ZdzpV2M:&amp;tbnh=85&amp;tbnw=127&amp;prev=/images?q=french+flag&amp;gbv=2&amp;hl=en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18.jpeg"/><Relationship Id="rId10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wisegorilla.com/images/flags/uk-flag.gif&amp;imgrefurl=http://www.wisegorilla.com/images/flags/flags.html&amp;h=321&amp;w=641&amp;sz=18&amp;hl=en&amp;start=8&amp;tbnid=VvZRV05_E1VbiM:&amp;tbnh=69&amp;tbnw=137&amp;prev=/images?q=uk+flag&amp;gbv=2&amp;hl=en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6.jpeg"/><Relationship Id="rId3" Type="http://schemas.openxmlformats.org/officeDocument/2006/relationships/audio" Target="../media/audio13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.jpeg"/><Relationship Id="rId17" Type="http://schemas.openxmlformats.org/officeDocument/2006/relationships/image" Target="../media/image11.jpeg"/><Relationship Id="rId2" Type="http://schemas.openxmlformats.org/officeDocument/2006/relationships/audio" Target="../media/audio12.wav"/><Relationship Id="rId16" Type="http://schemas.openxmlformats.org/officeDocument/2006/relationships/image" Target="../media/image27.png"/><Relationship Id="rId1" Type="http://schemas.openxmlformats.org/officeDocument/2006/relationships/audio" Target="../media/audio11.wav"/><Relationship Id="rId6" Type="http://schemas.openxmlformats.org/officeDocument/2006/relationships/audio" Target="../media/audio16.wav"/><Relationship Id="rId11" Type="http://schemas.openxmlformats.org/officeDocument/2006/relationships/image" Target="../media/image25.png"/><Relationship Id="rId5" Type="http://schemas.openxmlformats.org/officeDocument/2006/relationships/audio" Target="../media/audio15.wav"/><Relationship Id="rId15" Type="http://schemas.openxmlformats.org/officeDocument/2006/relationships/image" Target="../media/image12.jpeg"/><Relationship Id="rId10" Type="http://schemas.openxmlformats.org/officeDocument/2006/relationships/image" Target="../media/image24.png"/><Relationship Id="rId19" Type="http://schemas.openxmlformats.org/officeDocument/2006/relationships/image" Target="../media/image7.jpeg"/><Relationship Id="rId4" Type="http://schemas.openxmlformats.org/officeDocument/2006/relationships/audio" Target="../media/audio14.wav"/><Relationship Id="rId9" Type="http://schemas.openxmlformats.org/officeDocument/2006/relationships/image" Target="../media/image23.pn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16.png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audio" Target="../media/audio19.wav"/><Relationship Id="rId5" Type="http://schemas.openxmlformats.org/officeDocument/2006/relationships/image" Target="../media/image16.png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Cities and travelling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ten</a:t>
            </a:r>
            <a:endParaRPr lang="en-GB" dirty="0"/>
          </a:p>
        </p:txBody>
      </p:sp>
      <p:pic>
        <p:nvPicPr>
          <p:cNvPr id="1026" name="Picture 2" descr="C:\Users\lucy zhang\AppData\Local\Microsoft\Windows\Temporary Internet Files\Content.IE5\B4HS8FFG\MC9001884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6672"/>
            <a:ext cx="1823314" cy="1616659"/>
          </a:xfrm>
          <a:prstGeom prst="rect">
            <a:avLst/>
          </a:prstGeom>
          <a:noFill/>
        </p:spPr>
      </p:pic>
      <p:pic>
        <p:nvPicPr>
          <p:cNvPr id="1028" name="Picture 4" descr="C:\Users\lucy zhang\AppData\Local\Microsoft\Windows\Temporary Internet Files\Content.IE5\5SH2ZUEO\MC9004119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60473"/>
            <a:ext cx="2088232" cy="164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attractions</a:t>
            </a:r>
            <a:endParaRPr lang="en-GB" dirty="0"/>
          </a:p>
        </p:txBody>
      </p:sp>
      <p:pic>
        <p:nvPicPr>
          <p:cNvPr id="1027" name="Picture 3" descr="C:\Users\lucy zhang\AppData\Local\Microsoft\Windows\Temporary Internet Files\Content.IE5\5SH2ZUEO\MP9004276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3626126" cy="2484463"/>
          </a:xfrm>
          <a:prstGeom prst="rect">
            <a:avLst/>
          </a:prstGeom>
          <a:noFill/>
        </p:spPr>
      </p:pic>
      <p:pic>
        <p:nvPicPr>
          <p:cNvPr id="1029" name="Picture 5" descr="C:\Users\lucy zhang\AppData\Local\Microsoft\Windows\Temporary Internet Files\Content.IE5\1EA0T2YZ\MP90034595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61048"/>
            <a:ext cx="3657600" cy="244449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788024" y="1988840"/>
            <a:ext cx="4355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c</a:t>
            </a:r>
            <a:r>
              <a:rPr lang="en-US" sz="40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hángchéng</a:t>
            </a:r>
            <a:endParaRPr lang="en-US" sz="4000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r>
              <a:rPr lang="en-US" sz="36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Great Wall of China</a:t>
            </a:r>
            <a:endParaRPr lang="en-GB" sz="3600" dirty="0"/>
          </a:p>
        </p:txBody>
      </p:sp>
      <p:sp>
        <p:nvSpPr>
          <p:cNvPr id="13" name="Rectangle 12"/>
          <p:cNvSpPr/>
          <p:nvPr/>
        </p:nvSpPr>
        <p:spPr>
          <a:xfrm>
            <a:off x="4738627" y="4365104"/>
            <a:ext cx="36631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g</a:t>
            </a:r>
            <a:r>
              <a:rPr lang="en-US" sz="4000" dirty="0" err="1" smtClean="0">
                <a:solidFill>
                  <a:srgbClr val="009900"/>
                </a:solidFill>
                <a:latin typeface="Arial" charset="0"/>
                <a:cs typeface="Arial" charset="0"/>
              </a:rPr>
              <a:t>ùgōng</a:t>
            </a:r>
            <a:endParaRPr lang="en-US" sz="4000" dirty="0" smtClean="0">
              <a:solidFill>
                <a:srgbClr val="009900"/>
              </a:solidFill>
              <a:latin typeface="Arial" charset="0"/>
              <a:cs typeface="Arial" charset="0"/>
            </a:endParaRPr>
          </a:p>
          <a:p>
            <a:r>
              <a:rPr lang="en-US" sz="4000" dirty="0" smtClean="0">
                <a:solidFill>
                  <a:srgbClr val="009900"/>
                </a:solidFill>
                <a:latin typeface="Arial" charset="0"/>
                <a:cs typeface="Arial" charset="0"/>
              </a:rPr>
              <a:t>Forbidden City </a:t>
            </a:r>
            <a:endParaRPr lang="en-GB" sz="4000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956376" y="2204864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948264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attractions</a:t>
            </a:r>
            <a:endParaRPr lang="en-GB" dirty="0"/>
          </a:p>
        </p:txBody>
      </p:sp>
      <p:pic>
        <p:nvPicPr>
          <p:cNvPr id="23556" name="Picture 4" descr="http://t0.gstatic.com/images?q=tbn:ANd9GcSJOtjV800eJ6PrXoVQ7REcCbhM-i1kRrGqgxqFV1xGs5pFeRuf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096344" cy="2520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11960" y="1628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 err="1" smtClean="0"/>
              <a:t>x</a:t>
            </a:r>
            <a:r>
              <a:rPr lang="en-GB" sz="4000" dirty="0" err="1" smtClean="0"/>
              <a:t>īhú</a:t>
            </a:r>
            <a:endParaRPr lang="en-GB" sz="4000" dirty="0" smtClean="0"/>
          </a:p>
          <a:p>
            <a:r>
              <a:rPr lang="en-GB" sz="4000" dirty="0" smtClean="0"/>
              <a:t>West Lake 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4211960" y="4149081"/>
            <a:ext cx="4608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 smtClean="0">
                <a:solidFill>
                  <a:prstClr val="black"/>
                </a:solidFill>
              </a:rPr>
              <a:t>huángshān</a:t>
            </a:r>
            <a:endParaRPr lang="en-GB" sz="4000" dirty="0" smtClean="0">
              <a:solidFill>
                <a:prstClr val="black"/>
              </a:solidFill>
            </a:endParaRPr>
          </a:p>
          <a:p>
            <a:r>
              <a:rPr lang="en-GB" sz="4000" dirty="0" smtClean="0">
                <a:solidFill>
                  <a:prstClr val="black"/>
                </a:solidFill>
              </a:rPr>
              <a:t>Yellow </a:t>
            </a:r>
            <a:r>
              <a:rPr lang="en-GB" sz="4000" dirty="0" smtClean="0">
                <a:solidFill>
                  <a:prstClr val="black"/>
                </a:solidFill>
              </a:rPr>
              <a:t>M</a:t>
            </a:r>
            <a:r>
              <a:rPr lang="en-GB" sz="4000" dirty="0" smtClean="0">
                <a:solidFill>
                  <a:prstClr val="black"/>
                </a:solidFill>
              </a:rPr>
              <a:t>ountain</a:t>
            </a:r>
          </a:p>
          <a:p>
            <a:endParaRPr lang="en-GB" dirty="0"/>
          </a:p>
        </p:txBody>
      </p:sp>
      <p:pic>
        <p:nvPicPr>
          <p:cNvPr id="23559" name="Picture 7" descr="C:\Users\lucy zhang\AppData\Local\Microsoft\Windows\Temporary Internet Files\Content.IE5\B4HS8FFG\MP90016422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3096344" cy="2304256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5796136" y="1916832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164288" y="43651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attractions</a:t>
            </a:r>
            <a:endParaRPr lang="en-GB" dirty="0"/>
          </a:p>
        </p:txBody>
      </p:sp>
      <p:pic>
        <p:nvPicPr>
          <p:cNvPr id="26626" name="Picture 2" descr="C:\Users\lucy zhang\AppData\Local\Microsoft\Windows\Temporary Internet Files\Content.IE5\B4HS8FFG\MC9000603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5"/>
            <a:ext cx="2520280" cy="2232249"/>
          </a:xfrm>
          <a:prstGeom prst="rect">
            <a:avLst/>
          </a:prstGeom>
          <a:noFill/>
        </p:spPr>
      </p:pic>
      <p:pic>
        <p:nvPicPr>
          <p:cNvPr id="26628" name="Picture 4" descr="C:\Users\lucy zhang\AppData\Local\Microsoft\Windows\Temporary Internet Files\Content.IE5\B4HS8FFG\MP9004000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93096"/>
            <a:ext cx="2809410" cy="18722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39952" y="191683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 err="1" smtClean="0"/>
              <a:t>b</a:t>
            </a:r>
            <a:r>
              <a:rPr lang="en-GB" sz="4000" dirty="0" err="1" smtClean="0"/>
              <a:t>ówùguǎn</a:t>
            </a:r>
            <a:endParaRPr lang="en-GB" sz="4000" dirty="0" smtClean="0"/>
          </a:p>
          <a:p>
            <a:r>
              <a:rPr lang="en-GB" sz="4000" dirty="0" smtClean="0"/>
              <a:t>m</a:t>
            </a:r>
            <a:r>
              <a:rPr lang="en-GB" sz="4000" dirty="0" smtClean="0"/>
              <a:t>useum 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11960" y="4653136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 smtClean="0"/>
              <a:t>h</a:t>
            </a:r>
            <a:r>
              <a:rPr lang="en-GB" sz="4000" dirty="0" err="1" smtClean="0"/>
              <a:t>ǎitān</a:t>
            </a:r>
            <a:endParaRPr lang="en-GB" sz="4000" dirty="0" smtClean="0"/>
          </a:p>
          <a:p>
            <a:r>
              <a:rPr lang="en-GB" sz="4000" dirty="0" smtClean="0"/>
              <a:t>beach</a:t>
            </a:r>
            <a:endParaRPr lang="en-GB" sz="40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804248" y="2132856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15617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attractions</a:t>
            </a:r>
            <a:endParaRPr lang="en-GB" dirty="0"/>
          </a:p>
        </p:txBody>
      </p:sp>
      <p:pic>
        <p:nvPicPr>
          <p:cNvPr id="27650" name="Picture 2" descr="C:\Users\lucy zhang\AppData\Local\Microsoft\Windows\Temporary Internet Files\Content.IE5\B4HS8FFG\MC90006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2520280" cy="2102560"/>
          </a:xfrm>
          <a:prstGeom prst="rect">
            <a:avLst/>
          </a:prstGeom>
          <a:noFill/>
        </p:spPr>
      </p:pic>
      <p:pic>
        <p:nvPicPr>
          <p:cNvPr id="27660" name="Picture 12" descr="C:\Users\lucy zhang\AppData\Local\Microsoft\Windows\Temporary Internet Files\Content.IE5\5SH2ZUEO\MC9003351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2448272" cy="20033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51920" y="191683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 err="1" smtClean="0"/>
              <a:t>d</a:t>
            </a:r>
            <a:r>
              <a:rPr lang="en-GB" sz="4000" dirty="0" err="1" smtClean="0"/>
              <a:t>òngwùyuán</a:t>
            </a:r>
            <a:endParaRPr lang="en-GB" sz="4000" dirty="0" smtClean="0"/>
          </a:p>
          <a:p>
            <a:r>
              <a:rPr lang="en-GB" sz="4000" dirty="0" smtClean="0"/>
              <a:t>zoo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23928" y="4365104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 smtClean="0"/>
              <a:t>g</a:t>
            </a:r>
            <a:r>
              <a:rPr lang="en-GB" sz="4000" dirty="0" err="1" smtClean="0"/>
              <a:t>ōngyuán</a:t>
            </a:r>
            <a:endParaRPr lang="en-GB" sz="4000" dirty="0" smtClean="0"/>
          </a:p>
          <a:p>
            <a:r>
              <a:rPr lang="en-GB" sz="4000" dirty="0" smtClean="0"/>
              <a:t>park</a:t>
            </a:r>
            <a:endParaRPr lang="en-GB" sz="4000" dirty="0"/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7164288" y="2132856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588224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8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lucy zhang\AppData\Local\Microsoft\Windows\Temporary Internet Files\Content.IE5\5SH2ZUEO\MP90042760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2564904"/>
            <a:ext cx="2627430" cy="1800200"/>
          </a:xfrm>
          <a:prstGeom prst="rect">
            <a:avLst/>
          </a:prstGeom>
          <a:noFill/>
        </p:spPr>
      </p:pic>
      <p:pic>
        <p:nvPicPr>
          <p:cNvPr id="4" name="Picture 5" descr="C:\Users\lucy zhang\AppData\Local\Microsoft\Windows\Temporary Internet Files\Content.IE5\1EA0T2YZ\MP900345953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509120"/>
            <a:ext cx="2693566" cy="1800200"/>
          </a:xfrm>
          <a:prstGeom prst="rect">
            <a:avLst/>
          </a:prstGeom>
          <a:noFill/>
        </p:spPr>
      </p:pic>
      <p:pic>
        <p:nvPicPr>
          <p:cNvPr id="5" name="Picture 7" descr="C:\Users\lucy zhang\AppData\Local\Microsoft\Windows\Temporary Internet Files\Content.IE5\B4HS8FFG\MP900164227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04664"/>
            <a:ext cx="2664296" cy="1982732"/>
          </a:xfrm>
          <a:prstGeom prst="rect">
            <a:avLst/>
          </a:prstGeom>
          <a:noFill/>
        </p:spPr>
      </p:pic>
      <p:pic>
        <p:nvPicPr>
          <p:cNvPr id="6" name="Picture 4" descr="http://t0.gstatic.com/images?q=tbn:ANd9GcSJOtjV800eJ6PrXoVQ7REcCbhM-i1kRrGqgxqFV1xGs5pFeRufU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2636912"/>
            <a:ext cx="2376264" cy="1934169"/>
          </a:xfrm>
          <a:prstGeom prst="rect">
            <a:avLst/>
          </a:prstGeom>
          <a:noFill/>
        </p:spPr>
      </p:pic>
      <p:pic>
        <p:nvPicPr>
          <p:cNvPr id="7" name="Picture 2" descr="C:\Users\lucy zhang\AppData\Local\Microsoft\Windows\Temporary Internet Files\Content.IE5\B4HS8FFG\MC900060304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260648"/>
            <a:ext cx="2520280" cy="2232249"/>
          </a:xfrm>
          <a:prstGeom prst="rect">
            <a:avLst/>
          </a:prstGeom>
          <a:noFill/>
        </p:spPr>
      </p:pic>
      <p:pic>
        <p:nvPicPr>
          <p:cNvPr id="8" name="Picture 4" descr="C:\Users\lucy zhang\AppData\Local\Microsoft\Windows\Temporary Internet Files\Content.IE5\B4HS8FFG\MP900400007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476672"/>
            <a:ext cx="2809410" cy="1872208"/>
          </a:xfrm>
          <a:prstGeom prst="rect">
            <a:avLst/>
          </a:prstGeom>
          <a:noFill/>
        </p:spPr>
      </p:pic>
      <p:pic>
        <p:nvPicPr>
          <p:cNvPr id="9" name="Picture 2" descr="C:\Users\lucy zhang\AppData\Local\Microsoft\Windows\Temporary Internet Files\Content.IE5\B4HS8FFG\MC900060306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72200" y="2492896"/>
            <a:ext cx="2520280" cy="2102560"/>
          </a:xfrm>
          <a:prstGeom prst="rect">
            <a:avLst/>
          </a:prstGeom>
          <a:noFill/>
        </p:spPr>
      </p:pic>
      <p:pic>
        <p:nvPicPr>
          <p:cNvPr id="10" name="Picture 12" descr="C:\Users\lucy zhang\AppData\Local\Microsoft\Windows\Temporary Internet Files\Content.IE5\5SH2ZUEO\MC900335164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6056" y="4725144"/>
            <a:ext cx="1944216" cy="1590900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GB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1691680" y="2204864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4572000" y="2132856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524328" y="2132856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1691680" y="4221088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4499992" y="436510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7524328" y="4365104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1547664" y="6021288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8" cstate="print"/>
          <a:stretch>
            <a:fillRect/>
          </a:stretch>
        </p:blipFill>
        <p:spPr>
          <a:xfrm>
            <a:off x="594015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7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5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8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2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2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 smtClean="0"/>
              <a:t>Tell each other where you </a:t>
            </a:r>
            <a:r>
              <a:rPr lang="en-GB" sz="2800" dirty="0" smtClean="0"/>
              <a:t>want</a:t>
            </a:r>
            <a:r>
              <a:rPr lang="en-GB" sz="2800" dirty="0" smtClean="0"/>
              <a:t> </a:t>
            </a:r>
            <a:r>
              <a:rPr lang="en-GB" sz="2800" dirty="0" smtClean="0"/>
              <a:t>to </a:t>
            </a:r>
            <a:r>
              <a:rPr lang="en-GB" sz="2800" dirty="0" smtClean="0"/>
              <a:t>visit</a:t>
            </a:r>
            <a:r>
              <a:rPr lang="en-GB" sz="2800" dirty="0" smtClean="0"/>
              <a:t> if you travel to China using </a:t>
            </a:r>
            <a:r>
              <a:rPr lang="en-GB" sz="2800" dirty="0" smtClean="0"/>
              <a:t>the following sentence </a:t>
            </a:r>
            <a:r>
              <a:rPr lang="en-GB" sz="2800" dirty="0" smtClean="0"/>
              <a:t>structure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xiǎng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…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I want to go to…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For example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W</a:t>
            </a:r>
            <a:r>
              <a:rPr lang="en-GB" dirty="0" err="1" smtClean="0"/>
              <a:t>ǒ</a:t>
            </a:r>
            <a:r>
              <a:rPr lang="en-GB" dirty="0" smtClean="0"/>
              <a:t> </a:t>
            </a:r>
            <a:r>
              <a:rPr lang="en-GB" dirty="0" err="1" smtClean="0"/>
              <a:t>xiǎng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gùgōng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I want to go to the Forbidden </a:t>
            </a:r>
            <a:r>
              <a:rPr lang="en-GB" dirty="0" smtClean="0"/>
              <a:t>C</a:t>
            </a:r>
            <a:r>
              <a:rPr lang="en-GB" dirty="0" smtClean="0"/>
              <a:t>ity.</a:t>
            </a:r>
            <a:endParaRPr lang="en-GB" dirty="0"/>
          </a:p>
        </p:txBody>
      </p:sp>
      <p:pic>
        <p:nvPicPr>
          <p:cNvPr id="24578" name="Picture 2" descr="C:\Users\lucy zhang\AppData\Local\Microsoft\Windows\Temporary Internet Files\Content.IE5\B4HS8FFG\MP90034595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492896"/>
            <a:ext cx="3657600" cy="2426208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3491880" y="1700808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4211960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Read the following passage and answer the questions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jiào</a:t>
            </a:r>
            <a:r>
              <a:rPr lang="en-GB" dirty="0" smtClean="0"/>
              <a:t> </a:t>
            </a:r>
            <a:r>
              <a:rPr lang="en-GB" dirty="0" err="1" smtClean="0"/>
              <a:t>Měiměi</a:t>
            </a:r>
            <a:r>
              <a:rPr lang="en-GB" dirty="0" smtClean="0"/>
              <a:t>, </a:t>
            </a:r>
            <a:r>
              <a:rPr lang="en-GB" dirty="0" err="1" smtClean="0"/>
              <a:t>shì</a:t>
            </a:r>
            <a:r>
              <a:rPr lang="en-GB" dirty="0" smtClean="0"/>
              <a:t> </a:t>
            </a:r>
            <a:r>
              <a:rPr lang="en-GB" dirty="0" err="1" smtClean="0"/>
              <a:t>Y</a:t>
            </a:r>
            <a:r>
              <a:rPr lang="en-GB" dirty="0" err="1" smtClean="0"/>
              <a:t>īngguórén</a:t>
            </a:r>
            <a:r>
              <a:rPr lang="en-GB" dirty="0" smtClean="0"/>
              <a:t>. </a:t>
            </a:r>
            <a:r>
              <a:rPr lang="en-GB" dirty="0" err="1" smtClean="0"/>
              <a:t>Jīnnián</a:t>
            </a:r>
            <a:r>
              <a:rPr lang="en-GB" dirty="0" smtClean="0"/>
              <a:t> </a:t>
            </a:r>
            <a:r>
              <a:rPr lang="en-GB" dirty="0" err="1" smtClean="0"/>
              <a:t>shǔjià</a:t>
            </a:r>
            <a:r>
              <a:rPr lang="en-GB" dirty="0" smtClean="0"/>
              <a:t>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dǎsuàn</a:t>
            </a:r>
            <a:r>
              <a:rPr lang="en-GB" dirty="0" smtClean="0"/>
              <a:t> </a:t>
            </a:r>
            <a:r>
              <a:rPr lang="en-GB" dirty="0" err="1" smtClean="0"/>
              <a:t>zuò</a:t>
            </a:r>
            <a:r>
              <a:rPr lang="en-GB" dirty="0" smtClean="0"/>
              <a:t> </a:t>
            </a:r>
            <a:r>
              <a:rPr lang="en-GB" dirty="0" err="1" smtClean="0"/>
              <a:t>fēijī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Z</a:t>
            </a:r>
            <a:r>
              <a:rPr lang="en-GB" dirty="0" err="1" smtClean="0"/>
              <a:t>hōngguó</a:t>
            </a:r>
            <a:r>
              <a:rPr lang="en-GB" dirty="0" smtClean="0"/>
              <a:t>.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xiǎng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chángchéng</a:t>
            </a:r>
            <a:r>
              <a:rPr lang="en-GB" dirty="0" smtClean="0"/>
              <a:t> </a:t>
            </a:r>
            <a:r>
              <a:rPr lang="en-GB" dirty="0" err="1" smtClean="0"/>
              <a:t>hé</a:t>
            </a:r>
            <a:r>
              <a:rPr lang="en-GB" dirty="0" smtClean="0"/>
              <a:t> </a:t>
            </a:r>
            <a:r>
              <a:rPr lang="en-GB" dirty="0" err="1" smtClean="0"/>
              <a:t>gùgōng</a:t>
            </a:r>
            <a:r>
              <a:rPr lang="en-GB" dirty="0" smtClean="0"/>
              <a:t>.</a:t>
            </a:r>
            <a:r>
              <a:rPr lang="en-GB" dirty="0" smtClean="0"/>
              <a:t> </a:t>
            </a:r>
            <a:r>
              <a:rPr lang="en-GB" dirty="0" err="1" smtClean="0"/>
              <a:t>Chángchéng</a:t>
            </a:r>
            <a:r>
              <a:rPr lang="en-GB" dirty="0" smtClean="0"/>
              <a:t> </a:t>
            </a:r>
            <a:r>
              <a:rPr lang="en-GB" dirty="0" err="1" smtClean="0"/>
              <a:t>hé</a:t>
            </a:r>
            <a:r>
              <a:rPr lang="en-GB" dirty="0" smtClean="0"/>
              <a:t> </a:t>
            </a:r>
            <a:r>
              <a:rPr lang="en-GB" dirty="0" err="1" smtClean="0"/>
              <a:t>gùgōng</a:t>
            </a:r>
            <a:r>
              <a:rPr lang="en-GB" dirty="0" smtClean="0"/>
              <a:t> </a:t>
            </a:r>
            <a:r>
              <a:rPr lang="en-GB" dirty="0" err="1" smtClean="0"/>
              <a:t>zài</a:t>
            </a:r>
            <a:r>
              <a:rPr lang="en-GB" dirty="0" smtClean="0"/>
              <a:t> </a:t>
            </a:r>
            <a:r>
              <a:rPr lang="en-GB" dirty="0" err="1" smtClean="0"/>
              <a:t>Běijīng</a:t>
            </a:r>
            <a:r>
              <a:rPr lang="en-GB" dirty="0" smtClean="0"/>
              <a:t>. </a:t>
            </a:r>
            <a:r>
              <a:rPr lang="en-GB" dirty="0" err="1" smtClean="0"/>
              <a:t>W</a:t>
            </a:r>
            <a:r>
              <a:rPr lang="en-GB" dirty="0" err="1" smtClean="0"/>
              <a:t>ǒ</a:t>
            </a:r>
            <a:r>
              <a:rPr lang="en-GB" dirty="0" smtClean="0"/>
              <a:t> </a:t>
            </a:r>
            <a:r>
              <a:rPr lang="en-GB" dirty="0" err="1" smtClean="0"/>
              <a:t>yě</a:t>
            </a:r>
            <a:r>
              <a:rPr lang="en-GB" dirty="0" smtClean="0"/>
              <a:t> </a:t>
            </a:r>
            <a:r>
              <a:rPr lang="en-GB" dirty="0" err="1" smtClean="0"/>
              <a:t>xiǎng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Běijīng</a:t>
            </a:r>
            <a:r>
              <a:rPr lang="en-GB" dirty="0" smtClean="0"/>
              <a:t> de </a:t>
            </a:r>
            <a:r>
              <a:rPr lang="en-GB" dirty="0" err="1" smtClean="0"/>
              <a:t>bówùguǎn</a:t>
            </a:r>
            <a:r>
              <a:rPr lang="en-GB" dirty="0" smtClean="0"/>
              <a:t> </a:t>
            </a:r>
            <a:r>
              <a:rPr lang="en-GB" dirty="0" err="1" smtClean="0"/>
              <a:t>hé</a:t>
            </a:r>
            <a:r>
              <a:rPr lang="en-GB" dirty="0" smtClean="0"/>
              <a:t> </a:t>
            </a:r>
            <a:r>
              <a:rPr lang="en-GB" sz="2800" dirty="0" err="1" smtClean="0"/>
              <a:t>dòngwùyuán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Questions: </a:t>
            </a:r>
          </a:p>
          <a:p>
            <a:pPr>
              <a:buNone/>
            </a:pPr>
            <a:r>
              <a:rPr lang="en-GB" dirty="0" smtClean="0"/>
              <a:t>     1. Who is </a:t>
            </a:r>
            <a:r>
              <a:rPr lang="en-GB" dirty="0" err="1" smtClean="0"/>
              <a:t>Meimei</a:t>
            </a:r>
            <a:r>
              <a:rPr lang="en-GB" dirty="0" smtClean="0"/>
              <a:t>?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2. What does </a:t>
            </a:r>
            <a:r>
              <a:rPr lang="en-GB" dirty="0" err="1" smtClean="0"/>
              <a:t>Meimei</a:t>
            </a:r>
            <a:r>
              <a:rPr lang="en-GB" dirty="0" smtClean="0"/>
              <a:t> plan to do?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3. Where does she want to visit?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 1.  </a:t>
            </a:r>
            <a:r>
              <a:rPr lang="en-GB" dirty="0" err="1" smtClean="0"/>
              <a:t>Meimei</a:t>
            </a:r>
            <a:r>
              <a:rPr lang="en-GB" dirty="0" smtClean="0"/>
              <a:t> is British.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2. </a:t>
            </a:r>
            <a:r>
              <a:rPr lang="en-GB" dirty="0" smtClean="0"/>
              <a:t> </a:t>
            </a:r>
            <a:r>
              <a:rPr lang="en-GB" dirty="0" err="1" smtClean="0"/>
              <a:t>Meimei</a:t>
            </a:r>
            <a:r>
              <a:rPr lang="en-GB" dirty="0" smtClean="0"/>
              <a:t> plans to take plane to China this summer 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holiday.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3.  </a:t>
            </a:r>
            <a:r>
              <a:rPr lang="en-GB" dirty="0" err="1" smtClean="0"/>
              <a:t>Meimei</a:t>
            </a:r>
            <a:r>
              <a:rPr lang="en-GB" dirty="0" smtClean="0"/>
              <a:t> wants to visit the Great Wall of China 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and the Forbidden City, and she also wants to go  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to museums and zoos in Beijing.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CN" sz="4400" dirty="0" smtClean="0"/>
          </a:p>
          <a:p>
            <a:r>
              <a:rPr lang="zh-CN" altLang="en-US" sz="4400" dirty="0" smtClean="0"/>
              <a:t>北京             </a:t>
            </a:r>
            <a:r>
              <a:rPr lang="en-GB" altLang="zh-CN" sz="4400" dirty="0" err="1" smtClean="0"/>
              <a:t>B</a:t>
            </a:r>
            <a:r>
              <a:rPr lang="en-GB" sz="4400" dirty="0" err="1" smtClean="0"/>
              <a:t>ěijīng</a:t>
            </a:r>
            <a:r>
              <a:rPr lang="en-GB" sz="4400" dirty="0" smtClean="0"/>
              <a:t> </a:t>
            </a:r>
            <a:r>
              <a:rPr lang="zh-CN" altLang="en-US" sz="4400" dirty="0" smtClean="0"/>
              <a:t>           </a:t>
            </a:r>
            <a:r>
              <a:rPr lang="en-US" altLang="zh-CN" sz="4400" dirty="0" smtClean="0"/>
              <a:t>Beijing</a:t>
            </a:r>
          </a:p>
          <a:p>
            <a:r>
              <a:rPr lang="zh-CN" altLang="en-US" sz="4400" dirty="0" smtClean="0"/>
              <a:t>公园           </a:t>
            </a:r>
            <a:r>
              <a:rPr lang="en-GB" sz="4400" dirty="0" err="1" smtClean="0"/>
              <a:t>gōngyuán</a:t>
            </a:r>
            <a:r>
              <a:rPr lang="zh-CN" altLang="en-US" sz="4400" dirty="0" smtClean="0"/>
              <a:t>          </a:t>
            </a:r>
            <a:r>
              <a:rPr lang="en-US" altLang="zh-CN" sz="4400" dirty="0" smtClean="0"/>
              <a:t>park</a:t>
            </a:r>
          </a:p>
          <a:p>
            <a:r>
              <a:rPr lang="zh-CN" altLang="en-US" sz="4400" dirty="0" smtClean="0"/>
              <a:t>动</a:t>
            </a:r>
            <a:r>
              <a:rPr lang="zh-CN" altLang="en-US" sz="4400" dirty="0" smtClean="0"/>
              <a:t>物园    </a:t>
            </a:r>
            <a:r>
              <a:rPr lang="en-GB" sz="4400" dirty="0" err="1" smtClean="0"/>
              <a:t>dòngwùyuán</a:t>
            </a:r>
            <a:r>
              <a:rPr lang="en-GB" sz="4400" dirty="0" smtClean="0"/>
              <a:t> </a:t>
            </a:r>
            <a:r>
              <a:rPr lang="zh-CN" altLang="en-US" sz="4400" dirty="0" smtClean="0"/>
              <a:t>      </a:t>
            </a:r>
            <a:r>
              <a:rPr lang="en-US" altLang="zh-CN" sz="4400" dirty="0" smtClean="0"/>
              <a:t>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today’s lesson we have learnt…</a:t>
            </a:r>
          </a:p>
          <a:p>
            <a:r>
              <a:rPr lang="en-US" dirty="0" smtClean="0"/>
              <a:t>w</a:t>
            </a:r>
            <a:r>
              <a:rPr lang="en-US" dirty="0" smtClean="0"/>
              <a:t>ords for cities, such as ‘</a:t>
            </a:r>
            <a:r>
              <a:rPr lang="en-US" dirty="0" smtClean="0"/>
              <a:t>B</a:t>
            </a:r>
            <a:r>
              <a:rPr lang="en-US" dirty="0" smtClean="0"/>
              <a:t>eijing’, ‘Shanghai’, ‘</a:t>
            </a:r>
            <a:r>
              <a:rPr lang="en-US" dirty="0" err="1" smtClean="0"/>
              <a:t>X</a:t>
            </a:r>
            <a:r>
              <a:rPr lang="en-US" dirty="0" err="1" smtClean="0"/>
              <a:t>ianggang</a:t>
            </a:r>
            <a:r>
              <a:rPr lang="en-US" dirty="0" smtClean="0"/>
              <a:t>’, ‘</a:t>
            </a:r>
            <a:r>
              <a:rPr lang="en-US" dirty="0" err="1" smtClean="0"/>
              <a:t>L</a:t>
            </a:r>
            <a:r>
              <a:rPr lang="en-US" dirty="0" err="1" smtClean="0"/>
              <a:t>undun</a:t>
            </a:r>
            <a:r>
              <a:rPr lang="en-US" dirty="0" smtClean="0"/>
              <a:t>’, ‘</a:t>
            </a:r>
            <a:r>
              <a:rPr lang="en-US" dirty="0" smtClean="0"/>
              <a:t>B</a:t>
            </a:r>
            <a:r>
              <a:rPr lang="en-US" dirty="0" smtClean="0"/>
              <a:t>ali’ and ‘</a:t>
            </a:r>
            <a:r>
              <a:rPr lang="en-US" dirty="0" err="1" smtClean="0"/>
              <a:t>H</a:t>
            </a:r>
            <a:r>
              <a:rPr lang="en-US" dirty="0" err="1" smtClean="0"/>
              <a:t>uashengdun</a:t>
            </a:r>
            <a:r>
              <a:rPr lang="en-US" dirty="0" smtClean="0"/>
              <a:t>’;</a:t>
            </a:r>
          </a:p>
          <a:p>
            <a:r>
              <a:rPr lang="en-US" dirty="0" smtClean="0"/>
              <a:t>w</a:t>
            </a:r>
            <a:r>
              <a:rPr lang="en-US" dirty="0" smtClean="0"/>
              <a:t>ords for tourist attractions, such as ‘</a:t>
            </a:r>
            <a:r>
              <a:rPr lang="en-US" dirty="0" err="1" smtClean="0"/>
              <a:t>gugong</a:t>
            </a:r>
            <a:r>
              <a:rPr lang="en-US" dirty="0" smtClean="0"/>
              <a:t>’, ‘</a:t>
            </a:r>
            <a:r>
              <a:rPr lang="en-US" dirty="0" err="1" smtClean="0"/>
              <a:t>changcheng</a:t>
            </a:r>
            <a:r>
              <a:rPr lang="en-US" dirty="0" smtClean="0"/>
              <a:t>’, ‘</a:t>
            </a:r>
            <a:r>
              <a:rPr lang="en-US" dirty="0" err="1" smtClean="0"/>
              <a:t>xihu</a:t>
            </a:r>
            <a:r>
              <a:rPr lang="en-US" dirty="0" smtClean="0"/>
              <a:t>’, ‘</a:t>
            </a:r>
            <a:r>
              <a:rPr lang="en-US" dirty="0" err="1" smtClean="0"/>
              <a:t>huangshan</a:t>
            </a:r>
            <a:r>
              <a:rPr lang="en-US" dirty="0" smtClean="0"/>
              <a:t>’, ‘</a:t>
            </a:r>
            <a:r>
              <a:rPr lang="en-US" dirty="0" err="1" smtClean="0"/>
              <a:t>bowuguan</a:t>
            </a:r>
            <a:r>
              <a:rPr lang="en-US" dirty="0" smtClean="0"/>
              <a:t>’, ‘</a:t>
            </a:r>
            <a:r>
              <a:rPr lang="en-US" dirty="0" err="1" smtClean="0"/>
              <a:t>haitan</a:t>
            </a:r>
            <a:r>
              <a:rPr lang="en-US" dirty="0" smtClean="0"/>
              <a:t>’, ‘</a:t>
            </a:r>
            <a:r>
              <a:rPr lang="en-US" dirty="0" err="1" smtClean="0"/>
              <a:t>dongwuyuan</a:t>
            </a:r>
            <a:r>
              <a:rPr lang="en-US" dirty="0" smtClean="0"/>
              <a:t>’ and ‘</a:t>
            </a:r>
            <a:r>
              <a:rPr lang="en-US" dirty="0" err="1" smtClean="0"/>
              <a:t>gongyuan</a:t>
            </a:r>
            <a:r>
              <a:rPr lang="en-US" dirty="0" smtClean="0"/>
              <a:t>’;</a:t>
            </a:r>
          </a:p>
          <a:p>
            <a:r>
              <a:rPr lang="en-US" dirty="0" smtClean="0"/>
              <a:t>t</a:t>
            </a:r>
            <a:r>
              <a:rPr lang="en-US" dirty="0" smtClean="0"/>
              <a:t>o use question word ‘</a:t>
            </a:r>
            <a:r>
              <a:rPr lang="en-US" dirty="0" err="1" smtClean="0"/>
              <a:t>nar</a:t>
            </a:r>
            <a:r>
              <a:rPr lang="en-US" dirty="0" smtClean="0"/>
              <a:t>’;</a:t>
            </a:r>
          </a:p>
          <a:p>
            <a:r>
              <a:rPr lang="en-US" dirty="0" smtClean="0"/>
              <a:t>a</a:t>
            </a:r>
            <a:r>
              <a:rPr lang="en-US" dirty="0" smtClean="0"/>
              <a:t> few sentence patterns;</a:t>
            </a:r>
          </a:p>
          <a:p>
            <a:r>
              <a:rPr lang="en-US" dirty="0" smtClean="0"/>
              <a:t>a</a:t>
            </a:r>
            <a:r>
              <a:rPr lang="en-US" dirty="0" smtClean="0"/>
              <a:t> few more characters.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this lesson we will learn</a:t>
            </a:r>
            <a:r>
              <a:rPr lang="en-GB" dirty="0" smtClean="0"/>
              <a:t>…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few words for cities</a:t>
            </a:r>
          </a:p>
          <a:p>
            <a:r>
              <a:rPr lang="en-GB" dirty="0" smtClean="0"/>
              <a:t>A few words for tourist </a:t>
            </a:r>
            <a:r>
              <a:rPr lang="en-GB" dirty="0" smtClean="0"/>
              <a:t>attractions</a:t>
            </a:r>
            <a:endParaRPr lang="en-GB" dirty="0" smtClean="0"/>
          </a:p>
          <a:p>
            <a:r>
              <a:rPr lang="en-GB" dirty="0" smtClean="0"/>
              <a:t>To use a question word ‘where’</a:t>
            </a:r>
          </a:p>
          <a:p>
            <a:r>
              <a:rPr lang="en-GB" dirty="0" smtClean="0"/>
              <a:t>a few sentence patterns</a:t>
            </a:r>
          </a:p>
          <a:p>
            <a:r>
              <a:rPr lang="en-GB" dirty="0" smtClean="0"/>
              <a:t>A few more characters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 smtClean="0"/>
              <a:t>chéngshì</a:t>
            </a:r>
            <a:r>
              <a:rPr lang="en-GB" sz="4400" dirty="0" smtClean="0"/>
              <a:t>     city</a:t>
            </a:r>
            <a:endParaRPr lang="en-GB" sz="4400" dirty="0"/>
          </a:p>
        </p:txBody>
      </p:sp>
      <p:pic>
        <p:nvPicPr>
          <p:cNvPr id="2050" name="Picture 2" descr="C:\Users\lucy zhang\AppData\Local\Microsoft\Windows\Temporary Internet Files\Content.IE5\5SH2ZUEO\MP90034596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268760"/>
            <a:ext cx="1335134" cy="2016224"/>
          </a:xfrm>
          <a:prstGeom prst="rect">
            <a:avLst/>
          </a:prstGeom>
          <a:noFill/>
        </p:spPr>
      </p:pic>
      <p:pic>
        <p:nvPicPr>
          <p:cNvPr id="2052" name="Picture 4" descr="http://hacksperger.files.wordpress.com/2011/04/shangh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2304256" cy="1658500"/>
          </a:xfrm>
          <a:prstGeom prst="rect">
            <a:avLst/>
          </a:prstGeom>
          <a:noFill/>
        </p:spPr>
      </p:pic>
      <p:pic>
        <p:nvPicPr>
          <p:cNvPr id="2053" name="Picture 5" descr="C:\Users\lucy zhang\AppData\Local\Microsoft\Windows\Temporary Internet Files\Content.IE5\1EA0T2YZ\MP90040129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595530"/>
            <a:ext cx="2304256" cy="18434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Běijīng</a:t>
            </a:r>
            <a:endParaRPr lang="en-GB" sz="3600" dirty="0" smtClean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84168" y="3284984"/>
            <a:ext cx="2230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prstClr val="black"/>
                </a:solidFill>
              </a:rPr>
              <a:t>Shànghǎi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3779912" y="5316022"/>
            <a:ext cx="2877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prstClr val="black"/>
                </a:solidFill>
              </a:rPr>
              <a:t>Xiānggǎng</a:t>
            </a:r>
            <a:endParaRPr lang="en-GB" sz="3600" dirty="0" smtClean="0">
              <a:solidFill>
                <a:prstClr val="black"/>
              </a:solidFill>
            </a:endParaRPr>
          </a:p>
          <a:p>
            <a:r>
              <a:rPr lang="en-GB" sz="3600" dirty="0" err="1" smtClean="0">
                <a:solidFill>
                  <a:prstClr val="black"/>
                </a:solidFill>
              </a:rPr>
              <a:t>Hongkong</a:t>
            </a:r>
            <a:endParaRPr lang="en-GB" sz="36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995936" y="213285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388424" y="3501008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3275856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err="1" smtClean="0"/>
              <a:t>chéngshì</a:t>
            </a:r>
            <a:r>
              <a:rPr lang="en-GB" sz="4400" dirty="0" smtClean="0"/>
              <a:t>     city</a:t>
            </a:r>
            <a:endParaRPr lang="en-GB" sz="4400" dirty="0"/>
          </a:p>
        </p:txBody>
      </p:sp>
      <p:pic>
        <p:nvPicPr>
          <p:cNvPr id="16386" name="Picture 2" descr="C:\Users\lucy zhang\AppData\Local\Microsoft\Windows\Temporary Internet Files\Content.IE5\B4HS8FFG\MP9004021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40767"/>
            <a:ext cx="2016224" cy="1612979"/>
          </a:xfrm>
          <a:prstGeom prst="rect">
            <a:avLst/>
          </a:prstGeom>
          <a:noFill/>
        </p:spPr>
      </p:pic>
      <p:pic>
        <p:nvPicPr>
          <p:cNvPr id="16387" name="Picture 3" descr="C:\Users\lucy zhang\AppData\Local\Microsoft\Windows\Temporary Internet Files\Content.IE5\5SH2ZUEO\MP91021886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44300"/>
            <a:ext cx="2376263" cy="1588702"/>
          </a:xfrm>
          <a:prstGeom prst="rect">
            <a:avLst/>
          </a:prstGeom>
          <a:noFill/>
        </p:spPr>
      </p:pic>
      <p:pic>
        <p:nvPicPr>
          <p:cNvPr id="16389" name="Picture 5" descr="C:\Users\lucy zhang\AppData\Local\Microsoft\Windows\Temporary Internet Files\Content.IE5\B4HS8FFG\MP90040109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725144"/>
            <a:ext cx="2526784" cy="168386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15816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err="1" smtClean="0"/>
              <a:t>Lúndūn</a:t>
            </a:r>
            <a:endParaRPr lang="en-GB" sz="3600" dirty="0" smtClean="0"/>
          </a:p>
          <a:p>
            <a:r>
              <a:rPr lang="en-GB" sz="3600" dirty="0" smtClean="0"/>
              <a:t>London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96136" y="3284984"/>
            <a:ext cx="1682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prstClr val="black"/>
                </a:solidFill>
              </a:rPr>
              <a:t>Bālí</a:t>
            </a:r>
            <a:endParaRPr lang="en-GB" sz="3600" dirty="0" smtClean="0">
              <a:solidFill>
                <a:prstClr val="black"/>
              </a:solidFill>
            </a:endParaRPr>
          </a:p>
          <a:p>
            <a:r>
              <a:rPr lang="en-GB" sz="3600" dirty="0" smtClean="0">
                <a:solidFill>
                  <a:prstClr val="black"/>
                </a:solidFill>
              </a:rPr>
              <a:t>Paris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627784" y="4941168"/>
            <a:ext cx="31181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dirty="0" err="1" smtClean="0">
                <a:solidFill>
                  <a:prstClr val="black"/>
                </a:solidFill>
              </a:rPr>
              <a:t>Huáshèngdùn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GB" sz="3600" dirty="0" smtClean="0">
                <a:solidFill>
                  <a:prstClr val="black"/>
                </a:solidFill>
              </a:rPr>
              <a:t>Washington </a:t>
            </a:r>
            <a:endParaRPr lang="en-GB" sz="3600" dirty="0">
              <a:solidFill>
                <a:prstClr val="black"/>
              </a:solidFill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860032" y="191683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020272" y="3501008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205172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remember how to say these counties?</a:t>
            </a:r>
            <a:endParaRPr lang="en-GB" dirty="0"/>
          </a:p>
        </p:txBody>
      </p:sp>
      <p:pic>
        <p:nvPicPr>
          <p:cNvPr id="3" name="Picture 16" descr="chinese-fla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700808"/>
            <a:ext cx="1417638" cy="949325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672" y="2924944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 err="1">
                <a:latin typeface="Times New Roman" pitchFamily="18" charset="0"/>
              </a:rPr>
              <a:t>Zhōng</a:t>
            </a: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GB" altLang="zh-CN" sz="1600" dirty="0"/>
              <a:t> </a:t>
            </a:r>
          </a:p>
        </p:txBody>
      </p:sp>
      <p:pic>
        <p:nvPicPr>
          <p:cNvPr id="5" name="Picture 19" descr="uk-fla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1700808"/>
            <a:ext cx="1447800" cy="9144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52120" y="2924944"/>
            <a:ext cx="154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Times New Roman" pitchFamily="18" charset="0"/>
              </a:rPr>
              <a:t> </a:t>
            </a:r>
            <a:r>
              <a:rPr kumimoji="0" lang="en-GB" altLang="zh-CN" sz="2000" dirty="0" err="1">
                <a:latin typeface="Times New Roman" pitchFamily="18" charset="0"/>
              </a:rPr>
              <a:t>Yīng</a:t>
            </a:r>
            <a:r>
              <a:rPr kumimoji="0" lang="en-GB" altLang="zh-CN" sz="2000" dirty="0">
                <a:latin typeface="Times New Roman" pitchFamily="18" charset="0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 </a:t>
            </a:r>
          </a:p>
        </p:txBody>
      </p:sp>
      <p:pic>
        <p:nvPicPr>
          <p:cNvPr id="7" name="Picture 21" descr="large_flag_of_franc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4005064"/>
            <a:ext cx="1450975" cy="971550"/>
          </a:xfrm>
          <a:prstGeom prst="rect">
            <a:avLst/>
          </a:prstGeom>
          <a:noFill/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475656" y="5445224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GB" altLang="zh-CN" sz="2000" dirty="0" err="1">
                <a:latin typeface="宋体" pitchFamily="2" charset="-122"/>
              </a:rPr>
              <a:t>ǎ</a:t>
            </a:r>
            <a:r>
              <a:rPr kumimoji="0" lang="en-GB" altLang="zh-CN" sz="2000" dirty="0">
                <a:latin typeface="宋体" pitchFamily="2" charset="-122"/>
              </a:rPr>
              <a:t> 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724128" y="5373216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GB" altLang="zh-CN" sz="2000" dirty="0">
                <a:latin typeface="宋体" pitchFamily="2" charset="-122"/>
              </a:rPr>
              <a:t> </a:t>
            </a:r>
            <a:r>
              <a:rPr kumimoji="0" lang="en-GB" altLang="zh-CN" sz="2000" dirty="0" err="1">
                <a:latin typeface="宋体" pitchFamily="2" charset="-122"/>
              </a:rPr>
              <a:t>Měi</a:t>
            </a:r>
            <a:r>
              <a:rPr kumimoji="0" lang="en-GB" altLang="zh-CN" sz="2000" dirty="0">
                <a:latin typeface="宋体" pitchFamily="2" charset="-122"/>
              </a:rPr>
              <a:t>  </a:t>
            </a:r>
            <a:r>
              <a:rPr kumimoji="0" lang="en-GB" altLang="zh-CN" sz="2000" dirty="0" err="1">
                <a:latin typeface="Times New Roman" pitchFamily="18" charset="0"/>
              </a:rPr>
              <a:t>guó</a:t>
            </a:r>
            <a:r>
              <a:rPr kumimoji="0" lang="en-US" altLang="zh-CN" sz="2000" dirty="0"/>
              <a:t> </a:t>
            </a:r>
          </a:p>
        </p:txBody>
      </p:sp>
      <p:pic>
        <p:nvPicPr>
          <p:cNvPr id="10" name="Picture 29" descr="50010~USA-Flag-Poster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128" y="4005064"/>
            <a:ext cx="1439862" cy="1008063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3275856" y="2996952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236296" y="306896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3131840" y="5517232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716428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2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8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you know the capitals of these counties?</a:t>
            </a:r>
            <a:endParaRPr lang="en-GB" dirty="0"/>
          </a:p>
        </p:txBody>
      </p:sp>
      <p:pic>
        <p:nvPicPr>
          <p:cNvPr id="3" name="Picture 16" descr="chinese-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1417638" cy="949325"/>
          </a:xfrm>
          <a:prstGeom prst="rect">
            <a:avLst/>
          </a:prstGeom>
          <a:noFill/>
        </p:spPr>
      </p:pic>
      <p:pic>
        <p:nvPicPr>
          <p:cNvPr id="4" name="Picture 19" descr="uk-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00808"/>
            <a:ext cx="1447800" cy="914400"/>
          </a:xfrm>
          <a:prstGeom prst="rect">
            <a:avLst/>
          </a:prstGeom>
          <a:noFill/>
        </p:spPr>
      </p:pic>
      <p:pic>
        <p:nvPicPr>
          <p:cNvPr id="5" name="Picture 21" descr="large_flag_of_franc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005064"/>
            <a:ext cx="1450975" cy="971550"/>
          </a:xfrm>
          <a:prstGeom prst="rect">
            <a:avLst/>
          </a:prstGeom>
          <a:noFill/>
        </p:spPr>
      </p:pic>
      <p:pic>
        <p:nvPicPr>
          <p:cNvPr id="6" name="Picture 29" descr="50010~USA-Flag-Post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005064"/>
            <a:ext cx="1439862" cy="100806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83568" y="1268760"/>
            <a:ext cx="3888432" cy="2016224"/>
            <a:chOff x="683568" y="1268760"/>
            <a:chExt cx="3888432" cy="2016224"/>
          </a:xfrm>
        </p:grpSpPr>
        <p:pic>
          <p:nvPicPr>
            <p:cNvPr id="7" name="Picture 2" descr="C:\Users\lucy zhang\AppData\Local\Microsoft\Windows\Temporary Internet Files\Content.IE5\5SH2ZUEO\MP900345964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3568" y="1268760"/>
              <a:ext cx="1335134" cy="201622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195736" y="1916832"/>
              <a:ext cx="2376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err="1" smtClean="0"/>
                <a:t>Běijīng</a:t>
              </a:r>
              <a:endParaRPr lang="en-GB" sz="3600" dirty="0" smtClean="0"/>
            </a:p>
            <a:p>
              <a:r>
                <a:rPr lang="en-GB" dirty="0"/>
                <a:t/>
              </a:r>
              <a:br>
                <a:rPr lang="en-GB" dirty="0"/>
              </a:b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6016" y="1412776"/>
            <a:ext cx="6732240" cy="1837369"/>
            <a:chOff x="755576" y="1340767"/>
            <a:chExt cx="6732240" cy="1837369"/>
          </a:xfrm>
        </p:grpSpPr>
        <p:pic>
          <p:nvPicPr>
            <p:cNvPr id="10" name="Picture 2" descr="C:\Users\lucy zhang\AppData\Local\Microsoft\Windows\Temporary Internet Files\Content.IE5\B4HS8FFG\MP900402161[1]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5576" y="1340767"/>
              <a:ext cx="2016224" cy="1612979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915816" y="1700808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3600" dirty="0" err="1" smtClean="0"/>
                <a:t>Lúndūn</a:t>
              </a:r>
              <a:endParaRPr lang="en-GB" sz="3600" dirty="0" smtClean="0"/>
            </a:p>
            <a:p>
              <a:r>
                <a:rPr lang="en-GB" sz="3600" dirty="0" smtClean="0"/>
                <a:t>London</a:t>
              </a:r>
              <a:r>
                <a:rPr lang="en-GB" dirty="0" smtClean="0"/>
                <a:t> </a:t>
              </a:r>
              <a:r>
                <a:rPr lang="en-GB" dirty="0"/>
                <a:t/>
              </a:r>
              <a:br>
                <a:rPr lang="en-GB" dirty="0"/>
              </a:b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552" y="4725144"/>
            <a:ext cx="4346909" cy="1588702"/>
            <a:chOff x="3131840" y="3044300"/>
            <a:chExt cx="4346909" cy="1588702"/>
          </a:xfrm>
        </p:grpSpPr>
        <p:pic>
          <p:nvPicPr>
            <p:cNvPr id="13" name="Picture 3" descr="C:\Users\lucy zhang\AppData\Local\Microsoft\Windows\Temporary Internet Files\Content.IE5\5SH2ZUEO\MP910218867[1]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131840" y="3044300"/>
              <a:ext cx="2376263" cy="1588702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796136" y="3284984"/>
              <a:ext cx="16826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 err="1" smtClean="0">
                  <a:solidFill>
                    <a:prstClr val="black"/>
                  </a:solidFill>
                </a:rPr>
                <a:t>Bālí</a:t>
              </a:r>
              <a:endParaRPr lang="en-GB" sz="3600" dirty="0" smtClean="0">
                <a:solidFill>
                  <a:prstClr val="black"/>
                </a:solidFill>
              </a:endParaRPr>
            </a:p>
            <a:p>
              <a:r>
                <a:rPr lang="en-GB" sz="3600" dirty="0" smtClean="0">
                  <a:solidFill>
                    <a:prstClr val="black"/>
                  </a:solidFill>
                </a:rPr>
                <a:t>Paris</a:t>
              </a:r>
              <a:endParaRPr lang="en-GB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31840" y="3356992"/>
            <a:ext cx="5767144" cy="1683865"/>
            <a:chOff x="2627784" y="4725144"/>
            <a:chExt cx="5767144" cy="1683865"/>
          </a:xfrm>
        </p:grpSpPr>
        <p:pic>
          <p:nvPicPr>
            <p:cNvPr id="16" name="Picture 5" descr="C:\Users\lucy zhang\AppData\Local\Microsoft\Windows\Temporary Internet Files\Content.IE5\B4HS8FFG\MP900401099[1]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68144" y="4725144"/>
              <a:ext cx="2526784" cy="1683865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2627784" y="4941168"/>
              <a:ext cx="311816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3600" dirty="0" err="1" smtClean="0">
                  <a:solidFill>
                    <a:prstClr val="black"/>
                  </a:solidFill>
                </a:rPr>
                <a:t>Huáshèngdùn</a:t>
              </a:r>
              <a:r>
                <a:rPr lang="en-GB" dirty="0" smtClean="0">
                  <a:solidFill>
                    <a:prstClr val="black"/>
                  </a:solidFill>
                </a:rPr>
                <a:t> </a:t>
              </a:r>
            </a:p>
            <a:p>
              <a:pPr lvl="0"/>
              <a:r>
                <a:rPr lang="en-GB" sz="3600" dirty="0" smtClean="0">
                  <a:solidFill>
                    <a:prstClr val="black"/>
                  </a:solidFill>
                </a:rPr>
                <a:t>Washington 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city is it?</a:t>
            </a:r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187624" y="2348880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7380312" y="3212976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4499992" y="5085184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7452320" y="5373216"/>
            <a:ext cx="304800" cy="304800"/>
          </a:xfrm>
          <a:prstGeom prst="rect">
            <a:avLst/>
          </a:prstGeom>
        </p:spPr>
      </p:pic>
      <p:pic>
        <p:nvPicPr>
          <p:cNvPr id="4" name="Picture 2" descr="C:\Users\lucy zhang\AppData\Local\Microsoft\Windows\Temporary Internet Files\Content.IE5\5SH2ZUEO\MP900345964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1268760"/>
            <a:ext cx="1335134" cy="2016224"/>
          </a:xfrm>
          <a:prstGeom prst="rect">
            <a:avLst/>
          </a:prstGeom>
          <a:noFill/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4355976" y="2348880"/>
            <a:ext cx="304800" cy="304800"/>
          </a:xfrm>
          <a:prstGeom prst="rect">
            <a:avLst/>
          </a:prstGeom>
        </p:spPr>
      </p:pic>
      <p:pic>
        <p:nvPicPr>
          <p:cNvPr id="9" name="Picture 5" descr="C:\Users\lucy zhang\AppData\Local\Microsoft\Windows\Temporary Internet Files\Content.IE5\B4HS8FFG\MP900401099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2132856"/>
            <a:ext cx="2526784" cy="1683865"/>
          </a:xfrm>
          <a:prstGeom prst="rect">
            <a:avLst/>
          </a:prstGeom>
          <a:noFill/>
        </p:spPr>
      </p:pic>
      <p:pic>
        <p:nvPicPr>
          <p:cNvPr id="8" name="Picture 3" descr="C:\Users\lucy zhang\AppData\Local\Microsoft\Windows\Temporary Internet Files\Content.IE5\5SH2ZUEO\MP910218867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00" y="2852936"/>
            <a:ext cx="2376263" cy="1588702"/>
          </a:xfrm>
          <a:prstGeom prst="rect">
            <a:avLst/>
          </a:prstGeom>
          <a:noFill/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1619672" y="4581128"/>
            <a:ext cx="304800" cy="304800"/>
          </a:xfrm>
          <a:prstGeom prst="rect">
            <a:avLst/>
          </a:prstGeom>
        </p:spPr>
      </p:pic>
      <p:pic>
        <p:nvPicPr>
          <p:cNvPr id="7" name="Picture 2" descr="C:\Users\lucy zhang\AppData\Local\Microsoft\Windows\Temporary Internet Files\Content.IE5\B4HS8FFG\MP900402161[1]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568" y="3501008"/>
            <a:ext cx="2160240" cy="1728192"/>
          </a:xfrm>
          <a:prstGeom prst="rect">
            <a:avLst/>
          </a:prstGeom>
          <a:noFill/>
        </p:spPr>
      </p:pic>
      <p:pic>
        <p:nvPicPr>
          <p:cNvPr id="5" name="Picture 4" descr="http://hacksperger.files.wordpress.com/2011/04/shanghai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9872" y="4221088"/>
            <a:ext cx="2448272" cy="1762156"/>
          </a:xfrm>
          <a:prstGeom prst="rect">
            <a:avLst/>
          </a:prstGeom>
          <a:noFill/>
        </p:spPr>
      </p:pic>
      <p:pic>
        <p:nvPicPr>
          <p:cNvPr id="6" name="Picture 5" descr="C:\Users\lucy zhang\AppData\Local\Microsoft\Windows\Temporary Internet Files\Content.IE5\1EA0T2YZ\MP900401293[1]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44208" y="4595530"/>
            <a:ext cx="2304256" cy="18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2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word ‘</a:t>
            </a:r>
            <a:r>
              <a:rPr lang="en-GB" dirty="0" err="1" smtClean="0"/>
              <a:t>nar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Nǐ</a:t>
            </a:r>
            <a:r>
              <a:rPr lang="en-GB" dirty="0" smtClean="0"/>
              <a:t> </a:t>
            </a:r>
            <a:r>
              <a:rPr lang="en-GB" dirty="0" err="1" smtClean="0"/>
              <a:t>dǎsuàn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nǎr</a:t>
            </a:r>
            <a:r>
              <a:rPr lang="en-GB" dirty="0" smtClean="0"/>
              <a:t>? 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smtClean="0">
                <a:solidFill>
                  <a:srgbClr val="FF0000"/>
                </a:solidFill>
              </a:rPr>
              <a:t>Where</a:t>
            </a:r>
            <a:r>
              <a:rPr lang="en-GB" dirty="0" smtClean="0"/>
              <a:t> do you plan to go?</a:t>
            </a:r>
            <a:br>
              <a:rPr lang="en-GB" dirty="0" smtClean="0"/>
            </a:b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                          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dǎsuàn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/>
              <a:t>Bālí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                                                         I plan to go to Paris.</a:t>
            </a:r>
          </a:p>
        </p:txBody>
      </p:sp>
      <p:pic>
        <p:nvPicPr>
          <p:cNvPr id="17411" name="Picture 3" descr="C:\Users\lucy zhang\AppData\Local\Microsoft\Windows\Temporary Internet Files\Content.IE5\B4HS8FFG\MC9003605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80928"/>
            <a:ext cx="3395432" cy="2088232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3995936" y="162880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460432" y="50131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 smtClean="0"/>
              <a:t>Tell each other where you plan to go this summer holiday using the following sentence structures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Jīnnián</a:t>
            </a:r>
            <a:r>
              <a:rPr lang="en-GB" dirty="0" smtClean="0"/>
              <a:t> </a:t>
            </a:r>
            <a:r>
              <a:rPr lang="en-GB" dirty="0" err="1" smtClean="0"/>
              <a:t>shǔjià</a:t>
            </a:r>
            <a:r>
              <a:rPr lang="en-GB" dirty="0" smtClean="0"/>
              <a:t> </a:t>
            </a:r>
            <a:r>
              <a:rPr lang="en-GB" dirty="0" err="1" smtClean="0"/>
              <a:t>nǐ</a:t>
            </a:r>
            <a:r>
              <a:rPr lang="en-GB" dirty="0" smtClean="0"/>
              <a:t> </a:t>
            </a:r>
            <a:r>
              <a:rPr lang="en-GB" dirty="0" err="1" smtClean="0"/>
              <a:t>dǎsuàn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nǎr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Where </a:t>
            </a:r>
            <a:r>
              <a:rPr lang="en-GB" dirty="0" smtClean="0"/>
              <a:t>do you  plan to go this summer holiday?</a:t>
            </a:r>
          </a:p>
          <a:p>
            <a:endParaRPr lang="en-GB" dirty="0" smtClean="0"/>
          </a:p>
          <a:p>
            <a:r>
              <a:rPr lang="en-GB" dirty="0" err="1" smtClean="0"/>
              <a:t>Jīnnián</a:t>
            </a:r>
            <a:r>
              <a:rPr lang="en-GB" dirty="0" smtClean="0"/>
              <a:t> </a:t>
            </a:r>
            <a:r>
              <a:rPr lang="en-GB" dirty="0" err="1" smtClean="0"/>
              <a:t>shǔjià</a:t>
            </a:r>
            <a:r>
              <a:rPr lang="en-GB" dirty="0" smtClean="0"/>
              <a:t> </a:t>
            </a:r>
            <a:r>
              <a:rPr lang="en-GB" dirty="0" err="1" smtClean="0"/>
              <a:t>wǒ</a:t>
            </a:r>
            <a:r>
              <a:rPr lang="en-GB" dirty="0" smtClean="0"/>
              <a:t> </a:t>
            </a:r>
            <a:r>
              <a:rPr lang="en-GB" dirty="0" err="1" smtClean="0"/>
              <a:t>dǎsuàn</a:t>
            </a:r>
            <a:r>
              <a:rPr lang="en-GB" dirty="0" smtClean="0"/>
              <a:t> </a:t>
            </a:r>
            <a:r>
              <a:rPr lang="en-GB" dirty="0" err="1" smtClean="0"/>
              <a:t>qù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This summer holiday I plan to go to…</a:t>
            </a:r>
            <a:endParaRPr lang="en-GB" dirty="0"/>
          </a:p>
        </p:txBody>
      </p:sp>
      <p:pic>
        <p:nvPicPr>
          <p:cNvPr id="18437" name="Picture 5" descr="C:\Users\lucy zhang\AppData\Local\Microsoft\Windows\Temporary Internet Files\Content.IE5\B4HS8FFG\MC9000367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2160240" cy="2152434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6012160" y="1700808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5724128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</TotalTime>
  <Words>474</Words>
  <Application>Microsoft Office PowerPoint</Application>
  <PresentationFormat>On-screen Show (4:3)</PresentationFormat>
  <Paragraphs>112</Paragraphs>
  <Slides>19</Slides>
  <Notes>1</Notes>
  <HiddenSlides>0</HiddenSlides>
  <MMClips>39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Lesson ten</vt:lpstr>
      <vt:lpstr>Lesson objectives</vt:lpstr>
      <vt:lpstr>chéngshì     city</vt:lpstr>
      <vt:lpstr>chéngshì     city</vt:lpstr>
      <vt:lpstr>Do you remember how to say these counties?</vt:lpstr>
      <vt:lpstr>Do you know the capitals of these counties?</vt:lpstr>
      <vt:lpstr>Which city is it?</vt:lpstr>
      <vt:lpstr>Question word ‘nar’</vt:lpstr>
      <vt:lpstr>Tell each other where you plan to go this summer holiday using the following sentence structures</vt:lpstr>
      <vt:lpstr>Tourist attractions</vt:lpstr>
      <vt:lpstr>Tourist attractions</vt:lpstr>
      <vt:lpstr>Tourist attractions</vt:lpstr>
      <vt:lpstr>Tourist attractions</vt:lpstr>
      <vt:lpstr>Where is it?</vt:lpstr>
      <vt:lpstr>Tell each other where you want to visit if you travel to China using the following sentence structure</vt:lpstr>
      <vt:lpstr>Read the following passage and answer the questions</vt:lpstr>
      <vt:lpstr>Answers </vt:lpstr>
      <vt:lpstr>Characters 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ten</dc:title>
  <dc:creator>lucy zhang</dc:creator>
  <cp:lastModifiedBy>lucy zhang</cp:lastModifiedBy>
  <cp:revision>26</cp:revision>
  <dcterms:created xsi:type="dcterms:W3CDTF">2012-05-25T12:02:58Z</dcterms:created>
  <dcterms:modified xsi:type="dcterms:W3CDTF">2012-05-29T10:26:28Z</dcterms:modified>
</cp:coreProperties>
</file>