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9" r:id="rId13"/>
    <p:sldId id="268" r:id="rId14"/>
    <p:sldId id="267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1E23-4498-411D-87BB-5227B22E3734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267-A9F4-41E4-BC0E-227291E416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1E23-4498-411D-87BB-5227B22E3734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267-A9F4-41E4-BC0E-227291E416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1E23-4498-411D-87BB-5227B22E3734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267-A9F4-41E4-BC0E-227291E416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1E23-4498-411D-87BB-5227B22E3734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267-A9F4-41E4-BC0E-227291E416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1E23-4498-411D-87BB-5227B22E3734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267-A9F4-41E4-BC0E-227291E416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1E23-4498-411D-87BB-5227B22E3734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267-A9F4-41E4-BC0E-227291E416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1E23-4498-411D-87BB-5227B22E3734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267-A9F4-41E4-BC0E-227291E416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1E23-4498-411D-87BB-5227B22E3734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267-A9F4-41E4-BC0E-227291E416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1E23-4498-411D-87BB-5227B22E3734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267-A9F4-41E4-BC0E-227291E416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1E23-4498-411D-87BB-5227B22E3734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267-A9F4-41E4-BC0E-227291E416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1E23-4498-411D-87BB-5227B22E3734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FBE267-A9F4-41E4-BC0E-227291E416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5B1E23-4498-411D-87BB-5227B22E3734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FBE267-A9F4-41E4-BC0E-227291E416A7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ndAc>
      <p:stSnd>
        <p:snd r:embed="rId13" name="whoosh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8.wmf"/><Relationship Id="rId3" Type="http://schemas.openxmlformats.org/officeDocument/2006/relationships/audio" Target="../media/audio21.wav"/><Relationship Id="rId7" Type="http://schemas.openxmlformats.org/officeDocument/2006/relationships/audio" Target="../media/audio25.wav"/><Relationship Id="rId12" Type="http://schemas.openxmlformats.org/officeDocument/2006/relationships/image" Target="../media/image17.wmf"/><Relationship Id="rId2" Type="http://schemas.openxmlformats.org/officeDocument/2006/relationships/audio" Target="../media/audio20.wav"/><Relationship Id="rId16" Type="http://schemas.openxmlformats.org/officeDocument/2006/relationships/image" Target="../media/image10.png"/><Relationship Id="rId1" Type="http://schemas.openxmlformats.org/officeDocument/2006/relationships/audio" Target="../media/audio19.wav"/><Relationship Id="rId6" Type="http://schemas.openxmlformats.org/officeDocument/2006/relationships/audio" Target="../media/audio24.wav"/><Relationship Id="rId11" Type="http://schemas.openxmlformats.org/officeDocument/2006/relationships/image" Target="../media/image16.wmf"/><Relationship Id="rId5" Type="http://schemas.openxmlformats.org/officeDocument/2006/relationships/audio" Target="../media/audio23.wav"/><Relationship Id="rId1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audio" Target="../media/audio22.wav"/><Relationship Id="rId9" Type="http://schemas.openxmlformats.org/officeDocument/2006/relationships/image" Target="../media/image12.jpeg"/><Relationship Id="rId1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7.wav"/><Relationship Id="rId1" Type="http://schemas.openxmlformats.org/officeDocument/2006/relationships/audio" Target="../media/audio26.wav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5.wav"/><Relationship Id="rId13" Type="http://schemas.openxmlformats.org/officeDocument/2006/relationships/image" Target="../media/image23.wmf"/><Relationship Id="rId18" Type="http://schemas.openxmlformats.org/officeDocument/2006/relationships/image" Target="../media/image28.wmf"/><Relationship Id="rId3" Type="http://schemas.openxmlformats.org/officeDocument/2006/relationships/audio" Target="../media/audio30.wav"/><Relationship Id="rId21" Type="http://schemas.openxmlformats.org/officeDocument/2006/relationships/image" Target="../media/image10.png"/><Relationship Id="rId7" Type="http://schemas.openxmlformats.org/officeDocument/2006/relationships/audio" Target="../media/audio34.wav"/><Relationship Id="rId12" Type="http://schemas.openxmlformats.org/officeDocument/2006/relationships/image" Target="../media/image22.wmf"/><Relationship Id="rId17" Type="http://schemas.openxmlformats.org/officeDocument/2006/relationships/image" Target="../media/image27.wmf"/><Relationship Id="rId2" Type="http://schemas.openxmlformats.org/officeDocument/2006/relationships/audio" Target="../media/audio29.wav"/><Relationship Id="rId16" Type="http://schemas.openxmlformats.org/officeDocument/2006/relationships/image" Target="../media/image26.wmf"/><Relationship Id="rId20" Type="http://schemas.openxmlformats.org/officeDocument/2006/relationships/image" Target="../media/image30.wmf"/><Relationship Id="rId1" Type="http://schemas.openxmlformats.org/officeDocument/2006/relationships/audio" Target="../media/audio28.wav"/><Relationship Id="rId6" Type="http://schemas.openxmlformats.org/officeDocument/2006/relationships/audio" Target="../media/audio33.wav"/><Relationship Id="rId11" Type="http://schemas.openxmlformats.org/officeDocument/2006/relationships/image" Target="../media/image21.jpeg"/><Relationship Id="rId5" Type="http://schemas.openxmlformats.org/officeDocument/2006/relationships/audio" Target="../media/audio32.wav"/><Relationship Id="rId15" Type="http://schemas.openxmlformats.org/officeDocument/2006/relationships/image" Target="../media/image25.wmf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29.wmf"/><Relationship Id="rId4" Type="http://schemas.openxmlformats.org/officeDocument/2006/relationships/audio" Target="../media/audio31.wav"/><Relationship Id="rId9" Type="http://schemas.openxmlformats.org/officeDocument/2006/relationships/audio" Target="../media/audio36.wav"/><Relationship Id="rId1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32.png"/><Relationship Id="rId3" Type="http://schemas.openxmlformats.org/officeDocument/2006/relationships/audio" Target="../media/audio39.wav"/><Relationship Id="rId7" Type="http://schemas.openxmlformats.org/officeDocument/2006/relationships/image" Target="../media/image20.png"/><Relationship Id="rId12" Type="http://schemas.openxmlformats.org/officeDocument/2006/relationships/image" Target="../media/image21.jpeg"/><Relationship Id="rId2" Type="http://schemas.openxmlformats.org/officeDocument/2006/relationships/audio" Target="../media/audio38.wav"/><Relationship Id="rId1" Type="http://schemas.openxmlformats.org/officeDocument/2006/relationships/audio" Target="../media/audio37.wav"/><Relationship Id="rId6" Type="http://schemas.openxmlformats.org/officeDocument/2006/relationships/image" Target="../media/image25.wmf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wmf"/><Relationship Id="rId4" Type="http://schemas.openxmlformats.org/officeDocument/2006/relationships/audio" Target="../media/audio40.wav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2.wav"/><Relationship Id="rId1" Type="http://schemas.openxmlformats.org/officeDocument/2006/relationships/audio" Target="../media/audio41.wav"/><Relationship Id="rId6" Type="http://schemas.openxmlformats.org/officeDocument/2006/relationships/image" Target="../media/image10.png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9.wmf"/><Relationship Id="rId3" Type="http://schemas.openxmlformats.org/officeDocument/2006/relationships/audio" Target="../media/audio45.wav"/><Relationship Id="rId7" Type="http://schemas.openxmlformats.org/officeDocument/2006/relationships/image" Target="../media/image24.wmf"/><Relationship Id="rId12" Type="http://schemas.openxmlformats.org/officeDocument/2006/relationships/image" Target="../media/image16.wmf"/><Relationship Id="rId17" Type="http://schemas.openxmlformats.org/officeDocument/2006/relationships/image" Target="../media/image37.png"/><Relationship Id="rId2" Type="http://schemas.openxmlformats.org/officeDocument/2006/relationships/audio" Target="../media/audio44.wav"/><Relationship Id="rId16" Type="http://schemas.openxmlformats.org/officeDocument/2006/relationships/image" Target="../media/image36.png"/><Relationship Id="rId1" Type="http://schemas.openxmlformats.org/officeDocument/2006/relationships/audio" Target="../media/audio43.wav"/><Relationship Id="rId6" Type="http://schemas.openxmlformats.org/officeDocument/2006/relationships/image" Target="../media/image23.wmf"/><Relationship Id="rId11" Type="http://schemas.openxmlformats.org/officeDocument/2006/relationships/image" Target="../media/image17.wm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5.png"/><Relationship Id="rId10" Type="http://schemas.openxmlformats.org/officeDocument/2006/relationships/image" Target="../media/image5.wmf"/><Relationship Id="rId4" Type="http://schemas.openxmlformats.org/officeDocument/2006/relationships/audio" Target="../media/audio46.wav"/><Relationship Id="rId9" Type="http://schemas.openxmlformats.org/officeDocument/2006/relationships/image" Target="../media/image28.wmf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13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7.wav"/><Relationship Id="rId6" Type="http://schemas.openxmlformats.org/officeDocument/2006/relationships/image" Target="../media/image39.wmf"/><Relationship Id="rId5" Type="http://schemas.openxmlformats.org/officeDocument/2006/relationships/image" Target="../media/image8.jpeg"/><Relationship Id="rId4" Type="http://schemas.openxmlformats.org/officeDocument/2006/relationships/image" Target="../media/image38.jpe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image" Target="../media/image10.png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6" Type="http://schemas.openxmlformats.org/officeDocument/2006/relationships/image" Target="../media/image10.png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image" Target="../media/image10.png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6.wav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8.jpeg"/><Relationship Id="rId5" Type="http://schemas.openxmlformats.org/officeDocument/2006/relationships/audio" Target="../media/audio18.wav"/><Relationship Id="rId10" Type="http://schemas.openxmlformats.org/officeDocument/2006/relationships/image" Target="../media/image11.wmf"/><Relationship Id="rId4" Type="http://schemas.openxmlformats.org/officeDocument/2006/relationships/audio" Target="../media/audio17.wav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Lesson nine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Transport </a:t>
            </a:r>
            <a:endParaRPr lang="en-GB" dirty="0"/>
          </a:p>
        </p:txBody>
      </p:sp>
      <p:pic>
        <p:nvPicPr>
          <p:cNvPr id="1027" name="Picture 3" descr="C:\Users\lucy zhang\AppData\Local\Microsoft\Windows\Temporary Internet Files\Content.IE5\BBJEA98Y\MC9000576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044689"/>
            <a:ext cx="3563889" cy="2813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they doing?</a:t>
            </a:r>
            <a:endParaRPr lang="en-GB" dirty="0"/>
          </a:p>
        </p:txBody>
      </p:sp>
      <p:pic>
        <p:nvPicPr>
          <p:cNvPr id="4" name="Picture 5" descr="C:\Users\lucy zhang\AppData\Local\Microsoft\Windows\Temporary Internet Files\Content.IE5\KFVVTCBK\MP900442844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3356992"/>
            <a:ext cx="2164063" cy="1440160"/>
          </a:xfrm>
          <a:prstGeom prst="rect">
            <a:avLst/>
          </a:prstGeom>
          <a:noFill/>
        </p:spPr>
      </p:pic>
      <p:pic>
        <p:nvPicPr>
          <p:cNvPr id="5" name="Picture 3" descr="C:\Users\lucy zhang\AppData\Local\Microsoft\Windows\Temporary Internet Files\Content.IE5\B4HS8FFG\MC900231906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3068960"/>
            <a:ext cx="1800200" cy="1940284"/>
          </a:xfrm>
          <a:prstGeom prst="rect">
            <a:avLst/>
          </a:prstGeom>
          <a:noFill/>
        </p:spPr>
      </p:pic>
      <p:pic>
        <p:nvPicPr>
          <p:cNvPr id="6" name="Picture 7" descr="C:\Users\lucy zhang\AppData\Local\Microsoft\Windows\Temporary Internet Files\Content.IE5\5SH2ZUEO\MC900437934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8" y="3068960"/>
            <a:ext cx="1952625" cy="2054225"/>
          </a:xfrm>
          <a:prstGeom prst="rect">
            <a:avLst/>
          </a:prstGeom>
          <a:noFill/>
        </p:spPr>
      </p:pic>
      <p:pic>
        <p:nvPicPr>
          <p:cNvPr id="7" name="Picture 5" descr="C:\Users\lucy zhang\AppData\Local\Microsoft\Windows\Temporary Internet Files\Content.IE5\APK7DHTB\MC900437525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3212976"/>
            <a:ext cx="1876425" cy="1514475"/>
          </a:xfrm>
          <a:prstGeom prst="rect">
            <a:avLst/>
          </a:prstGeom>
          <a:noFill/>
        </p:spPr>
      </p:pic>
      <p:pic>
        <p:nvPicPr>
          <p:cNvPr id="8" name="Picture 4" descr="C:\Users\lucy zhang\AppData\Local\Microsoft\Windows\Temporary Internet Files\Content.IE5\5SH2ZUEO\MC900057651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07904" y="3356992"/>
            <a:ext cx="1810512" cy="1469441"/>
          </a:xfrm>
          <a:prstGeom prst="rect">
            <a:avLst/>
          </a:prstGeom>
          <a:noFill/>
        </p:spPr>
      </p:pic>
      <p:pic>
        <p:nvPicPr>
          <p:cNvPr id="9" name="Picture 9" descr="C:\Users\lucy zhang\AppData\Local\Microsoft\Windows\Temporary Internet Files\Content.IE5\V995OP38\MC900445122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63888" y="3284984"/>
            <a:ext cx="1783080" cy="1488643"/>
          </a:xfrm>
          <a:prstGeom prst="rect">
            <a:avLst/>
          </a:prstGeom>
          <a:noFill/>
        </p:spPr>
      </p:pic>
      <p:pic>
        <p:nvPicPr>
          <p:cNvPr id="10" name="Picture 2" descr="C:\Users\lucy zhang\AppData\Local\Microsoft\Windows\Temporary Internet Files\Content.IE5\KFVVTCBK\MC900292114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63888" y="3068960"/>
            <a:ext cx="1800200" cy="1923951"/>
          </a:xfrm>
          <a:prstGeom prst="rect">
            <a:avLst/>
          </a:prstGeom>
          <a:noFill/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4355976" y="5157192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4355976" y="5157192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4355976" y="5157192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4355976" y="5157192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4355976" y="5157192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4355976" y="5157192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4355976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7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0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8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32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8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9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385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1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question word ‘</a:t>
            </a:r>
            <a:r>
              <a:rPr lang="en-GB" dirty="0" err="1" smtClean="0"/>
              <a:t>zenme</a:t>
            </a:r>
            <a:r>
              <a:rPr lang="en-GB" dirty="0" smtClean="0"/>
              <a:t>’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sz="3200" dirty="0" smtClean="0"/>
              <a:t>Sentence pattern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3100" dirty="0" smtClean="0"/>
              <a:t>      </a:t>
            </a:r>
            <a:r>
              <a:rPr lang="en-GB" sz="3100" dirty="0" err="1" smtClean="0"/>
              <a:t>Nǐ</a:t>
            </a:r>
            <a:r>
              <a:rPr lang="en-GB" sz="3100" dirty="0" smtClean="0"/>
              <a:t> </a:t>
            </a:r>
            <a:r>
              <a:rPr lang="en-GB" sz="3100" dirty="0" err="1" smtClean="0">
                <a:solidFill>
                  <a:srgbClr val="FF0000"/>
                </a:solidFill>
              </a:rPr>
              <a:t>zěnme</a:t>
            </a:r>
            <a:r>
              <a:rPr lang="en-GB" sz="3100" dirty="0" smtClean="0"/>
              <a:t> </a:t>
            </a:r>
            <a:r>
              <a:rPr lang="en-GB" sz="3100" dirty="0" err="1" smtClean="0">
                <a:solidFill>
                  <a:srgbClr val="00B0F0"/>
                </a:solidFill>
              </a:rPr>
              <a:t>qù</a:t>
            </a:r>
            <a:r>
              <a:rPr lang="en-GB" sz="3100" dirty="0" smtClean="0"/>
              <a:t>…?</a:t>
            </a:r>
          </a:p>
          <a:p>
            <a:pPr>
              <a:buNone/>
            </a:pPr>
            <a:endParaRPr lang="en-GB" sz="3100" dirty="0" smtClean="0"/>
          </a:p>
          <a:p>
            <a:pPr>
              <a:buNone/>
            </a:pPr>
            <a:r>
              <a:rPr lang="en-GB" sz="3100" dirty="0" smtClean="0"/>
              <a:t>      </a:t>
            </a:r>
            <a:r>
              <a:rPr lang="en-GB" sz="3100" dirty="0" smtClean="0">
                <a:solidFill>
                  <a:srgbClr val="FF0000"/>
                </a:solidFill>
              </a:rPr>
              <a:t>How</a:t>
            </a:r>
            <a:r>
              <a:rPr lang="en-GB" sz="3100" dirty="0" smtClean="0"/>
              <a:t> do you </a:t>
            </a:r>
            <a:r>
              <a:rPr lang="en-GB" sz="3100" dirty="0" smtClean="0">
                <a:solidFill>
                  <a:srgbClr val="00B0F0"/>
                </a:solidFill>
              </a:rPr>
              <a:t>go</a:t>
            </a:r>
            <a:r>
              <a:rPr lang="en-GB" sz="3100" dirty="0" smtClean="0"/>
              <a:t> to…?</a:t>
            </a:r>
          </a:p>
          <a:p>
            <a:pPr>
              <a:buNone/>
            </a:pPr>
            <a:endParaRPr lang="en-GB" sz="3100" dirty="0" smtClean="0"/>
          </a:p>
          <a:p>
            <a:pPr>
              <a:buNone/>
            </a:pPr>
            <a:r>
              <a:rPr lang="en-GB" sz="3100" dirty="0" smtClean="0"/>
              <a:t>For example</a:t>
            </a:r>
          </a:p>
          <a:p>
            <a:pPr>
              <a:buNone/>
            </a:pPr>
            <a:endParaRPr lang="en-GB" sz="3100" dirty="0" smtClean="0"/>
          </a:p>
          <a:p>
            <a:pPr>
              <a:buNone/>
            </a:pPr>
            <a:r>
              <a:rPr lang="en-GB" sz="3100" dirty="0" smtClean="0"/>
              <a:t>      </a:t>
            </a:r>
            <a:r>
              <a:rPr lang="en-GB" sz="3100" dirty="0" err="1" smtClean="0"/>
              <a:t>Nǐ</a:t>
            </a:r>
            <a:r>
              <a:rPr lang="en-GB" sz="3100" dirty="0" smtClean="0"/>
              <a:t> </a:t>
            </a:r>
            <a:r>
              <a:rPr lang="en-GB" sz="3100" dirty="0" err="1" smtClean="0"/>
              <a:t>zěnme</a:t>
            </a:r>
            <a:r>
              <a:rPr lang="en-GB" sz="3100" dirty="0" smtClean="0"/>
              <a:t> </a:t>
            </a:r>
            <a:r>
              <a:rPr lang="en-GB" sz="3100" dirty="0" err="1" smtClean="0"/>
              <a:t>qù</a:t>
            </a:r>
            <a:r>
              <a:rPr lang="en-GB" sz="3100" dirty="0" smtClean="0"/>
              <a:t> </a:t>
            </a:r>
            <a:r>
              <a:rPr lang="en-GB" sz="3100" dirty="0" err="1" smtClean="0"/>
              <a:t>xuéxiào</a:t>
            </a:r>
            <a:r>
              <a:rPr lang="en-GB" sz="3100" dirty="0" smtClean="0"/>
              <a:t>?</a:t>
            </a:r>
          </a:p>
          <a:p>
            <a:pPr>
              <a:buNone/>
            </a:pPr>
            <a:endParaRPr lang="en-GB" sz="3100" dirty="0" smtClean="0"/>
          </a:p>
          <a:p>
            <a:pPr>
              <a:buNone/>
            </a:pPr>
            <a:r>
              <a:rPr lang="en-GB" sz="3100" dirty="0" smtClean="0"/>
              <a:t>      How do you go to school?</a:t>
            </a:r>
            <a:br>
              <a:rPr lang="en-GB" sz="3100" dirty="0" smtClean="0"/>
            </a:br>
            <a:r>
              <a:rPr lang="en-GB" sz="3100" dirty="0" smtClean="0"/>
              <a:t> </a:t>
            </a:r>
            <a:br>
              <a:rPr lang="en-GB" sz="3100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2050" name="Picture 2" descr="C:\Users\lucy zhang\AppData\Local\Microsoft\Windows\Temporary Internet Files\Content.IE5\DWITN8YX\MP90043932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284984"/>
            <a:ext cx="3107743" cy="2415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3419872" y="2564904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4139952" y="45811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lucy zhang\AppData\Local\Microsoft\Windows\Temporary Internet Files\Content.IE5\XL883RVJ\MC900438706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4869160"/>
            <a:ext cx="1440160" cy="1556792"/>
          </a:xfrm>
          <a:prstGeom prst="rect">
            <a:avLst/>
          </a:prstGeom>
          <a:noFill/>
        </p:spPr>
      </p:pic>
      <p:pic>
        <p:nvPicPr>
          <p:cNvPr id="5" name="Picture 8" descr="C:\Users\lucy zhang\AppData\Local\Microsoft\Windows\Temporary Internet Files\Content.IE5\XL883RVJ\MC900089058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1052736"/>
            <a:ext cx="1440160" cy="1459372"/>
          </a:xfrm>
          <a:prstGeom prst="rect">
            <a:avLst/>
          </a:prstGeom>
          <a:noFill/>
        </p:spPr>
      </p:pic>
      <p:pic>
        <p:nvPicPr>
          <p:cNvPr id="6" name="Picture 11" descr="C:\Users\lucy zhang\AppData\Local\Microsoft\Windows\Temporary Internet Files\Content.IE5\BBJEA98Y\MC900036415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79912" y="4941168"/>
            <a:ext cx="1484978" cy="1348282"/>
          </a:xfrm>
          <a:prstGeom prst="rect">
            <a:avLst/>
          </a:prstGeom>
          <a:noFill/>
        </p:spPr>
      </p:pic>
      <p:pic>
        <p:nvPicPr>
          <p:cNvPr id="7" name="Picture 7" descr="C:\Users\lucy zhang\AppData\Local\Microsoft\Windows\Temporary Internet Files\Content.IE5\1KJW0AF3\MC900297303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1880" y="1052736"/>
            <a:ext cx="1829714" cy="1617574"/>
          </a:xfrm>
          <a:prstGeom prst="rect">
            <a:avLst/>
          </a:prstGeom>
          <a:noFill/>
        </p:spPr>
      </p:pic>
      <p:pic>
        <p:nvPicPr>
          <p:cNvPr id="8" name="Picture 8" descr="C:\Users\lucy zhang\AppData\Local\Microsoft\Windows\Temporary Internet Files\Content.IE5\XL883RVJ\MC900297279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07904" y="3068960"/>
            <a:ext cx="1597957" cy="1523153"/>
          </a:xfrm>
          <a:prstGeom prst="rect">
            <a:avLst/>
          </a:prstGeom>
          <a:noFill/>
        </p:spPr>
      </p:pic>
      <p:pic>
        <p:nvPicPr>
          <p:cNvPr id="9" name="Picture 9" descr="C:\Users\lucy zhang\AppData\Local\Microsoft\Windows\Temporary Internet Files\Content.IE5\V995OP38\MC900301102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20272" y="2996952"/>
            <a:ext cx="1584176" cy="1562736"/>
          </a:xfrm>
          <a:prstGeom prst="rect">
            <a:avLst/>
          </a:prstGeom>
          <a:noFill/>
        </p:spPr>
      </p:pic>
      <p:pic>
        <p:nvPicPr>
          <p:cNvPr id="10" name="Picture 3" descr="C:\Users\lucy zhang\AppData\Local\Microsoft\Windows\Temporary Internet Files\Content.IE5\V995OP38\MC900231110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1520" y="3068960"/>
            <a:ext cx="1728192" cy="1332371"/>
          </a:xfrm>
          <a:prstGeom prst="rect">
            <a:avLst/>
          </a:prstGeom>
          <a:noFill/>
        </p:spPr>
      </p:pic>
      <p:pic>
        <p:nvPicPr>
          <p:cNvPr id="11" name="Picture 4" descr="C:\Users\lucy zhang\AppData\Local\Microsoft\Windows\Temporary Internet Files\Content.IE5\XL883RVJ\MC900089286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48264" y="1196752"/>
            <a:ext cx="1636155" cy="1404523"/>
          </a:xfrm>
          <a:prstGeom prst="rect">
            <a:avLst/>
          </a:prstGeom>
          <a:noFill/>
        </p:spPr>
      </p:pic>
      <p:pic>
        <p:nvPicPr>
          <p:cNvPr id="12" name="Picture 5" descr="C:\Users\lucy zhang\AppData\Local\Microsoft\Windows\Temporary Internet Files\Content.IE5\1KJW0AF3\MC900090210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20272" y="4869160"/>
            <a:ext cx="1584176" cy="1615174"/>
          </a:xfrm>
          <a:prstGeom prst="rect">
            <a:avLst/>
          </a:prstGeom>
          <a:noFill/>
        </p:spPr>
      </p:pic>
      <p:pic>
        <p:nvPicPr>
          <p:cNvPr id="13" name="Picture 6" descr="C:\Users\lucy zhang\AppData\Local\Microsoft\Windows\Temporary Internet Files\Content.IE5\BBJEA98Y\MC900154940[1]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740352" y="5157192"/>
            <a:ext cx="794301" cy="12241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5536" y="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Do you remember how to say these  places in Chinese?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2195736" y="1700808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2267744" y="3645024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2267744" y="5733256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5580112" y="1700808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5580112" y="3645024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5580112" y="5733256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8676456" y="1700808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8604448" y="3573016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21" cstate="print"/>
          <a:stretch>
            <a:fillRect/>
          </a:stretch>
        </p:blipFill>
        <p:spPr>
          <a:xfrm>
            <a:off x="867645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4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12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9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02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33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61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55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435280" cy="93836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Can you ask questions using ‘</a:t>
            </a:r>
            <a:r>
              <a:rPr lang="en-GB" sz="4000" dirty="0" err="1" smtClean="0"/>
              <a:t>zenme</a:t>
            </a:r>
            <a:r>
              <a:rPr lang="en-GB" sz="4000" dirty="0" smtClean="0"/>
              <a:t>’?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07904" y="3284984"/>
            <a:ext cx="1597957" cy="1888976"/>
            <a:chOff x="3707904" y="3284984"/>
            <a:chExt cx="1597957" cy="1888976"/>
          </a:xfrm>
        </p:grpSpPr>
        <p:pic>
          <p:nvPicPr>
            <p:cNvPr id="6" name="Picture 8" descr="C:\Users\lucy zhang\AppData\Local\Microsoft\Windows\Temporary Internet Files\Content.IE5\XL883RVJ\MC900297279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07904" y="3284984"/>
              <a:ext cx="1597957" cy="1523153"/>
            </a:xfrm>
            <a:prstGeom prst="rect">
              <a:avLst/>
            </a:prstGeom>
            <a:noFill/>
          </p:spPr>
        </p:pic>
        <p:pic>
          <p:nvPicPr>
            <p:cNvPr id="10" name="Recorded Sound">
              <a:hlinkClick r:id="" action="ppaction://media"/>
            </p:cNvPr>
            <p:cNvPicPr>
              <a:picLocks noRot="1" noChangeAspect="1"/>
            </p:cNvPicPr>
            <p:nvPr>
              <a:wavAudioFile r:embed="rId4" name="Recorded Sound"/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4427984" y="4869160"/>
              <a:ext cx="304800" cy="3048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779912" y="3212976"/>
            <a:ext cx="1440160" cy="1888976"/>
            <a:chOff x="6156176" y="2060848"/>
            <a:chExt cx="1440160" cy="1888976"/>
          </a:xfrm>
        </p:grpSpPr>
        <p:pic>
          <p:nvPicPr>
            <p:cNvPr id="5" name="Picture 8" descr="C:\Users\lucy zhang\AppData\Local\Microsoft\Windows\Temporary Internet Files\Content.IE5\XL883RVJ\MC900089058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56176" y="2060848"/>
              <a:ext cx="1440160" cy="1459372"/>
            </a:xfrm>
            <a:prstGeom prst="rect">
              <a:avLst/>
            </a:prstGeom>
            <a:noFill/>
          </p:spPr>
        </p:pic>
        <p:pic>
          <p:nvPicPr>
            <p:cNvPr id="12" name="Recorded Sound">
              <a:hlinkClick r:id="" action="ppaction://media"/>
            </p:cNvPr>
            <p:cNvPicPr>
              <a:picLocks noRot="1" noChangeAspect="1"/>
            </p:cNvPicPr>
            <p:nvPr>
              <a:wavAudioFile r:embed="rId3" name="Recorded Sound"/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6660232" y="3645024"/>
              <a:ext cx="304800" cy="3048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707904" y="3212976"/>
            <a:ext cx="1728192" cy="1744960"/>
            <a:chOff x="683568" y="2708920"/>
            <a:chExt cx="1728192" cy="1744960"/>
          </a:xfrm>
        </p:grpSpPr>
        <p:pic>
          <p:nvPicPr>
            <p:cNvPr id="7" name="Picture 3" descr="C:\Users\lucy zhang\AppData\Local\Microsoft\Windows\Temporary Internet Files\Content.IE5\V995OP38\MC900231110[1].wm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3568" y="2708920"/>
              <a:ext cx="1728192" cy="1332371"/>
            </a:xfrm>
            <a:prstGeom prst="rect">
              <a:avLst/>
            </a:prstGeom>
            <a:noFill/>
          </p:spPr>
        </p:pic>
        <p:pic>
          <p:nvPicPr>
            <p:cNvPr id="14" name="Recorded Sound">
              <a:hlinkClick r:id="" action="ppaction://media"/>
            </p:cNvPr>
            <p:cNvPicPr>
              <a:picLocks noRot="1" noChangeAspect="1"/>
            </p:cNvPicPr>
            <p:nvPr>
              <a:wavAudioFile r:embed="rId2" name="Recorded Sound"/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1331640" y="4149080"/>
              <a:ext cx="304800" cy="304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779912" y="3068960"/>
            <a:ext cx="1440160" cy="1960984"/>
            <a:chOff x="971600" y="2924944"/>
            <a:chExt cx="1440160" cy="1960984"/>
          </a:xfrm>
        </p:grpSpPr>
        <p:pic>
          <p:nvPicPr>
            <p:cNvPr id="4" name="Picture 7" descr="C:\Users\lucy zhang\AppData\Local\Microsoft\Windows\Temporary Internet Files\Content.IE5\XL883RVJ\MC900438706[1]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71600" y="2924944"/>
              <a:ext cx="1440160" cy="1556792"/>
            </a:xfrm>
            <a:prstGeom prst="rect">
              <a:avLst/>
            </a:prstGeom>
            <a:noFill/>
          </p:spPr>
        </p:pic>
        <p:pic>
          <p:nvPicPr>
            <p:cNvPr id="16" name="Recorded Sound">
              <a:hlinkClick r:id="" action="ppaction://media"/>
            </p:cNvPr>
            <p:cNvPicPr>
              <a:picLocks noRot="1" noChangeAspect="1"/>
            </p:cNvPicPr>
            <p:nvPr>
              <a:wavAudioFile r:embed="rId1" name="Recorded Sound"/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1475656" y="4581128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84482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Sentence pattern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Subject + transport + go + place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For example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err="1" smtClean="0"/>
              <a:t>Wǒ</a:t>
            </a:r>
            <a:r>
              <a:rPr lang="en-GB" dirty="0" smtClean="0"/>
              <a:t> </a:t>
            </a:r>
            <a:r>
              <a:rPr lang="en-GB" dirty="0" err="1" smtClean="0"/>
              <a:t>zuò</a:t>
            </a:r>
            <a:r>
              <a:rPr lang="en-GB" dirty="0" smtClean="0"/>
              <a:t> </a:t>
            </a:r>
            <a:r>
              <a:rPr lang="en-GB" dirty="0" err="1" smtClean="0"/>
              <a:t>qìchē</a:t>
            </a:r>
            <a:r>
              <a:rPr lang="en-GB" dirty="0" smtClean="0"/>
              <a:t> </a:t>
            </a:r>
            <a:r>
              <a:rPr lang="en-GB" sz="2800" dirty="0" err="1" smtClean="0"/>
              <a:t>qù</a:t>
            </a:r>
            <a:r>
              <a:rPr lang="en-GB" sz="2800" dirty="0" smtClean="0"/>
              <a:t> </a:t>
            </a:r>
            <a:r>
              <a:rPr lang="en-GB" sz="2800" dirty="0" err="1" smtClean="0"/>
              <a:t>xuéxiào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    I take bus to school.</a:t>
            </a:r>
          </a:p>
          <a:p>
            <a:endParaRPr lang="en-GB" dirty="0" smtClean="0"/>
          </a:p>
          <a:p>
            <a:r>
              <a:rPr lang="en-GB" dirty="0" err="1" smtClean="0"/>
              <a:t>Wǒ</a:t>
            </a:r>
            <a:r>
              <a:rPr lang="en-GB" dirty="0" smtClean="0"/>
              <a:t> </a:t>
            </a:r>
            <a:r>
              <a:rPr lang="en-GB" dirty="0" err="1" smtClean="0"/>
              <a:t>zuò</a:t>
            </a:r>
            <a:r>
              <a:rPr lang="en-GB" dirty="0" smtClean="0"/>
              <a:t> </a:t>
            </a:r>
            <a:r>
              <a:rPr lang="en-GB" dirty="0" err="1" smtClean="0"/>
              <a:t>huǒchē</a:t>
            </a:r>
            <a:r>
              <a:rPr lang="en-GB" dirty="0" smtClean="0"/>
              <a:t> </a:t>
            </a:r>
            <a:r>
              <a:rPr lang="en-GB" dirty="0" err="1" smtClean="0"/>
              <a:t>qù</a:t>
            </a:r>
            <a:r>
              <a:rPr lang="en-GB" dirty="0" smtClean="0"/>
              <a:t> </a:t>
            </a:r>
            <a:r>
              <a:rPr lang="en-GB" dirty="0" err="1" smtClean="0"/>
              <a:t>Lúndūn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    I take train to London.</a:t>
            </a:r>
          </a:p>
          <a:p>
            <a:endParaRPr lang="en-GB" dirty="0"/>
          </a:p>
        </p:txBody>
      </p:sp>
      <p:pic>
        <p:nvPicPr>
          <p:cNvPr id="1027" name="Picture 3" descr="C:\Users\lucy zhang\AppData\Local\Microsoft\Windows\Temporary Internet Files\Content.IE5\B4HS8FFG\MC90023325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717032"/>
            <a:ext cx="1782182" cy="1152128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5004048" y="422108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28" name="Picture 4" descr="C:\Users\lucy zhang\AppData\Local\Microsoft\Windows\Temporary Internet Files\Content.IE5\DWITN8YX\MP90040533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941168"/>
            <a:ext cx="1760240" cy="1666361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5004048" y="5805264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539552" y="3933056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539552" y="53732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0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lucy zhang\AppData\Local\Microsoft\Windows\Temporary Internet Files\Content.IE5\BBJEA98Y\MC90003641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19" y="5517232"/>
            <a:ext cx="1268937" cy="1152128"/>
          </a:xfrm>
          <a:prstGeom prst="rect">
            <a:avLst/>
          </a:prstGeom>
          <a:noFill/>
        </p:spPr>
      </p:pic>
      <p:pic>
        <p:nvPicPr>
          <p:cNvPr id="5" name="Picture 7" descr="C:\Users\lucy zhang\AppData\Local\Microsoft\Windows\Temporary Internet Files\Content.IE5\1KJW0AF3\MC90029730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980728"/>
            <a:ext cx="1547581" cy="1368152"/>
          </a:xfrm>
          <a:prstGeom prst="rect">
            <a:avLst/>
          </a:prstGeom>
          <a:noFill/>
        </p:spPr>
      </p:pic>
      <p:pic>
        <p:nvPicPr>
          <p:cNvPr id="6" name="Picture 9" descr="C:\Users\lucy zhang\AppData\Local\Microsoft\Windows\Temporary Internet Files\Content.IE5\V995OP38\MC900301102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4005064"/>
            <a:ext cx="1313926" cy="1296144"/>
          </a:xfrm>
          <a:prstGeom prst="rect">
            <a:avLst/>
          </a:prstGeom>
          <a:noFill/>
        </p:spPr>
      </p:pic>
      <p:pic>
        <p:nvPicPr>
          <p:cNvPr id="7" name="Picture 4" descr="C:\Users\lucy zhang\AppData\Local\Microsoft\Windows\Temporary Internet Files\Content.IE5\XL883RVJ\MC900089286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2564904"/>
            <a:ext cx="1509902" cy="1296144"/>
          </a:xfrm>
          <a:prstGeom prst="rect">
            <a:avLst/>
          </a:prstGeom>
          <a:noFill/>
        </p:spPr>
      </p:pic>
      <p:pic>
        <p:nvPicPr>
          <p:cNvPr id="8" name="Picture 9" descr="C:\Users\lucy zhang\AppData\Local\Microsoft\Windows\Temporary Internet Files\Content.IE5\V995OP38\MC900445122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3648" y="1052736"/>
            <a:ext cx="1466256" cy="1224136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3131840" y="1556792"/>
            <a:ext cx="20882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C:\Users\lucy zhang\AppData\Local\Microsoft\Windows\Temporary Internet Files\Content.IE5\APK7DHTB\MC900437525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3648" y="2492896"/>
            <a:ext cx="1516697" cy="1224136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3203848" y="6021288"/>
            <a:ext cx="20882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03848" y="4653136"/>
            <a:ext cx="20882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03848" y="3140968"/>
            <a:ext cx="20882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7" descr="C:\Users\lucy zhang\AppData\Local\Microsoft\Windows\Temporary Internet Files\Content.IE5\5SH2ZUEO\MC900437934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3324" y="4005064"/>
            <a:ext cx="130048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Users\lucy zhang\AppData\Local\Microsoft\Windows\Temporary Internet Files\Content.IE5\KFVVTCBK\MC900292114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5472755"/>
            <a:ext cx="1224136" cy="130828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51520" y="260648"/>
            <a:ext cx="932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Practice the sentence pattern using the following pictures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4" cstate="print"/>
          <a:stretch>
            <a:fillRect/>
          </a:stretch>
        </p:blipFill>
        <p:spPr>
          <a:xfrm>
            <a:off x="3995936" y="1268760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3995936" y="2780928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3995936" y="4293096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7" cstate="print"/>
          <a:stretch>
            <a:fillRect/>
          </a:stretch>
        </p:blipFill>
        <p:spPr>
          <a:xfrm>
            <a:off x="3995936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6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2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97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Listen to the following sentences and match the pictures</a:t>
            </a:r>
            <a:endParaRPr lang="en-GB" sz="3200" dirty="0"/>
          </a:p>
        </p:txBody>
      </p:sp>
      <p:pic>
        <p:nvPicPr>
          <p:cNvPr id="4" name="Picture 3" descr="C:\Users\lucy zhang\AppData\Local\Microsoft\Windows\Temporary Internet Files\Content.IE5\1KJW0AF3\MP90044249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04864"/>
            <a:ext cx="1394268" cy="936104"/>
          </a:xfrm>
          <a:prstGeom prst="rect">
            <a:avLst/>
          </a:prstGeom>
          <a:noFill/>
        </p:spPr>
      </p:pic>
      <p:pic>
        <p:nvPicPr>
          <p:cNvPr id="2051" name="Picture 3" descr="C:\Users\lucy zhang\AppData\Local\Microsoft\Windows\Temporary Internet Files\Content.IE5\DWITN8YX\MP90040273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229200"/>
            <a:ext cx="1260140" cy="1008112"/>
          </a:xfrm>
          <a:prstGeom prst="rect">
            <a:avLst/>
          </a:prstGeom>
          <a:noFill/>
        </p:spPr>
      </p:pic>
      <p:pic>
        <p:nvPicPr>
          <p:cNvPr id="7" name="Picture 8" descr="C:\Users\lucy zhang\AppData\Local\Microsoft\Windows\Temporary Internet Files\Content.IE5\1KJW0AF3\MP900433146[2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645024"/>
            <a:ext cx="1398164" cy="936104"/>
          </a:xfrm>
          <a:prstGeom prst="rect">
            <a:avLst/>
          </a:prstGeom>
          <a:noFill/>
        </p:spPr>
      </p:pic>
      <p:pic>
        <p:nvPicPr>
          <p:cNvPr id="2052" name="Picture 4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132855"/>
            <a:ext cx="1224136" cy="1235361"/>
          </a:xfrm>
          <a:prstGeom prst="rect">
            <a:avLst/>
          </a:prstGeom>
          <a:noFill/>
        </p:spPr>
      </p:pic>
      <p:pic>
        <p:nvPicPr>
          <p:cNvPr id="9" name="Picture 9" descr="C:\Users\lucy zhang\AppData\Local\Microsoft\Windows\Temporary Internet Files\Content.IE5\V995OP38\MC90044512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5085184"/>
            <a:ext cx="1224136" cy="1021997"/>
          </a:xfrm>
          <a:prstGeom prst="rect">
            <a:avLst/>
          </a:prstGeom>
          <a:noFill/>
        </p:spPr>
      </p:pic>
      <p:pic>
        <p:nvPicPr>
          <p:cNvPr id="2053" name="Picture 5" descr="C:\Users\lucy zhang\AppData\Local\Microsoft\Windows\Temporary Internet Files\Content.IE5\DWITN8YX\MC900045158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3" y="3501008"/>
            <a:ext cx="1250887" cy="1368152"/>
          </a:xfrm>
          <a:prstGeom prst="rect">
            <a:avLst/>
          </a:prstGeom>
          <a:noFill/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2555776" y="1484784"/>
            <a:ext cx="304800" cy="3048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635896" y="2492896"/>
            <a:ext cx="1224136" cy="3168352"/>
            <a:chOff x="3635896" y="2492896"/>
            <a:chExt cx="1224136" cy="3168352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707904" y="2564904"/>
              <a:ext cx="1080120" cy="1440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635896" y="4005064"/>
              <a:ext cx="1224136" cy="1512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635896" y="2492896"/>
              <a:ext cx="1224136" cy="3168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16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few characters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latin typeface="Times New Roman" pitchFamily="18" charset="0"/>
                <a:ea typeface="+mj-ea"/>
                <a:cs typeface="Times New Roman" pitchFamily="18" charset="0"/>
              </a:rPr>
              <a:t>坐              </a:t>
            </a:r>
            <a:r>
              <a:rPr lang="en-GB" sz="4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zuò</a:t>
            </a:r>
            <a:r>
              <a:rPr lang="zh-CN" altLang="en-US" sz="4800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</a:t>
            </a:r>
            <a:r>
              <a:rPr lang="en-US" altLang="zh-CN" sz="4800" dirty="0" smtClean="0">
                <a:latin typeface="Times New Roman" pitchFamily="18" charset="0"/>
                <a:ea typeface="+mj-ea"/>
                <a:cs typeface="Times New Roman" pitchFamily="18" charset="0"/>
              </a:rPr>
              <a:t>sit/take</a:t>
            </a:r>
          </a:p>
          <a:p>
            <a:r>
              <a:rPr lang="zh-CN" altLang="en-US" sz="4800" dirty="0" smtClean="0">
                <a:latin typeface="Times New Roman" pitchFamily="18" charset="0"/>
                <a:ea typeface="+mj-ea"/>
                <a:cs typeface="Times New Roman" pitchFamily="18" charset="0"/>
              </a:rPr>
              <a:t>火车</a:t>
            </a:r>
            <a:r>
              <a:rPr lang="en-GB" sz="4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zh-CN" altLang="en-US" sz="4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GB" sz="4800" dirty="0" err="1" smtClean="0">
                <a:latin typeface="Times New Roman" pitchFamily="18" charset="0"/>
                <a:cs typeface="Times New Roman" pitchFamily="18" charset="0"/>
              </a:rPr>
              <a:t>huǒchē</a:t>
            </a:r>
            <a:r>
              <a:rPr lang="zh-CN" altLang="en-US" sz="4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train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zh-CN" altLang="en-US" sz="4800" dirty="0" smtClean="0">
                <a:latin typeface="Times New Roman" pitchFamily="18" charset="0"/>
                <a:cs typeface="Times New Roman" pitchFamily="18" charset="0"/>
              </a:rPr>
              <a:t>自行车   </a:t>
            </a:r>
            <a:r>
              <a:rPr lang="en-GB" sz="4800" dirty="0" err="1" smtClean="0">
                <a:latin typeface="Times New Roman" pitchFamily="18" charset="0"/>
                <a:cs typeface="Times New Roman" pitchFamily="18" charset="0"/>
              </a:rPr>
              <a:t>zìxíngchē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4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bicycle</a:t>
            </a:r>
          </a:p>
          <a:p>
            <a:r>
              <a:rPr lang="zh-CN" altLang="en-US" sz="4800" dirty="0" smtClean="0">
                <a:latin typeface="Times New Roman" pitchFamily="18" charset="0"/>
                <a:cs typeface="Times New Roman" pitchFamily="18" charset="0"/>
              </a:rPr>
              <a:t>去              </a:t>
            </a:r>
            <a:r>
              <a:rPr lang="en-GB" sz="4800" dirty="0" err="1" smtClean="0">
                <a:latin typeface="Times New Roman" pitchFamily="18" charset="0"/>
                <a:cs typeface="Times New Roman" pitchFamily="18" charset="0"/>
              </a:rPr>
              <a:t>qù</a:t>
            </a:r>
            <a:r>
              <a:rPr lang="zh-CN" altLang="en-US" sz="4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go </a:t>
            </a:r>
          </a:p>
          <a:p>
            <a:r>
              <a:rPr lang="zh-CN" altLang="en-US" sz="4800" dirty="0" smtClean="0">
                <a:latin typeface="Times New Roman" pitchFamily="18" charset="0"/>
                <a:cs typeface="Times New Roman" pitchFamily="18" charset="0"/>
              </a:rPr>
              <a:t>飞机         </a:t>
            </a:r>
            <a:r>
              <a:rPr lang="en-GB" sz="4800" dirty="0" err="1" smtClean="0">
                <a:latin typeface="Times New Roman" pitchFamily="18" charset="0"/>
                <a:cs typeface="Times New Roman" pitchFamily="18" charset="0"/>
              </a:rPr>
              <a:t>fēijī</a:t>
            </a:r>
            <a:r>
              <a:rPr lang="zh-CN" altLang="en-US" sz="4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plane</a:t>
            </a:r>
            <a:endParaRPr lang="en-GB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this lesson we have learnt…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words for transport, such as ‘car’, ‘bus’, ‘train’, ‘plane’, ‘bicycle’;</a:t>
            </a:r>
          </a:p>
          <a:p>
            <a:r>
              <a:rPr lang="en-US" dirty="0" smtClean="0"/>
              <a:t>a few verbs, such as ‘take’, ‘drive’, ‘ride’, ‘walk’, ‘go’;</a:t>
            </a:r>
          </a:p>
          <a:p>
            <a:r>
              <a:rPr lang="en-US" dirty="0" smtClean="0"/>
              <a:t>to use the question word ‘</a:t>
            </a:r>
            <a:r>
              <a:rPr lang="en-US" dirty="0" err="1" smtClean="0"/>
              <a:t>zenme</a:t>
            </a:r>
            <a:r>
              <a:rPr lang="en-US" dirty="0" smtClean="0"/>
              <a:t>’ as in ‘how do you go to…?’;</a:t>
            </a:r>
          </a:p>
          <a:p>
            <a:r>
              <a:rPr lang="en-US" dirty="0" smtClean="0"/>
              <a:t>a sentence pattern; </a:t>
            </a:r>
          </a:p>
          <a:p>
            <a:r>
              <a:rPr lang="en-US" dirty="0" smtClean="0"/>
              <a:t>a few more characters.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In today’s lesson we will learn…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words for transport;</a:t>
            </a:r>
          </a:p>
          <a:p>
            <a:r>
              <a:rPr lang="en-GB" dirty="0" smtClean="0"/>
              <a:t>a few verbs, such as ‘take’, ‘ride’ and ‘go’;</a:t>
            </a:r>
          </a:p>
          <a:p>
            <a:r>
              <a:rPr lang="en-GB" dirty="0" smtClean="0"/>
              <a:t>a question word – how;</a:t>
            </a:r>
          </a:p>
          <a:p>
            <a:r>
              <a:rPr lang="en-GB" dirty="0" smtClean="0"/>
              <a:t>a sentence pattern;</a:t>
            </a:r>
          </a:p>
          <a:p>
            <a:r>
              <a:rPr lang="en-GB" dirty="0" smtClean="0"/>
              <a:t>a few characters.</a:t>
            </a:r>
            <a:endParaRPr lang="en-GB" dirty="0"/>
          </a:p>
        </p:txBody>
      </p:sp>
      <p:pic>
        <p:nvPicPr>
          <p:cNvPr id="2051" name="Picture 3" descr="C:\Users\lucy zhang\AppData\Local\Microsoft\Windows\Temporary Internet Files\Content.IE5\BBJEA98Y\MC9004175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605976"/>
            <a:ext cx="1656184" cy="22520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/>
          <a:lstStyle/>
          <a:p>
            <a:r>
              <a:rPr lang="en-GB" dirty="0" smtClean="0"/>
              <a:t>Transport </a:t>
            </a:r>
            <a:endParaRPr lang="en-GB" dirty="0"/>
          </a:p>
        </p:txBody>
      </p:sp>
      <p:pic>
        <p:nvPicPr>
          <p:cNvPr id="3075" name="Picture 3" descr="C:\Users\lucy zhang\AppData\Local\Microsoft\Windows\Temporary Internet Files\Content.IE5\XL883RVJ\MC90044034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844824"/>
            <a:ext cx="2322342" cy="1354699"/>
          </a:xfrm>
          <a:prstGeom prst="rect">
            <a:avLst/>
          </a:prstGeom>
          <a:noFill/>
        </p:spPr>
      </p:pic>
      <p:pic>
        <p:nvPicPr>
          <p:cNvPr id="3081" name="Picture 9" descr="C:\Users\lucy zhang\AppData\Local\Microsoft\Windows\Temporary Internet Files\Content.IE5\V995OP38\MC90044512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437112"/>
            <a:ext cx="1783080" cy="14886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1920" y="1844824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jiàochē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car 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3923928" y="4581128"/>
            <a:ext cx="20858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/>
              <a:t>kāi</a:t>
            </a:r>
            <a:r>
              <a:rPr lang="en-GB" sz="3200" dirty="0" smtClean="0"/>
              <a:t> </a:t>
            </a:r>
            <a:r>
              <a:rPr lang="en-GB" sz="3200" dirty="0" err="1" smtClean="0"/>
              <a:t>chē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Drive (car)</a:t>
            </a:r>
            <a:endParaRPr lang="en-GB" sz="32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5652120" y="198884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5580112" y="47251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8" descr="C:\Users\lucy zhang\AppData\Local\Microsoft\Windows\Temporary Internet Files\Content.IE5\1KJW0AF3\MP900433146[2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16832"/>
            <a:ext cx="2796328" cy="1872208"/>
          </a:xfrm>
          <a:prstGeom prst="rect">
            <a:avLst/>
          </a:prstGeom>
          <a:noFill/>
        </p:spPr>
      </p:pic>
      <p:pic>
        <p:nvPicPr>
          <p:cNvPr id="6146" name="Picture 2" descr="C:\Users\lucy zhang\AppData\Local\Microsoft\Windows\Temporary Internet Files\Content.IE5\KFVVTCBK\MC90029211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221087"/>
            <a:ext cx="1800200" cy="19239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51920" y="2060848"/>
            <a:ext cx="38884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/>
              <a:t>gōnggòng</a:t>
            </a:r>
            <a:r>
              <a:rPr lang="en-GB" sz="3200" dirty="0" smtClean="0"/>
              <a:t> </a:t>
            </a:r>
            <a:r>
              <a:rPr lang="en-GB" sz="3200" dirty="0" err="1" smtClean="0"/>
              <a:t>qìchē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bus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23928" y="4509120"/>
            <a:ext cx="18878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/>
              <a:t>zuò</a:t>
            </a:r>
            <a:r>
              <a:rPr lang="en-GB" sz="3200" dirty="0" smtClean="0"/>
              <a:t> </a:t>
            </a:r>
            <a:r>
              <a:rPr lang="en-GB" sz="3200" dirty="0" err="1" smtClean="0"/>
              <a:t>qìchē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take bus</a:t>
            </a:r>
            <a:endParaRPr lang="en-GB" sz="32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7092280" y="2276872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6444208" y="46531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ucy zhang\AppData\Local\Microsoft\Windows\Temporary Internet Files\Content.IE5\V995OP38\MC90041574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16832"/>
            <a:ext cx="1872208" cy="1887035"/>
          </a:xfrm>
          <a:prstGeom prst="rect">
            <a:avLst/>
          </a:prstGeom>
          <a:noFill/>
        </p:spPr>
      </p:pic>
      <p:pic>
        <p:nvPicPr>
          <p:cNvPr id="4101" name="Picture 5" descr="C:\Users\lucy zhang\AppData\Local\Microsoft\Windows\Temporary Internet Files\Content.IE5\KFVVTCBK\MP90044284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3" y="4725144"/>
            <a:ext cx="2164063" cy="144016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95936" y="2060848"/>
            <a:ext cx="14847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/>
              <a:t>huǒchē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train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3995936" y="4725144"/>
            <a:ext cx="25922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/>
              <a:t>zuò</a:t>
            </a:r>
            <a:r>
              <a:rPr lang="en-GB" sz="3200" dirty="0" smtClean="0"/>
              <a:t> </a:t>
            </a:r>
            <a:r>
              <a:rPr lang="en-GB" sz="3200" dirty="0" err="1" smtClean="0"/>
              <a:t>huǒchē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take train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6012160" y="2204864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6516216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3" descr="C:\Users\lucy zhang\AppData\Local\Microsoft\Windows\Temporary Internet Files\Content.IE5\1KJW0AF3\MP90044249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88840"/>
            <a:ext cx="2483768" cy="1667589"/>
          </a:xfrm>
          <a:prstGeom prst="rect">
            <a:avLst/>
          </a:prstGeom>
          <a:noFill/>
        </p:spPr>
      </p:pic>
      <p:pic>
        <p:nvPicPr>
          <p:cNvPr id="7171" name="Picture 3" descr="C:\Users\lucy zhang\AppData\Local\Microsoft\Windows\Temporary Internet Files\Content.IE5\B4HS8FFG\MC90023190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509120"/>
            <a:ext cx="1800200" cy="194028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39952" y="2060848"/>
            <a:ext cx="11624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/>
              <a:t>fēijī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plane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4139952" y="4725144"/>
            <a:ext cx="2286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/>
              <a:t>zuò</a:t>
            </a:r>
            <a:r>
              <a:rPr lang="en-GB" sz="3200" dirty="0" smtClean="0"/>
              <a:t> </a:t>
            </a:r>
            <a:r>
              <a:rPr lang="en-GB" sz="3200" dirty="0" err="1" smtClean="0"/>
              <a:t>fēijī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take plane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5796136" y="2204864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6156176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lucy zhang\AppData\Local\Microsoft\Windows\Temporary Internet Files\Content.IE5\BBJEA98Y\MC90043222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988840"/>
            <a:ext cx="2268659" cy="1368152"/>
          </a:xfrm>
          <a:prstGeom prst="rect">
            <a:avLst/>
          </a:prstGeom>
          <a:noFill/>
        </p:spPr>
      </p:pic>
      <p:pic>
        <p:nvPicPr>
          <p:cNvPr id="5127" name="Picture 7" descr="C:\Users\lucy zhang\AppData\Local\Microsoft\Windows\Temporary Internet Files\Content.IE5\5SH2ZUEO\MC90043793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149080"/>
            <a:ext cx="1952625" cy="2054225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95936" y="1916832"/>
            <a:ext cx="18738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/>
              <a:t>zìxíngchē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bicycle 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3995936" y="4437112"/>
            <a:ext cx="17349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/>
              <a:t>qí</a:t>
            </a:r>
            <a:r>
              <a:rPr lang="en-GB" sz="3200" dirty="0" smtClean="0"/>
              <a:t> </a:t>
            </a:r>
            <a:r>
              <a:rPr lang="en-GB" sz="3200" dirty="0" err="1" smtClean="0"/>
              <a:t>chē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ride bike</a:t>
            </a:r>
            <a:endParaRPr lang="en-GB" sz="32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6372200" y="2132856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6012160" y="45811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5" descr="C:\Users\lucy zhang\AppData\Local\Microsoft\Windows\Temporary Internet Files\Content.IE5\APK7DHTB\MC90043752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04864"/>
            <a:ext cx="1876425" cy="1514475"/>
          </a:xfrm>
          <a:prstGeom prst="rect">
            <a:avLst/>
          </a:prstGeom>
          <a:noFill/>
        </p:spPr>
      </p:pic>
      <p:pic>
        <p:nvPicPr>
          <p:cNvPr id="1028" name="Picture 4" descr="C:\Users\lucy zhang\AppData\Local\Microsoft\Windows\Temporary Internet Files\Content.IE5\5SH2ZUEO\MC90005765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509120"/>
            <a:ext cx="1810512" cy="146944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067944" y="2132856"/>
            <a:ext cx="12690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/>
              <a:t>zǒu</a:t>
            </a:r>
            <a:r>
              <a:rPr lang="en-GB" sz="3200" dirty="0" smtClean="0"/>
              <a:t> </a:t>
            </a:r>
            <a:r>
              <a:rPr lang="en-GB" sz="3200" dirty="0" err="1" smtClean="0"/>
              <a:t>lù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walk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4139952" y="4653136"/>
            <a:ext cx="19604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/>
              <a:t>qí</a:t>
            </a:r>
            <a:r>
              <a:rPr lang="en-GB" sz="3200" dirty="0" smtClean="0"/>
              <a:t> </a:t>
            </a:r>
            <a:r>
              <a:rPr lang="en-GB" sz="3200" dirty="0" err="1" smtClean="0"/>
              <a:t>mǎ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ride horse</a:t>
            </a:r>
            <a:endParaRPr lang="en-GB" sz="3200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5868144" y="234888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5796136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these?</a:t>
            </a:r>
            <a:endParaRPr lang="en-GB" dirty="0"/>
          </a:p>
        </p:txBody>
      </p:sp>
      <p:pic>
        <p:nvPicPr>
          <p:cNvPr id="3" name="Picture 3" descr="C:\Users\lucy zhang\AppData\Local\Microsoft\Windows\Temporary Internet Files\Content.IE5\XL883RVJ\MC900440345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284984"/>
            <a:ext cx="2322342" cy="1354699"/>
          </a:xfrm>
          <a:prstGeom prst="rect">
            <a:avLst/>
          </a:prstGeom>
          <a:noFill/>
        </p:spPr>
      </p:pic>
      <p:pic>
        <p:nvPicPr>
          <p:cNvPr id="4" name="Picture 3" descr="C:\Users\lucy zhang\AppData\Local\Microsoft\Windows\Temporary Internet Files\Content.IE5\1KJW0AF3\MP900442499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3068960"/>
            <a:ext cx="2483768" cy="1667589"/>
          </a:xfrm>
          <a:prstGeom prst="rect">
            <a:avLst/>
          </a:prstGeom>
          <a:noFill/>
        </p:spPr>
      </p:pic>
      <p:pic>
        <p:nvPicPr>
          <p:cNvPr id="5" name="Picture 3" descr="C:\Users\lucy zhang\AppData\Local\Microsoft\Windows\Temporary Internet Files\Content.IE5\BBJEA98Y\MC900432223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3140968"/>
            <a:ext cx="2268659" cy="1368152"/>
          </a:xfrm>
          <a:prstGeom prst="rect">
            <a:avLst/>
          </a:prstGeom>
          <a:noFill/>
        </p:spPr>
      </p:pic>
      <p:pic>
        <p:nvPicPr>
          <p:cNvPr id="6" name="Picture 2" descr="C:\Users\lucy zhang\AppData\Local\Microsoft\Windows\Temporary Internet Files\Content.IE5\V995OP38\MC900415748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2996952"/>
            <a:ext cx="1872208" cy="1887035"/>
          </a:xfrm>
          <a:prstGeom prst="rect">
            <a:avLst/>
          </a:prstGeom>
          <a:noFill/>
        </p:spPr>
      </p:pic>
      <p:pic>
        <p:nvPicPr>
          <p:cNvPr id="7" name="Picture 8" descr="C:\Users\lucy zhang\AppData\Local\Microsoft\Windows\Temporary Internet Files\Content.IE5\1KJW0AF3\MP900433146[2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808" y="2924944"/>
            <a:ext cx="2796328" cy="1872208"/>
          </a:xfrm>
          <a:prstGeom prst="rect">
            <a:avLst/>
          </a:prstGeom>
          <a:noFill/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3851920" y="4653136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3851920" y="4653136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3851920" y="4653136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3851920" y="4653136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3851920" y="46531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7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8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3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6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38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</TotalTime>
  <Words>303</Words>
  <Application>Microsoft Office PowerPoint</Application>
  <PresentationFormat>On-screen Show (4:3)</PresentationFormat>
  <Paragraphs>89</Paragraphs>
  <Slides>18</Slides>
  <Notes>0</Notes>
  <HiddenSlides>0</HiddenSlides>
  <MMClips>46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Lesson nine </vt:lpstr>
      <vt:lpstr>Lesson objective</vt:lpstr>
      <vt:lpstr>Transport </vt:lpstr>
      <vt:lpstr>Slide 4</vt:lpstr>
      <vt:lpstr>Slide 5</vt:lpstr>
      <vt:lpstr>Slide 6</vt:lpstr>
      <vt:lpstr>Slide 7</vt:lpstr>
      <vt:lpstr>Slide 8</vt:lpstr>
      <vt:lpstr>What are these?</vt:lpstr>
      <vt:lpstr>What are they doing?</vt:lpstr>
      <vt:lpstr>Use question word ‘zenme’</vt:lpstr>
      <vt:lpstr>Slide 12</vt:lpstr>
      <vt:lpstr>Can you ask questions using ‘zenme’?</vt:lpstr>
      <vt:lpstr>Sentence pattern</vt:lpstr>
      <vt:lpstr>Slide 15</vt:lpstr>
      <vt:lpstr>Listen to the following sentences and match the pictures</vt:lpstr>
      <vt:lpstr>A few characters</vt:lpstr>
      <vt:lpstr>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nine</dc:title>
  <dc:creator>lucy zhang</dc:creator>
  <cp:lastModifiedBy>lucy zhang</cp:lastModifiedBy>
  <cp:revision>31</cp:revision>
  <dcterms:created xsi:type="dcterms:W3CDTF">2012-05-15T09:02:27Z</dcterms:created>
  <dcterms:modified xsi:type="dcterms:W3CDTF">2012-05-29T10:37:34Z</dcterms:modified>
</cp:coreProperties>
</file>