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  <p:sldMasterId id="2147483720" r:id="rId3"/>
    <p:sldMasterId id="2147483732" r:id="rId4"/>
  </p:sldMasterIdLst>
  <p:notesMasterIdLst>
    <p:notesMasterId r:id="rId50"/>
  </p:notesMasterIdLst>
  <p:sldIdLst>
    <p:sldId id="302" r:id="rId5"/>
    <p:sldId id="278" r:id="rId6"/>
    <p:sldId id="281" r:id="rId7"/>
    <p:sldId id="282" r:id="rId8"/>
    <p:sldId id="301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  <p:sldId id="256" r:id="rId28"/>
    <p:sldId id="257" r:id="rId29"/>
    <p:sldId id="258" r:id="rId30"/>
    <p:sldId id="259" r:id="rId31"/>
    <p:sldId id="261" r:id="rId32"/>
    <p:sldId id="260" r:id="rId33"/>
    <p:sldId id="262" r:id="rId34"/>
    <p:sldId id="263" r:id="rId35"/>
    <p:sldId id="264" r:id="rId36"/>
    <p:sldId id="265" r:id="rId37"/>
    <p:sldId id="266" r:id="rId38"/>
    <p:sldId id="267" r:id="rId39"/>
    <p:sldId id="268" r:id="rId40"/>
    <p:sldId id="269" r:id="rId41"/>
    <p:sldId id="270" r:id="rId42"/>
    <p:sldId id="271" r:id="rId43"/>
    <p:sldId id="272" r:id="rId44"/>
    <p:sldId id="273" r:id="rId45"/>
    <p:sldId id="274" r:id="rId46"/>
    <p:sldId id="275" r:id="rId47"/>
    <p:sldId id="276" r:id="rId48"/>
    <p:sldId id="277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127A"/>
    <a:srgbClr val="7226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5" autoAdjust="0"/>
  </p:normalViewPr>
  <p:slideViewPr>
    <p:cSldViewPr>
      <p:cViewPr varScale="1">
        <p:scale>
          <a:sx n="51" d="100"/>
          <a:sy n="51" d="100"/>
        </p:scale>
        <p:origin x="-1243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07835-323F-49BE-9B1B-3753FC8D4DFB}" type="datetimeFigureOut">
              <a:rPr lang="en-GB" smtClean="0"/>
              <a:t>28/05/2012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57F2A-0257-4B38-B85A-43FC5B994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476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3BCE2-FC2A-4E2B-B7E0-74EE1FADD029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343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15E9-BF59-4BB8-A35F-5E765E51297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9B0A-A75D-484B-B701-B774D023158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9598-11BF-4C4C-B098-D84CA5F41BA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7D73763-08AC-44EF-A491-CAA3517A7437}" type="datetime1">
              <a:rPr lang="en-GB" smtClean="0"/>
              <a:t>28/05/2012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Linda Cheng -FAVOR project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BF8C63F-5192-4340-806F-C344304D7DE7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E1C2-877C-4B49-B0F3-CC09B431B80A}" type="datetime1">
              <a:rPr lang="en-GB" smtClean="0"/>
              <a:t>28/05/2012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Linda Cheng -FAVOR project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C63F-5192-4340-806F-C344304D7DE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BECFA-0DB1-4676-8283-91E7088A47FA}" type="datetime1">
              <a:rPr lang="en-GB" smtClean="0"/>
              <a:t>28/05/2012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Linda Cheng -FAVOR project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C63F-5192-4340-806F-C344304D7DE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7C393-255C-45E8-91AA-4EC1A523016A}" type="datetime1">
              <a:rPr lang="en-GB" smtClean="0"/>
              <a:t>28/05/2012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Linda Cheng -FAVOR project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C63F-5192-4340-806F-C344304D7DE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12A1-BED2-4578-BCC3-9565558FCE45}" type="datetime1">
              <a:rPr lang="en-GB" smtClean="0"/>
              <a:t>28/05/2012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Linda Cheng -FAVOR project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C63F-5192-4340-806F-C344304D7DE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49DD-F194-4BA4-ADFC-BEFBA8A371E5}" type="datetime1">
              <a:rPr lang="en-GB" smtClean="0"/>
              <a:t>28/05/2012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Linda Cheng -FAVOR project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C63F-5192-4340-806F-C344304D7DE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4CFD0-F75A-49AA-838F-A2081C87993D}" type="datetime1">
              <a:rPr lang="en-GB" smtClean="0"/>
              <a:t>28/05/2012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Linda Cheng -FAVOR project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C63F-5192-4340-806F-C344304D7DE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D7FA-0631-49D0-BB1B-E096C099D2D2}" type="datetime1">
              <a:rPr lang="en-GB" smtClean="0"/>
              <a:t>28/05/2012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C63F-5192-4340-806F-C344304D7DE7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GB" smtClean="0"/>
              <a:t>Linda Cheng -FAVOR project 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B9B9F-798E-4B41-AE80-34F7E3C6040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D6D2-F26D-488E-9AE9-4E98F8CA7699}" type="datetime1">
              <a:rPr lang="en-GB" smtClean="0"/>
              <a:t>28/05/2012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GB" smtClean="0"/>
              <a:t>Linda Cheng -FAVOR project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C63F-5192-4340-806F-C344304D7DE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9884A-A534-4BA7-84F1-B5E7649D05A2}" type="datetime1">
              <a:rPr lang="en-GB" smtClean="0"/>
              <a:t>28/05/2012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Linda Cheng -FAVOR project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C63F-5192-4340-806F-C344304D7DE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FD90-5C8F-47E0-89D9-EAFD4DDAAB9B}" type="datetime1">
              <a:rPr lang="en-GB" smtClean="0"/>
              <a:t>28/05/2012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Linda Cheng -FAVOR project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C63F-5192-4340-806F-C344304D7DE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0A5F9-8E75-4E3F-9C9D-66E05FBB6B5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4296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78DC-D054-438A-82CC-CDB83F58077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3224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C2751-B5B2-4B5F-B64E-79C242C39AC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7720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EE13-F023-4789-B25D-37DBA757F79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748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E6FA-E801-4604-B5D1-0F2F58E6BC7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2815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FB9FE-87FC-4DCA-A2B7-AAE1A23BD41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1484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CDBE-FD99-4489-B002-CDB4B2BE3C1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46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AB26-7A67-4A5E-8D4E-05E4F514E5F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CB00-E8DA-4DD5-9C9B-3DC8D312FFC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9471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9EF6-35DB-4904-BCBD-B862ACFE23F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1300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5414-21EC-4240-82A5-2822B050DA2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0602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6A39-49F9-441C-B7B7-5061C2DA040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4587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C723-896B-4736-9660-0B9ADD328DA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4868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C4F4C-07F5-43FC-A6BC-C33D9D5AE58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5968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FB75D-EF34-444D-9386-CFDEEA5B49B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85338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D8FB6-6E76-4F31-BAB5-701BD7D8C45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0593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91D1-B65A-4805-B101-852CE7D19C5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2055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74DB9-9468-4B61-985E-0C00175C4E7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83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552C8-BF2B-44C8-9359-03DC1F293BE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DA62-F50F-4833-BCB6-7534799D94A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1362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6C636-143D-4944-A9EA-9422008AD85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0588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7666D-7F13-42BD-AD94-ADAAC0DBA45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7417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6C93-8DDC-4FF0-B681-0785AFF3831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395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F7685-6A4F-4B84-9954-7645E797DE9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139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A40D-F782-410E-80A5-319DDBA8667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0DC6-213C-4D98-94A6-C6FB6F63BB9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DB6D-B481-440F-9BEB-6A386BA1EFD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0CC4-8BDF-4383-9CE3-52A2A674906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3245-3F87-4B0B-86CF-A520B9E1F93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6ADEF3C-A130-486C-9477-A849FC708468}" type="datetime1">
              <a:rPr lang="en-GB" smtClean="0"/>
              <a:t>28/05/2012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GB" smtClean="0"/>
              <a:t>Linda Cheng -FAVOR project </a:t>
            </a:r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BF8C63F-5192-4340-806F-C344304D7DE7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AE69473-4CEA-49D7-93B1-F236F338704C}" type="datetime1">
              <a:rPr lang="en-GB" smtClean="0"/>
              <a:t>28/05/2012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Linda Cheng -FAVOR project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BF8C63F-5192-4340-806F-C344304D7DE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69CD0-7627-473F-A187-C77C4080F97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0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28769-A4BB-410E-B5F9-7BF97BC0AA4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66703-ECCB-4018-9FC7-52FCCBC70C0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95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animationfactory.com/en/animations.html?cid=E1" TargetMode="Externa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p%20beijing.jpg" TargetMode="Externa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p%20beijing.jpg" TargetMode="Externa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p%20beijing.jpg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4048" y="188640"/>
            <a:ext cx="3888432" cy="1470025"/>
          </a:xfrm>
        </p:spPr>
        <p:txBody>
          <a:bodyPr>
            <a:normAutofit fontScale="90000"/>
          </a:bodyPr>
          <a:lstStyle/>
          <a:p>
            <a:r>
              <a:rPr lang="zh-CN" altLang="en-US" sz="6000" dirty="0" smtClean="0"/>
              <a:t>复习练习</a:t>
            </a:r>
            <a:r>
              <a:rPr lang="en-US" altLang="zh-CN" sz="6000" dirty="0" smtClean="0"/>
              <a:t/>
            </a:r>
            <a:br>
              <a:rPr lang="en-US" altLang="zh-CN" sz="6000" dirty="0" smtClean="0"/>
            </a:br>
            <a:r>
              <a:rPr lang="en-US" altLang="zh-CN" sz="6000" dirty="0" smtClean="0"/>
              <a:t>words quiz</a:t>
            </a:r>
            <a:r>
              <a:rPr lang="zh-CN" altLang="en-US" sz="6000" dirty="0" smtClean="0"/>
              <a:t> </a:t>
            </a:r>
            <a:endParaRPr lang="en-GB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2348880"/>
            <a:ext cx="5868144" cy="2986357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  <a:cs typeface="Aparajita" pitchFamily="34" charset="0"/>
              </a:rPr>
              <a:t>Lesson 20  </a:t>
            </a:r>
          </a:p>
          <a:p>
            <a:r>
              <a:rPr lang="zh-CN" altLang="en-US" sz="4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  <a:cs typeface="Aparajita" pitchFamily="34" charset="0"/>
              </a:rPr>
              <a:t>第二十课 </a:t>
            </a:r>
            <a:endParaRPr lang="en-US" altLang="zh-CN" sz="48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  <a:cs typeface="Aparajita" pitchFamily="34" charset="0"/>
            </a:endParaRPr>
          </a:p>
          <a:p>
            <a:r>
              <a:rPr lang="zh-CN" altLang="en-US" sz="60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  <a:cs typeface="Aparajita" pitchFamily="34" charset="0"/>
              </a:rPr>
              <a:t>互联网改变中</a:t>
            </a:r>
            <a:r>
              <a:rPr lang="zh-CN" altLang="en-US" sz="60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  <a:cs typeface="Aparajita" pitchFamily="34" charset="0"/>
              </a:rPr>
              <a:t>国 </a:t>
            </a:r>
            <a:r>
              <a:rPr lang="en-US" sz="60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  <a:cs typeface="Aparajita" pitchFamily="34" charset="0"/>
              </a:rPr>
              <a:t>  </a:t>
            </a:r>
            <a:endParaRPr lang="en-GB" sz="6000" b="1" dirty="0">
              <a:solidFill>
                <a:srgbClr val="C00000"/>
              </a:solidFill>
              <a:latin typeface="KaiTi" pitchFamily="49" charset="-122"/>
              <a:ea typeface="KaiTi" pitchFamily="49" charset="-122"/>
              <a:cs typeface="Aparajita" pitchFamily="34" charset="0"/>
            </a:endParaRPr>
          </a:p>
        </p:txBody>
      </p:sp>
      <p:pic>
        <p:nvPicPr>
          <p:cNvPr id="1026" name="Picture 2" descr="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96952"/>
            <a:ext cx="2528243" cy="2923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loud Callout 4"/>
          <p:cNvSpPr/>
          <p:nvPr/>
        </p:nvSpPr>
        <p:spPr>
          <a:xfrm>
            <a:off x="0" y="188640"/>
            <a:ext cx="4860032" cy="2520280"/>
          </a:xfrm>
          <a:prstGeom prst="cloudCallout">
            <a:avLst>
              <a:gd name="adj1" fmla="val -17388"/>
              <a:gd name="adj2" fmla="val 751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6600" b="1" dirty="0">
                <a:solidFill>
                  <a:srgbClr val="C00000"/>
                </a:solidFill>
              </a:rPr>
              <a:t>加油！！</a:t>
            </a:r>
            <a:endParaRPr lang="en-GB" sz="6600" b="1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49D2-39FC-41D2-AF92-EA1A99A52B0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94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514151" y="111028"/>
            <a:ext cx="3647559" cy="3672408"/>
            <a:chOff x="2494" y="1071"/>
            <a:chExt cx="698" cy="696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2494" y="1071"/>
              <a:ext cx="698" cy="69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46275"/>
                    <a:invGamma/>
                  </a:srgbClr>
                </a:gs>
                <a:gs pos="100000">
                  <a:srgbClr val="FF33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2502" y="1075"/>
              <a:ext cx="683" cy="678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alpha val="0"/>
                  </a:srgbClr>
                </a:gs>
                <a:gs pos="100000">
                  <a:srgbClr val="FF33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gray">
            <a:xfrm>
              <a:off x="2519" y="1081"/>
              <a:ext cx="649" cy="635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79216"/>
                    <a:invGamma/>
                  </a:srgbClr>
                </a:gs>
                <a:gs pos="100000">
                  <a:srgbClr val="FF33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gray">
            <a:xfrm>
              <a:off x="2522" y="1110"/>
              <a:ext cx="649" cy="60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tint val="0"/>
                    <a:invGamma/>
                  </a:srgbClr>
                </a:gs>
                <a:gs pos="100000">
                  <a:srgbClr val="FF33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zh-CN" altLang="en-US" dirty="0">
                  <a:solidFill>
                    <a:prstClr val="black"/>
                  </a:solidFill>
                </a:rPr>
                <a:t> </a:t>
              </a:r>
              <a:r>
                <a:rPr lang="zh-CN" altLang="en-US" sz="8800" dirty="0">
                  <a:solidFill>
                    <a:srgbClr val="002060"/>
                  </a:solidFill>
                </a:rPr>
                <a:t>范围</a:t>
              </a:r>
              <a:r>
                <a:rPr lang="zh-CN" altLang="en-US" sz="8800" dirty="0">
                  <a:solidFill>
                    <a:prstClr val="black"/>
                  </a:solidFill>
                </a:rPr>
                <a:t> </a:t>
              </a: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317199" y="3704870"/>
            <a:ext cx="8719297" cy="3304413"/>
            <a:chOff x="54" y="2574"/>
            <a:chExt cx="712" cy="715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54" y="2591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86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8800" dirty="0">
                  <a:solidFill>
                    <a:srgbClr val="0070C0"/>
                  </a:solidFill>
                </a:rPr>
                <a:t>Scope , range </a:t>
              </a:r>
              <a:endParaRPr lang="zh-CN" altLang="en-US" sz="8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4597-58D0-4F7E-BDBE-B495AC18998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58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514151" y="111028"/>
            <a:ext cx="3647559" cy="3672408"/>
            <a:chOff x="2494" y="1071"/>
            <a:chExt cx="698" cy="696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2494" y="1071"/>
              <a:ext cx="698" cy="69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46275"/>
                    <a:invGamma/>
                  </a:srgbClr>
                </a:gs>
                <a:gs pos="100000">
                  <a:srgbClr val="FF33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2502" y="1075"/>
              <a:ext cx="683" cy="678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alpha val="0"/>
                  </a:srgbClr>
                </a:gs>
                <a:gs pos="100000">
                  <a:srgbClr val="FF33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gray">
            <a:xfrm>
              <a:off x="2519" y="1081"/>
              <a:ext cx="649" cy="635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79216"/>
                    <a:invGamma/>
                  </a:srgbClr>
                </a:gs>
                <a:gs pos="100000">
                  <a:srgbClr val="FF33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gray">
            <a:xfrm>
              <a:off x="2522" y="1110"/>
              <a:ext cx="649" cy="60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tint val="0"/>
                    <a:invGamma/>
                  </a:srgbClr>
                </a:gs>
                <a:gs pos="100000">
                  <a:srgbClr val="FF33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zh-CN" altLang="en-US" dirty="0">
                  <a:solidFill>
                    <a:prstClr val="black"/>
                  </a:solidFill>
                </a:rPr>
                <a:t> </a:t>
              </a:r>
              <a:r>
                <a:rPr lang="zh-CN" altLang="en-US" sz="8800" dirty="0">
                  <a:solidFill>
                    <a:srgbClr val="002060"/>
                  </a:solidFill>
                </a:rPr>
                <a:t>种子</a:t>
              </a:r>
              <a:endParaRPr lang="zh-CN" altLang="en-US" sz="8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317199" y="3704870"/>
            <a:ext cx="8719297" cy="3304413"/>
            <a:chOff x="54" y="2574"/>
            <a:chExt cx="712" cy="715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54" y="2591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86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8800" dirty="0">
                  <a:solidFill>
                    <a:srgbClr val="0070C0"/>
                  </a:solidFill>
                </a:rPr>
                <a:t>Seed </a:t>
              </a:r>
              <a:endParaRPr lang="zh-CN" altLang="en-US" sz="8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01278-8EFE-406D-B764-9F692E42B72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33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514151" y="111028"/>
            <a:ext cx="3647559" cy="3672408"/>
            <a:chOff x="2494" y="1071"/>
            <a:chExt cx="698" cy="696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2494" y="1071"/>
              <a:ext cx="698" cy="69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46275"/>
                    <a:invGamma/>
                  </a:srgbClr>
                </a:gs>
                <a:gs pos="100000">
                  <a:srgbClr val="FF33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2502" y="1075"/>
              <a:ext cx="683" cy="678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alpha val="0"/>
                  </a:srgbClr>
                </a:gs>
                <a:gs pos="100000">
                  <a:srgbClr val="FF33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gray">
            <a:xfrm>
              <a:off x="2519" y="1081"/>
              <a:ext cx="649" cy="635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79216"/>
                    <a:invGamma/>
                  </a:srgbClr>
                </a:gs>
                <a:gs pos="100000">
                  <a:srgbClr val="FF33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gray">
            <a:xfrm>
              <a:off x="2522" y="1110"/>
              <a:ext cx="649" cy="60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tint val="0"/>
                    <a:invGamma/>
                  </a:srgbClr>
                </a:gs>
                <a:gs pos="100000">
                  <a:srgbClr val="FF33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zh-CN" altLang="en-US" dirty="0">
                  <a:solidFill>
                    <a:prstClr val="black"/>
                  </a:solidFill>
                </a:rPr>
                <a:t> </a:t>
              </a:r>
              <a:r>
                <a:rPr lang="zh-CN" altLang="en-US" sz="8800" dirty="0">
                  <a:solidFill>
                    <a:srgbClr val="002060"/>
                  </a:solidFill>
                </a:rPr>
                <a:t>植物</a:t>
              </a:r>
              <a:r>
                <a:rPr lang="zh-CN" altLang="en-US" sz="8800" dirty="0">
                  <a:solidFill>
                    <a:prstClr val="black"/>
                  </a:solidFill>
                </a:rPr>
                <a:t> </a:t>
              </a: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317199" y="3704870"/>
            <a:ext cx="8719297" cy="3304413"/>
            <a:chOff x="54" y="2574"/>
            <a:chExt cx="712" cy="715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54" y="2591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86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8800" dirty="0">
                  <a:solidFill>
                    <a:srgbClr val="0070C0"/>
                  </a:solidFill>
                </a:rPr>
                <a:t>Plant  </a:t>
              </a:r>
              <a:endParaRPr lang="zh-CN" altLang="en-US" sz="8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B52B3-FE66-42E6-B78F-7403FD6FB05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97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514151" y="111028"/>
            <a:ext cx="3647559" cy="3672408"/>
            <a:chOff x="2494" y="1071"/>
            <a:chExt cx="698" cy="696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2494" y="1071"/>
              <a:ext cx="698" cy="69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46275"/>
                    <a:invGamma/>
                  </a:srgbClr>
                </a:gs>
                <a:gs pos="100000">
                  <a:srgbClr val="FF33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2502" y="1075"/>
              <a:ext cx="683" cy="678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alpha val="0"/>
                  </a:srgbClr>
                </a:gs>
                <a:gs pos="100000">
                  <a:srgbClr val="FF33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gray">
            <a:xfrm>
              <a:off x="2519" y="1081"/>
              <a:ext cx="649" cy="635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79216"/>
                    <a:invGamma/>
                  </a:srgbClr>
                </a:gs>
                <a:gs pos="100000">
                  <a:srgbClr val="FF33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gray">
            <a:xfrm>
              <a:off x="2522" y="1110"/>
              <a:ext cx="649" cy="60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tint val="0"/>
                    <a:invGamma/>
                  </a:srgbClr>
                </a:gs>
                <a:gs pos="100000">
                  <a:srgbClr val="FF33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zh-CN" altLang="en-US" dirty="0">
                  <a:solidFill>
                    <a:prstClr val="black"/>
                  </a:solidFill>
                </a:rPr>
                <a:t> </a:t>
              </a:r>
              <a:r>
                <a:rPr lang="zh-CN" altLang="en-US" sz="8800" dirty="0">
                  <a:solidFill>
                    <a:srgbClr val="002060"/>
                  </a:solidFill>
                </a:rPr>
                <a:t>销路</a:t>
              </a:r>
              <a:r>
                <a:rPr lang="zh-CN" altLang="en-US" sz="8800" dirty="0">
                  <a:solidFill>
                    <a:prstClr val="black"/>
                  </a:solidFill>
                </a:rPr>
                <a:t> </a:t>
              </a: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317199" y="3704870"/>
            <a:ext cx="8719297" cy="3304413"/>
            <a:chOff x="54" y="2574"/>
            <a:chExt cx="712" cy="715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54" y="2591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86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8800" dirty="0">
                  <a:solidFill>
                    <a:srgbClr val="0070C0"/>
                  </a:solidFill>
                </a:rPr>
                <a:t>Sales channels</a:t>
              </a:r>
              <a:endParaRPr lang="zh-CN" altLang="en-US" sz="8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4E10-9F00-4185-8FD8-ED7ACC354DE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88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514151" y="111028"/>
            <a:ext cx="3647559" cy="3672408"/>
            <a:chOff x="2494" y="1071"/>
            <a:chExt cx="698" cy="696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2494" y="1071"/>
              <a:ext cx="698" cy="69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46275"/>
                    <a:invGamma/>
                  </a:srgbClr>
                </a:gs>
                <a:gs pos="100000">
                  <a:srgbClr val="FF33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2502" y="1075"/>
              <a:ext cx="683" cy="678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alpha val="0"/>
                  </a:srgbClr>
                </a:gs>
                <a:gs pos="100000">
                  <a:srgbClr val="FF33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gray">
            <a:xfrm>
              <a:off x="2519" y="1081"/>
              <a:ext cx="649" cy="635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79216"/>
                    <a:invGamma/>
                  </a:srgbClr>
                </a:gs>
                <a:gs pos="100000">
                  <a:srgbClr val="FF33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gray">
            <a:xfrm>
              <a:off x="2522" y="1110"/>
              <a:ext cx="649" cy="60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tint val="0"/>
                    <a:invGamma/>
                  </a:srgbClr>
                </a:gs>
                <a:gs pos="100000">
                  <a:srgbClr val="FF33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zh-CN" altLang="en-US" dirty="0">
                  <a:solidFill>
                    <a:prstClr val="black"/>
                  </a:solidFill>
                </a:rPr>
                <a:t> </a:t>
              </a:r>
              <a:r>
                <a:rPr lang="zh-CN" altLang="en-US" sz="8800" dirty="0">
                  <a:solidFill>
                    <a:srgbClr val="002060"/>
                  </a:solidFill>
                </a:rPr>
                <a:t>手段</a:t>
              </a:r>
              <a:r>
                <a:rPr lang="zh-CN" altLang="en-US" sz="8800" dirty="0">
                  <a:solidFill>
                    <a:prstClr val="black"/>
                  </a:solidFill>
                </a:rPr>
                <a:t> </a:t>
              </a: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317199" y="3704870"/>
            <a:ext cx="8719297" cy="3304413"/>
            <a:chOff x="54" y="2574"/>
            <a:chExt cx="712" cy="715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54" y="2591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86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8800" dirty="0">
                  <a:solidFill>
                    <a:srgbClr val="0070C0"/>
                  </a:solidFill>
                </a:rPr>
                <a:t>Means, method </a:t>
              </a:r>
              <a:endParaRPr lang="zh-CN" altLang="en-US" sz="8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532B6-E0B0-4068-97D6-9586A8EC19C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45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514151" y="111028"/>
            <a:ext cx="3647559" cy="3672408"/>
            <a:chOff x="2494" y="1071"/>
            <a:chExt cx="698" cy="696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2494" y="1071"/>
              <a:ext cx="698" cy="69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46275"/>
                    <a:invGamma/>
                  </a:srgbClr>
                </a:gs>
                <a:gs pos="100000">
                  <a:srgbClr val="FF33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2502" y="1075"/>
              <a:ext cx="683" cy="678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alpha val="0"/>
                  </a:srgbClr>
                </a:gs>
                <a:gs pos="100000">
                  <a:srgbClr val="FF33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gray">
            <a:xfrm>
              <a:off x="2519" y="1081"/>
              <a:ext cx="649" cy="635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79216"/>
                    <a:invGamma/>
                  </a:srgbClr>
                </a:gs>
                <a:gs pos="100000">
                  <a:srgbClr val="FF33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gray">
            <a:xfrm>
              <a:off x="2522" y="1110"/>
              <a:ext cx="649" cy="60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tint val="0"/>
                    <a:invGamma/>
                  </a:srgbClr>
                </a:gs>
                <a:gs pos="100000">
                  <a:srgbClr val="FF33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zh-CN" altLang="en-US" dirty="0">
                  <a:solidFill>
                    <a:prstClr val="black"/>
                  </a:solidFill>
                </a:rPr>
                <a:t> </a:t>
              </a:r>
              <a:r>
                <a:rPr lang="zh-CN" altLang="en-US" sz="8800" dirty="0">
                  <a:solidFill>
                    <a:srgbClr val="002060"/>
                  </a:solidFill>
                </a:rPr>
                <a:t>娱乐</a:t>
              </a:r>
              <a:r>
                <a:rPr lang="zh-CN" altLang="en-US" sz="8800" dirty="0">
                  <a:solidFill>
                    <a:prstClr val="black"/>
                  </a:solidFill>
                </a:rPr>
                <a:t> </a:t>
              </a: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317199" y="3704870"/>
            <a:ext cx="8719297" cy="3304413"/>
            <a:chOff x="54" y="2574"/>
            <a:chExt cx="712" cy="715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54" y="2591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86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8800" dirty="0">
                  <a:solidFill>
                    <a:srgbClr val="0070C0"/>
                  </a:solidFill>
                </a:rPr>
                <a:t>Civilization </a:t>
              </a:r>
              <a:endParaRPr lang="zh-CN" altLang="en-US" sz="8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1681-5E51-494D-B49C-5165E338604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58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514151" y="111028"/>
            <a:ext cx="3647559" cy="3672408"/>
            <a:chOff x="2494" y="1071"/>
            <a:chExt cx="698" cy="696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2494" y="1071"/>
              <a:ext cx="698" cy="69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46275"/>
                    <a:invGamma/>
                  </a:srgbClr>
                </a:gs>
                <a:gs pos="100000">
                  <a:srgbClr val="FF33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2502" y="1075"/>
              <a:ext cx="683" cy="678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alpha val="0"/>
                  </a:srgbClr>
                </a:gs>
                <a:gs pos="100000">
                  <a:srgbClr val="FF33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gray">
            <a:xfrm>
              <a:off x="2519" y="1081"/>
              <a:ext cx="649" cy="635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79216"/>
                    <a:invGamma/>
                  </a:srgbClr>
                </a:gs>
                <a:gs pos="100000">
                  <a:srgbClr val="FF33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gray">
            <a:xfrm>
              <a:off x="2522" y="1110"/>
              <a:ext cx="649" cy="60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tint val="0"/>
                    <a:invGamma/>
                  </a:srgbClr>
                </a:gs>
                <a:gs pos="100000">
                  <a:srgbClr val="FF33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zh-CN" altLang="en-US" sz="8800" dirty="0">
                  <a:solidFill>
                    <a:srgbClr val="002060"/>
                  </a:solidFill>
                </a:rPr>
                <a:t>媒介</a:t>
              </a: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317199" y="3704870"/>
            <a:ext cx="8719297" cy="3304413"/>
            <a:chOff x="54" y="2574"/>
            <a:chExt cx="712" cy="715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54" y="2591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86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8800" dirty="0">
                  <a:solidFill>
                    <a:srgbClr val="0070C0"/>
                  </a:solidFill>
                </a:rPr>
                <a:t>Civilization </a:t>
              </a:r>
              <a:endParaRPr lang="zh-CN" altLang="en-US" sz="8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E3EC-A573-4057-8F7F-C9333C795AF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33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514151" y="111028"/>
            <a:ext cx="3647559" cy="3672408"/>
            <a:chOff x="2494" y="1071"/>
            <a:chExt cx="698" cy="696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2494" y="1071"/>
              <a:ext cx="698" cy="69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46275"/>
                    <a:invGamma/>
                  </a:srgbClr>
                </a:gs>
                <a:gs pos="100000">
                  <a:srgbClr val="FF33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2502" y="1075"/>
              <a:ext cx="683" cy="678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alpha val="0"/>
                  </a:srgbClr>
                </a:gs>
                <a:gs pos="100000">
                  <a:srgbClr val="FF33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gray">
            <a:xfrm>
              <a:off x="2519" y="1081"/>
              <a:ext cx="649" cy="635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79216"/>
                    <a:invGamma/>
                  </a:srgbClr>
                </a:gs>
                <a:gs pos="100000">
                  <a:srgbClr val="FF33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gray">
            <a:xfrm>
              <a:off x="2522" y="1110"/>
              <a:ext cx="649" cy="60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tint val="0"/>
                    <a:invGamma/>
                  </a:srgbClr>
                </a:gs>
                <a:gs pos="100000">
                  <a:srgbClr val="FF33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zh-CN" altLang="en-US" dirty="0">
                  <a:solidFill>
                    <a:prstClr val="black"/>
                  </a:solidFill>
                </a:rPr>
                <a:t> </a:t>
              </a:r>
              <a:r>
                <a:rPr lang="zh-CN" altLang="en-US" sz="8800" dirty="0">
                  <a:solidFill>
                    <a:srgbClr val="002060"/>
                  </a:solidFill>
                </a:rPr>
                <a:t>产业</a:t>
              </a:r>
              <a:r>
                <a:rPr lang="zh-CN" altLang="en-US" sz="8800" dirty="0">
                  <a:solidFill>
                    <a:prstClr val="black"/>
                  </a:solidFill>
                </a:rPr>
                <a:t> </a:t>
              </a: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317199" y="3704870"/>
            <a:ext cx="8719297" cy="3304413"/>
            <a:chOff x="54" y="2574"/>
            <a:chExt cx="712" cy="715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54" y="2591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86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8800" dirty="0">
                  <a:solidFill>
                    <a:srgbClr val="0070C0"/>
                  </a:solidFill>
                </a:rPr>
                <a:t>Civilization </a:t>
              </a:r>
              <a:endParaRPr lang="zh-CN" altLang="en-US" sz="8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02444-04B4-40AA-B28D-64A4DEC3642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14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514151" y="111028"/>
            <a:ext cx="3647559" cy="3672408"/>
            <a:chOff x="2494" y="1071"/>
            <a:chExt cx="698" cy="696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2494" y="1071"/>
              <a:ext cx="698" cy="69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46275"/>
                    <a:invGamma/>
                  </a:srgbClr>
                </a:gs>
                <a:gs pos="100000">
                  <a:srgbClr val="FF33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2502" y="1075"/>
              <a:ext cx="683" cy="678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alpha val="0"/>
                  </a:srgbClr>
                </a:gs>
                <a:gs pos="100000">
                  <a:srgbClr val="FF33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gray">
            <a:xfrm>
              <a:off x="2519" y="1081"/>
              <a:ext cx="649" cy="635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79216"/>
                    <a:invGamma/>
                  </a:srgbClr>
                </a:gs>
                <a:gs pos="100000">
                  <a:srgbClr val="FF33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gray">
            <a:xfrm>
              <a:off x="2522" y="1110"/>
              <a:ext cx="649" cy="60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tint val="0"/>
                    <a:invGamma/>
                  </a:srgbClr>
                </a:gs>
                <a:gs pos="100000">
                  <a:srgbClr val="FF33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zh-CN" altLang="en-US" dirty="0">
                  <a:solidFill>
                    <a:prstClr val="black"/>
                  </a:solidFill>
                </a:rPr>
                <a:t> </a:t>
              </a:r>
              <a:r>
                <a:rPr lang="zh-CN" altLang="en-US" sz="8800" dirty="0">
                  <a:solidFill>
                    <a:srgbClr val="002060"/>
                  </a:solidFill>
                </a:rPr>
                <a:t>舆论</a:t>
              </a:r>
              <a:r>
                <a:rPr lang="zh-CN" altLang="en-US" sz="8800" dirty="0">
                  <a:solidFill>
                    <a:prstClr val="black"/>
                  </a:solidFill>
                </a:rPr>
                <a:t> </a:t>
              </a: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317199" y="3704870"/>
            <a:ext cx="8719297" cy="3304413"/>
            <a:chOff x="54" y="2574"/>
            <a:chExt cx="712" cy="715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54" y="2591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86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8800" dirty="0">
                  <a:solidFill>
                    <a:srgbClr val="0070C0"/>
                  </a:solidFill>
                </a:rPr>
                <a:t>Civilization </a:t>
              </a:r>
              <a:endParaRPr lang="zh-CN" altLang="en-US" sz="8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1DBE4-62DB-4000-AE99-8152CE09463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04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514151" y="111028"/>
            <a:ext cx="3647559" cy="3672408"/>
            <a:chOff x="2494" y="1071"/>
            <a:chExt cx="698" cy="696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2494" y="1071"/>
              <a:ext cx="698" cy="69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46275"/>
                    <a:invGamma/>
                  </a:srgbClr>
                </a:gs>
                <a:gs pos="100000">
                  <a:srgbClr val="FF33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2502" y="1075"/>
              <a:ext cx="683" cy="678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alpha val="0"/>
                  </a:srgbClr>
                </a:gs>
                <a:gs pos="100000">
                  <a:srgbClr val="FF33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gray">
            <a:xfrm>
              <a:off x="2519" y="1081"/>
              <a:ext cx="649" cy="635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79216"/>
                    <a:invGamma/>
                  </a:srgbClr>
                </a:gs>
                <a:gs pos="100000">
                  <a:srgbClr val="FF33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gray">
            <a:xfrm>
              <a:off x="2522" y="1110"/>
              <a:ext cx="649" cy="60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tint val="0"/>
                    <a:invGamma/>
                  </a:srgbClr>
                </a:gs>
                <a:gs pos="100000">
                  <a:srgbClr val="FF33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zh-CN" altLang="en-US" dirty="0">
                  <a:solidFill>
                    <a:prstClr val="black"/>
                  </a:solidFill>
                </a:rPr>
                <a:t> </a:t>
              </a:r>
              <a:r>
                <a:rPr lang="zh-CN" altLang="en-US" sz="8800" dirty="0">
                  <a:solidFill>
                    <a:srgbClr val="002060"/>
                  </a:solidFill>
                </a:rPr>
                <a:t>移民</a:t>
              </a:r>
              <a:r>
                <a:rPr lang="zh-CN" altLang="en-US" sz="8800" dirty="0">
                  <a:solidFill>
                    <a:prstClr val="black"/>
                  </a:solidFill>
                </a:rPr>
                <a:t> </a:t>
              </a: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317199" y="3704870"/>
            <a:ext cx="8719297" cy="3304413"/>
            <a:chOff x="54" y="2574"/>
            <a:chExt cx="712" cy="715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54" y="2591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86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600" dirty="0">
                  <a:solidFill>
                    <a:srgbClr val="0070C0"/>
                  </a:solidFill>
                </a:rPr>
                <a:t>Migrant, immigrant</a:t>
              </a:r>
              <a:endParaRPr lang="zh-CN" altLang="en-US" sz="66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9BBBB-E777-4618-8AAF-04B54B7A212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343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2547615" y="661640"/>
            <a:ext cx="1629824" cy="1847664"/>
          </a:xfrm>
          <a:custGeom>
            <a:avLst/>
            <a:gdLst>
              <a:gd name="connsiteX0" fmla="*/ 0 w 1506471"/>
              <a:gd name="connsiteY0" fmla="*/ 655315 h 1310630"/>
              <a:gd name="connsiteX1" fmla="*/ 327658 w 1506471"/>
              <a:gd name="connsiteY1" fmla="*/ 0 h 1310630"/>
              <a:gd name="connsiteX2" fmla="*/ 1178814 w 1506471"/>
              <a:gd name="connsiteY2" fmla="*/ 0 h 1310630"/>
              <a:gd name="connsiteX3" fmla="*/ 1506471 w 1506471"/>
              <a:gd name="connsiteY3" fmla="*/ 655315 h 1310630"/>
              <a:gd name="connsiteX4" fmla="*/ 1178814 w 1506471"/>
              <a:gd name="connsiteY4" fmla="*/ 1310630 h 1310630"/>
              <a:gd name="connsiteX5" fmla="*/ 327658 w 1506471"/>
              <a:gd name="connsiteY5" fmla="*/ 1310630 h 1310630"/>
              <a:gd name="connsiteX6" fmla="*/ 0 w 1506471"/>
              <a:gd name="connsiteY6" fmla="*/ 655315 h 1310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8060" tIns="318579" rIns="288061" bIns="318578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4400" kern="1200" dirty="0" smtClean="0"/>
              <a:t>媒</a:t>
            </a:r>
            <a:endParaRPr lang="en-GB" sz="4400" kern="1200" dirty="0"/>
          </a:p>
        </p:txBody>
      </p:sp>
      <p:sp>
        <p:nvSpPr>
          <p:cNvPr id="9" name="Freeform 8"/>
          <p:cNvSpPr/>
          <p:nvPr/>
        </p:nvSpPr>
        <p:spPr>
          <a:xfrm>
            <a:off x="665637" y="3801085"/>
            <a:ext cx="1629824" cy="1847664"/>
          </a:xfrm>
          <a:custGeom>
            <a:avLst/>
            <a:gdLst>
              <a:gd name="connsiteX0" fmla="*/ 0 w 1506471"/>
              <a:gd name="connsiteY0" fmla="*/ 655315 h 1310630"/>
              <a:gd name="connsiteX1" fmla="*/ 327658 w 1506471"/>
              <a:gd name="connsiteY1" fmla="*/ 0 h 1310630"/>
              <a:gd name="connsiteX2" fmla="*/ 1178814 w 1506471"/>
              <a:gd name="connsiteY2" fmla="*/ 0 h 1310630"/>
              <a:gd name="connsiteX3" fmla="*/ 1506471 w 1506471"/>
              <a:gd name="connsiteY3" fmla="*/ 655315 h 1310630"/>
              <a:gd name="connsiteX4" fmla="*/ 1178814 w 1506471"/>
              <a:gd name="connsiteY4" fmla="*/ 1310630 h 1310630"/>
              <a:gd name="connsiteX5" fmla="*/ 327658 w 1506471"/>
              <a:gd name="connsiteY5" fmla="*/ 1310630 h 1310630"/>
              <a:gd name="connsiteX6" fmla="*/ 0 w 1506471"/>
              <a:gd name="connsiteY6" fmla="*/ 655315 h 1310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8060" tIns="318579" rIns="288061" bIns="318578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4400" b="1" kern="1200" dirty="0" smtClean="0"/>
              <a:t>段</a:t>
            </a:r>
            <a:endParaRPr lang="en-GB" sz="4400" b="1" kern="1200" dirty="0"/>
          </a:p>
        </p:txBody>
      </p:sp>
      <p:sp>
        <p:nvSpPr>
          <p:cNvPr id="8" name="Freeform 7"/>
          <p:cNvSpPr/>
          <p:nvPr/>
        </p:nvSpPr>
        <p:spPr>
          <a:xfrm>
            <a:off x="666371" y="640006"/>
            <a:ext cx="1693849" cy="1946341"/>
          </a:xfrm>
          <a:custGeom>
            <a:avLst/>
            <a:gdLst>
              <a:gd name="connsiteX0" fmla="*/ 0 w 1506471"/>
              <a:gd name="connsiteY0" fmla="*/ 655315 h 1310630"/>
              <a:gd name="connsiteX1" fmla="*/ 327658 w 1506471"/>
              <a:gd name="connsiteY1" fmla="*/ 0 h 1310630"/>
              <a:gd name="connsiteX2" fmla="*/ 1178814 w 1506471"/>
              <a:gd name="connsiteY2" fmla="*/ 0 h 1310630"/>
              <a:gd name="connsiteX3" fmla="*/ 1506471 w 1506471"/>
              <a:gd name="connsiteY3" fmla="*/ 655315 h 1310630"/>
              <a:gd name="connsiteX4" fmla="*/ 1178814 w 1506471"/>
              <a:gd name="connsiteY4" fmla="*/ 1310630 h 1310630"/>
              <a:gd name="connsiteX5" fmla="*/ 327658 w 1506471"/>
              <a:gd name="connsiteY5" fmla="*/ 1310630 h 1310630"/>
              <a:gd name="connsiteX6" fmla="*/ 0 w 1506471"/>
              <a:gd name="connsiteY6" fmla="*/ 655315 h 1310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4240" tIns="234759" rIns="204241" bIns="234758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4400" kern="1200" dirty="0" smtClean="0">
                <a:solidFill>
                  <a:schemeClr val="tx1"/>
                </a:solidFill>
              </a:rPr>
              <a:t>销</a:t>
            </a:r>
            <a:endParaRPr lang="en-GB" sz="4400" kern="1200" dirty="0">
              <a:solidFill>
                <a:schemeClr val="tx1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550560" y="3818137"/>
            <a:ext cx="1693849" cy="1946341"/>
          </a:xfrm>
          <a:custGeom>
            <a:avLst/>
            <a:gdLst>
              <a:gd name="connsiteX0" fmla="*/ 0 w 1506471"/>
              <a:gd name="connsiteY0" fmla="*/ 655315 h 1310630"/>
              <a:gd name="connsiteX1" fmla="*/ 327658 w 1506471"/>
              <a:gd name="connsiteY1" fmla="*/ 0 h 1310630"/>
              <a:gd name="connsiteX2" fmla="*/ 1178814 w 1506471"/>
              <a:gd name="connsiteY2" fmla="*/ 0 h 1310630"/>
              <a:gd name="connsiteX3" fmla="*/ 1506471 w 1506471"/>
              <a:gd name="connsiteY3" fmla="*/ 655315 h 1310630"/>
              <a:gd name="connsiteX4" fmla="*/ 1178814 w 1506471"/>
              <a:gd name="connsiteY4" fmla="*/ 1310630 h 1310630"/>
              <a:gd name="connsiteX5" fmla="*/ 327658 w 1506471"/>
              <a:gd name="connsiteY5" fmla="*/ 1310630 h 1310630"/>
              <a:gd name="connsiteX6" fmla="*/ 0 w 1506471"/>
              <a:gd name="connsiteY6" fmla="*/ 655315 h 1310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C0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4240" tIns="234759" rIns="204241" bIns="234758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3600" kern="1200" dirty="0" smtClean="0"/>
              <a:t>闲</a:t>
            </a:r>
            <a:endParaRPr lang="en-GB" sz="3600" kern="1200" dirty="0"/>
          </a:p>
        </p:txBody>
      </p:sp>
      <p:sp>
        <p:nvSpPr>
          <p:cNvPr id="12" name="Freeform 11"/>
          <p:cNvSpPr/>
          <p:nvPr/>
        </p:nvSpPr>
        <p:spPr>
          <a:xfrm>
            <a:off x="4546013" y="3858923"/>
            <a:ext cx="1629824" cy="1847664"/>
          </a:xfrm>
          <a:custGeom>
            <a:avLst/>
            <a:gdLst>
              <a:gd name="connsiteX0" fmla="*/ 0 w 1506471"/>
              <a:gd name="connsiteY0" fmla="*/ 655315 h 1310630"/>
              <a:gd name="connsiteX1" fmla="*/ 327658 w 1506471"/>
              <a:gd name="connsiteY1" fmla="*/ 0 h 1310630"/>
              <a:gd name="connsiteX2" fmla="*/ 1178814 w 1506471"/>
              <a:gd name="connsiteY2" fmla="*/ 0 h 1310630"/>
              <a:gd name="connsiteX3" fmla="*/ 1506471 w 1506471"/>
              <a:gd name="connsiteY3" fmla="*/ 655315 h 1310630"/>
              <a:gd name="connsiteX4" fmla="*/ 1178814 w 1506471"/>
              <a:gd name="connsiteY4" fmla="*/ 1310630 h 1310630"/>
              <a:gd name="connsiteX5" fmla="*/ 327658 w 1506471"/>
              <a:gd name="connsiteY5" fmla="*/ 1310630 h 1310630"/>
              <a:gd name="connsiteX6" fmla="*/ 0 w 1506471"/>
              <a:gd name="connsiteY6" fmla="*/ 655315 h 1310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B4127A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8060" tIns="318579" rIns="288061" bIns="318578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4400" kern="1200" dirty="0" smtClean="0"/>
              <a:t>介</a:t>
            </a:r>
            <a:endParaRPr lang="en-GB" sz="4400" kern="1200" dirty="0"/>
          </a:p>
        </p:txBody>
      </p:sp>
      <p:sp>
        <p:nvSpPr>
          <p:cNvPr id="14" name="Freeform 13"/>
          <p:cNvSpPr/>
          <p:nvPr/>
        </p:nvSpPr>
        <p:spPr>
          <a:xfrm>
            <a:off x="2547615" y="3801085"/>
            <a:ext cx="1629824" cy="1847664"/>
          </a:xfrm>
          <a:custGeom>
            <a:avLst/>
            <a:gdLst>
              <a:gd name="connsiteX0" fmla="*/ 0 w 1506471"/>
              <a:gd name="connsiteY0" fmla="*/ 655315 h 1310630"/>
              <a:gd name="connsiteX1" fmla="*/ 327658 w 1506471"/>
              <a:gd name="connsiteY1" fmla="*/ 0 h 1310630"/>
              <a:gd name="connsiteX2" fmla="*/ 1178814 w 1506471"/>
              <a:gd name="connsiteY2" fmla="*/ 0 h 1310630"/>
              <a:gd name="connsiteX3" fmla="*/ 1506471 w 1506471"/>
              <a:gd name="connsiteY3" fmla="*/ 655315 h 1310630"/>
              <a:gd name="connsiteX4" fmla="*/ 1178814 w 1506471"/>
              <a:gd name="connsiteY4" fmla="*/ 1310630 h 1310630"/>
              <a:gd name="connsiteX5" fmla="*/ 327658 w 1506471"/>
              <a:gd name="connsiteY5" fmla="*/ 1310630 h 1310630"/>
              <a:gd name="connsiteX6" fmla="*/ 0 w 1506471"/>
              <a:gd name="connsiteY6" fmla="*/ 655315 h 1310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4240" tIns="234759" rIns="204241" bIns="234758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4400" kern="1200" dirty="0" smtClean="0"/>
              <a:t>路</a:t>
            </a:r>
            <a:endParaRPr lang="en-GB" sz="4400" kern="1200" dirty="0"/>
          </a:p>
        </p:txBody>
      </p:sp>
      <p:sp>
        <p:nvSpPr>
          <p:cNvPr id="15" name="Freeform 14"/>
          <p:cNvSpPr/>
          <p:nvPr/>
        </p:nvSpPr>
        <p:spPr>
          <a:xfrm>
            <a:off x="6413450" y="640006"/>
            <a:ext cx="1629824" cy="1847664"/>
          </a:xfrm>
          <a:custGeom>
            <a:avLst/>
            <a:gdLst>
              <a:gd name="connsiteX0" fmla="*/ 0 w 1506471"/>
              <a:gd name="connsiteY0" fmla="*/ 655315 h 1310630"/>
              <a:gd name="connsiteX1" fmla="*/ 327658 w 1506471"/>
              <a:gd name="connsiteY1" fmla="*/ 0 h 1310630"/>
              <a:gd name="connsiteX2" fmla="*/ 1178814 w 1506471"/>
              <a:gd name="connsiteY2" fmla="*/ 0 h 1310630"/>
              <a:gd name="connsiteX3" fmla="*/ 1506471 w 1506471"/>
              <a:gd name="connsiteY3" fmla="*/ 655315 h 1310630"/>
              <a:gd name="connsiteX4" fmla="*/ 1178814 w 1506471"/>
              <a:gd name="connsiteY4" fmla="*/ 1310630 h 1310630"/>
              <a:gd name="connsiteX5" fmla="*/ 327658 w 1506471"/>
              <a:gd name="connsiteY5" fmla="*/ 1310630 h 1310630"/>
              <a:gd name="connsiteX6" fmla="*/ 0 w 1506471"/>
              <a:gd name="connsiteY6" fmla="*/ 655315 h 1310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7226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8060" tIns="318579" rIns="288061" bIns="318578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4400" kern="1200" dirty="0" smtClean="0"/>
              <a:t>手</a:t>
            </a:r>
            <a:endParaRPr lang="en-GB" sz="4400" kern="1200" dirty="0"/>
          </a:p>
        </p:txBody>
      </p:sp>
      <p:sp>
        <p:nvSpPr>
          <p:cNvPr id="16" name="Freeform 15"/>
          <p:cNvSpPr/>
          <p:nvPr/>
        </p:nvSpPr>
        <p:spPr>
          <a:xfrm>
            <a:off x="4477886" y="651020"/>
            <a:ext cx="1629824" cy="1847664"/>
          </a:xfrm>
          <a:custGeom>
            <a:avLst/>
            <a:gdLst>
              <a:gd name="connsiteX0" fmla="*/ 0 w 1506471"/>
              <a:gd name="connsiteY0" fmla="*/ 655315 h 1310630"/>
              <a:gd name="connsiteX1" fmla="*/ 327658 w 1506471"/>
              <a:gd name="connsiteY1" fmla="*/ 0 h 1310630"/>
              <a:gd name="connsiteX2" fmla="*/ 1178814 w 1506471"/>
              <a:gd name="connsiteY2" fmla="*/ 0 h 1310630"/>
              <a:gd name="connsiteX3" fmla="*/ 1506471 w 1506471"/>
              <a:gd name="connsiteY3" fmla="*/ 655315 h 1310630"/>
              <a:gd name="connsiteX4" fmla="*/ 1178814 w 1506471"/>
              <a:gd name="connsiteY4" fmla="*/ 1310630 h 1310630"/>
              <a:gd name="connsiteX5" fmla="*/ 327658 w 1506471"/>
              <a:gd name="connsiteY5" fmla="*/ 1310630 h 1310630"/>
              <a:gd name="connsiteX6" fmla="*/ 0 w 1506471"/>
              <a:gd name="connsiteY6" fmla="*/ 655315 h 1310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8060" tIns="318579" rIns="288061" bIns="318578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4400" dirty="0" smtClean="0"/>
              <a:t>悠 </a:t>
            </a:r>
            <a:endParaRPr lang="en-GB" sz="4400" kern="1200" dirty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666371" y="2600641"/>
            <a:ext cx="7772400" cy="7563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组词： 请把这</a:t>
            </a:r>
            <a:r>
              <a:rPr lang="en-US" altLang="zh-CN" dirty="0" smtClean="0"/>
              <a:t>8</a:t>
            </a:r>
            <a:r>
              <a:rPr lang="zh-CN" altLang="en-US" dirty="0" smtClean="0"/>
              <a:t>个字组成四个词 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F0FF-911E-483A-947F-262F5175D421}" type="datetime1">
              <a:rPr lang="en-GB" smtClean="0"/>
              <a:t>28/05/2012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Linda Cheng -FAVOR project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C63F-5192-4340-806F-C344304D7DE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75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514151" y="111028"/>
            <a:ext cx="3647559" cy="3672408"/>
            <a:chOff x="2494" y="1071"/>
            <a:chExt cx="698" cy="696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2494" y="1071"/>
              <a:ext cx="698" cy="69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46275"/>
                    <a:invGamma/>
                  </a:srgbClr>
                </a:gs>
                <a:gs pos="100000">
                  <a:srgbClr val="FF33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2502" y="1075"/>
              <a:ext cx="683" cy="678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alpha val="0"/>
                  </a:srgbClr>
                </a:gs>
                <a:gs pos="100000">
                  <a:srgbClr val="FF33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gray">
            <a:xfrm>
              <a:off x="2519" y="1081"/>
              <a:ext cx="649" cy="635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79216"/>
                    <a:invGamma/>
                  </a:srgbClr>
                </a:gs>
                <a:gs pos="100000">
                  <a:srgbClr val="FF33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gray">
            <a:xfrm>
              <a:off x="2522" y="1110"/>
              <a:ext cx="649" cy="60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tint val="0"/>
                    <a:invGamma/>
                  </a:srgbClr>
                </a:gs>
                <a:gs pos="100000">
                  <a:srgbClr val="FF33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zh-CN" altLang="en-US" dirty="0">
                  <a:solidFill>
                    <a:prstClr val="black"/>
                  </a:solidFill>
                </a:rPr>
                <a:t> </a:t>
              </a:r>
              <a:r>
                <a:rPr lang="zh-CN" altLang="en-US" sz="8800" dirty="0">
                  <a:solidFill>
                    <a:srgbClr val="002060"/>
                  </a:solidFill>
                </a:rPr>
                <a:t>变革</a:t>
              </a:r>
              <a:r>
                <a:rPr lang="zh-CN" altLang="en-US" sz="8800" dirty="0">
                  <a:solidFill>
                    <a:prstClr val="black"/>
                  </a:solidFill>
                </a:rPr>
                <a:t> </a:t>
              </a: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317199" y="3704870"/>
            <a:ext cx="8719297" cy="3304413"/>
            <a:chOff x="54" y="2574"/>
            <a:chExt cx="712" cy="715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54" y="2591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86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600" dirty="0">
                  <a:solidFill>
                    <a:srgbClr val="0070C0"/>
                  </a:solidFill>
                </a:rPr>
                <a:t>Transform ,reform</a:t>
              </a:r>
              <a:endParaRPr lang="zh-CN" altLang="en-US" sz="66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B8DAD-0B3B-42CF-93D1-2AF2B97E03F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50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514151" y="111028"/>
            <a:ext cx="3647559" cy="3672408"/>
            <a:chOff x="2494" y="1071"/>
            <a:chExt cx="698" cy="696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2494" y="1071"/>
              <a:ext cx="698" cy="69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46275"/>
                    <a:invGamma/>
                  </a:srgbClr>
                </a:gs>
                <a:gs pos="100000">
                  <a:srgbClr val="FF33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2502" y="1075"/>
              <a:ext cx="683" cy="678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alpha val="0"/>
                  </a:srgbClr>
                </a:gs>
                <a:gs pos="100000">
                  <a:srgbClr val="FF33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gray">
            <a:xfrm>
              <a:off x="2519" y="1081"/>
              <a:ext cx="649" cy="635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79216"/>
                    <a:invGamma/>
                  </a:srgbClr>
                </a:gs>
                <a:gs pos="100000">
                  <a:srgbClr val="FF33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gray">
            <a:xfrm>
              <a:off x="2522" y="1110"/>
              <a:ext cx="649" cy="60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tint val="0"/>
                    <a:invGamma/>
                  </a:srgbClr>
                </a:gs>
                <a:gs pos="100000">
                  <a:srgbClr val="FF33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zh-CN" altLang="en-US" dirty="0">
                  <a:solidFill>
                    <a:prstClr val="black"/>
                  </a:solidFill>
                </a:rPr>
                <a:t> </a:t>
              </a:r>
              <a:r>
                <a:rPr lang="zh-CN" altLang="en-US" sz="8800" dirty="0">
                  <a:solidFill>
                    <a:srgbClr val="002060"/>
                  </a:solidFill>
                </a:rPr>
                <a:t>色情</a:t>
              </a:r>
              <a:r>
                <a:rPr lang="zh-CN" altLang="en-US" sz="8800" dirty="0">
                  <a:solidFill>
                    <a:prstClr val="black"/>
                  </a:solidFill>
                </a:rPr>
                <a:t> </a:t>
              </a: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317199" y="3704870"/>
            <a:ext cx="8719297" cy="3304413"/>
            <a:chOff x="54" y="2574"/>
            <a:chExt cx="712" cy="715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54" y="2591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86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8800" dirty="0">
                  <a:solidFill>
                    <a:srgbClr val="0070C0"/>
                  </a:solidFill>
                </a:rPr>
                <a:t>pornography </a:t>
              </a:r>
              <a:endParaRPr lang="zh-CN" altLang="en-US" sz="8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97F0C-609E-4AC0-9C78-EDCDDD99052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47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514151" y="111028"/>
            <a:ext cx="3647559" cy="3672408"/>
            <a:chOff x="2494" y="1071"/>
            <a:chExt cx="698" cy="696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2494" y="1071"/>
              <a:ext cx="698" cy="69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46275"/>
                    <a:invGamma/>
                  </a:srgbClr>
                </a:gs>
                <a:gs pos="100000">
                  <a:srgbClr val="FF33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2502" y="1075"/>
              <a:ext cx="683" cy="678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alpha val="0"/>
                  </a:srgbClr>
                </a:gs>
                <a:gs pos="100000">
                  <a:srgbClr val="FF33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gray">
            <a:xfrm>
              <a:off x="2519" y="1081"/>
              <a:ext cx="649" cy="635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79216"/>
                    <a:invGamma/>
                  </a:srgbClr>
                </a:gs>
                <a:gs pos="100000">
                  <a:srgbClr val="FF33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gray">
            <a:xfrm>
              <a:off x="2522" y="1110"/>
              <a:ext cx="649" cy="60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tint val="0"/>
                    <a:invGamma/>
                  </a:srgbClr>
                </a:gs>
                <a:gs pos="100000">
                  <a:srgbClr val="FF33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zh-CN" altLang="en-US" dirty="0">
                  <a:solidFill>
                    <a:prstClr val="black"/>
                  </a:solidFill>
                </a:rPr>
                <a:t> </a:t>
              </a:r>
              <a:r>
                <a:rPr lang="zh-CN" altLang="en-US" sz="8800" dirty="0">
                  <a:solidFill>
                    <a:srgbClr val="002060"/>
                  </a:solidFill>
                </a:rPr>
                <a:t>暴力</a:t>
              </a:r>
              <a:r>
                <a:rPr lang="zh-CN" altLang="en-US" sz="8800" dirty="0">
                  <a:solidFill>
                    <a:prstClr val="black"/>
                  </a:solidFill>
                </a:rPr>
                <a:t> </a:t>
              </a: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317199" y="3704870"/>
            <a:ext cx="8719297" cy="3304413"/>
            <a:chOff x="54" y="2574"/>
            <a:chExt cx="712" cy="715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54" y="2591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86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8800" dirty="0">
                  <a:solidFill>
                    <a:srgbClr val="0070C0"/>
                  </a:solidFill>
                </a:rPr>
                <a:t>violence </a:t>
              </a:r>
              <a:endParaRPr lang="zh-CN" altLang="en-US" sz="8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DCC3-D600-4F24-8808-A343060FA31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35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514151" y="111028"/>
            <a:ext cx="3647559" cy="3672408"/>
            <a:chOff x="2494" y="1071"/>
            <a:chExt cx="698" cy="696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2494" y="1071"/>
              <a:ext cx="698" cy="69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46275"/>
                    <a:invGamma/>
                  </a:srgbClr>
                </a:gs>
                <a:gs pos="100000">
                  <a:srgbClr val="FF33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2502" y="1075"/>
              <a:ext cx="683" cy="678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alpha val="0"/>
                  </a:srgbClr>
                </a:gs>
                <a:gs pos="100000">
                  <a:srgbClr val="FF33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gray">
            <a:xfrm>
              <a:off x="2519" y="1081"/>
              <a:ext cx="649" cy="635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79216"/>
                    <a:invGamma/>
                  </a:srgbClr>
                </a:gs>
                <a:gs pos="100000">
                  <a:srgbClr val="FF33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gray">
            <a:xfrm>
              <a:off x="2522" y="1110"/>
              <a:ext cx="649" cy="60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tint val="0"/>
                    <a:invGamma/>
                  </a:srgbClr>
                </a:gs>
                <a:gs pos="100000">
                  <a:srgbClr val="FF33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zh-CN" altLang="en-US" dirty="0">
                  <a:solidFill>
                    <a:prstClr val="black"/>
                  </a:solidFill>
                </a:rPr>
                <a:t> </a:t>
              </a:r>
              <a:r>
                <a:rPr lang="zh-CN" altLang="en-US" sz="8800" dirty="0">
                  <a:solidFill>
                    <a:srgbClr val="002060"/>
                  </a:solidFill>
                </a:rPr>
                <a:t>瘾 </a:t>
              </a:r>
              <a:r>
                <a:rPr lang="zh-CN" altLang="en-US" sz="8800" dirty="0">
                  <a:solidFill>
                    <a:prstClr val="black"/>
                  </a:solidFill>
                </a:rPr>
                <a:t> </a:t>
              </a: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317199" y="3704870"/>
            <a:ext cx="8719297" cy="3304413"/>
            <a:chOff x="54" y="2574"/>
            <a:chExt cx="712" cy="715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54" y="2591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86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8800" dirty="0">
                  <a:solidFill>
                    <a:srgbClr val="0070C0"/>
                  </a:solidFill>
                </a:rPr>
                <a:t>addiction </a:t>
              </a:r>
              <a:endParaRPr lang="zh-CN" altLang="en-US" sz="8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29D7-F15F-4E36-8684-D1843604018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56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Adjective </a:t>
            </a:r>
            <a:r>
              <a:rPr lang="zh-CN" altLang="en-US" dirty="0"/>
              <a:t>形容</a:t>
            </a:r>
            <a:r>
              <a:rPr lang="zh-CN" altLang="en-US" dirty="0" smtClean="0"/>
              <a:t>词练习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7592888" cy="1752600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English –Pinyin - Characters</a:t>
            </a:r>
            <a:endParaRPr lang="en-GB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A3C17-01D6-4D83-B22F-9351B1A268C2}" type="datetime1">
              <a:rPr lang="en-GB" smtClean="0"/>
              <a:t>28/05/2012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Linda Cheng -FAVOR project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C63F-5192-4340-806F-C344304D7DE7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8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25408" y="145924"/>
            <a:ext cx="5193139" cy="3695198"/>
            <a:chOff x="125408" y="145924"/>
            <a:chExt cx="5193139" cy="3695198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125408" y="168713"/>
              <a:ext cx="5193139" cy="3672409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381717" y="145924"/>
              <a:ext cx="4680520" cy="357743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t"/>
            <a:lstStyle/>
            <a:p>
              <a:r>
                <a:rPr lang="en-US" altLang="zh-CN" sz="6000" dirty="0">
                  <a:solidFill>
                    <a:prstClr val="black"/>
                  </a:solidFill>
                </a:rPr>
                <a:t>Fu </a:t>
              </a:r>
              <a:r>
                <a:rPr lang="en-US" altLang="zh-CN" sz="6000" dirty="0" err="1">
                  <a:solidFill>
                    <a:prstClr val="black"/>
                  </a:solidFill>
                </a:rPr>
                <a:t>Mian</a:t>
              </a:r>
              <a:r>
                <a:rPr lang="en-US" altLang="zh-CN" sz="6000" dirty="0">
                  <a:solidFill>
                    <a:prstClr val="black"/>
                  </a:solidFill>
                </a:rPr>
                <a:t> </a:t>
              </a:r>
              <a:endParaRPr lang="zh-CN" altLang="en-US" sz="6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562123" y="3704870"/>
            <a:ext cx="8523358" cy="3244333"/>
            <a:chOff x="74" y="2574"/>
            <a:chExt cx="696" cy="702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74" y="2578"/>
              <a:ext cx="696" cy="69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86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8800" dirty="0">
                  <a:solidFill>
                    <a:srgbClr val="C00000"/>
                  </a:solidFill>
                </a:rPr>
                <a:t>Negative , bad </a:t>
              </a:r>
              <a:endParaRPr lang="zh-CN" altLang="en-US" sz="88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gray">
          <a:xfrm>
            <a:off x="430616" y="335876"/>
            <a:ext cx="4442170" cy="3197528"/>
          </a:xfrm>
          <a:prstGeom prst="ellipse">
            <a:avLst/>
          </a:prstGeom>
          <a:gradFill rotWithShape="1">
            <a:gsLst>
              <a:gs pos="0">
                <a:srgbClr val="FF3300">
                  <a:gamma/>
                  <a:tint val="0"/>
                  <a:invGamma/>
                </a:srgbClr>
              </a:gs>
              <a:gs pos="100000">
                <a:srgbClr val="FF3300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r>
              <a:rPr lang="zh-CN" altLang="en-US" sz="8800" dirty="0">
                <a:solidFill>
                  <a:srgbClr val="C00000"/>
                </a:solidFill>
              </a:rPr>
              <a:t> 负面</a:t>
            </a:r>
            <a:r>
              <a:rPr lang="zh-CN" altLang="en-US" sz="880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0C2B6-CA57-408C-AACE-8A1E70F0100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82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25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25408" y="145924"/>
            <a:ext cx="5193139" cy="3695198"/>
            <a:chOff x="125408" y="145924"/>
            <a:chExt cx="5193139" cy="3695198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125408" y="168713"/>
              <a:ext cx="5193139" cy="3672409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381717" y="145924"/>
              <a:ext cx="4680520" cy="357743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t"/>
            <a:lstStyle/>
            <a:p>
              <a:r>
                <a:rPr lang="en-US" altLang="zh-CN" sz="6000" dirty="0" err="1" smtClean="0">
                  <a:solidFill>
                    <a:prstClr val="black"/>
                  </a:solidFill>
                </a:rPr>
                <a:t>qianglie</a:t>
              </a:r>
              <a:endParaRPr lang="zh-CN" altLang="en-US" sz="6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145752" y="3685438"/>
            <a:ext cx="8523358" cy="3244333"/>
            <a:chOff x="74" y="2574"/>
            <a:chExt cx="696" cy="702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74" y="2578"/>
              <a:ext cx="696" cy="69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86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8800" dirty="0" smtClean="0">
                  <a:solidFill>
                    <a:srgbClr val="C00000"/>
                  </a:solidFill>
                </a:rPr>
                <a:t>Strong intense</a:t>
              </a:r>
              <a:endParaRPr lang="zh-CN" altLang="en-US" sz="88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gray">
          <a:xfrm>
            <a:off x="500892" y="501310"/>
            <a:ext cx="4442170" cy="3197528"/>
          </a:xfrm>
          <a:prstGeom prst="ellipse">
            <a:avLst/>
          </a:prstGeom>
          <a:gradFill rotWithShape="1">
            <a:gsLst>
              <a:gs pos="0">
                <a:srgbClr val="FF3300">
                  <a:gamma/>
                  <a:tint val="0"/>
                  <a:invGamma/>
                </a:srgbClr>
              </a:gs>
              <a:gs pos="100000">
                <a:srgbClr val="FF3300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r>
              <a:rPr lang="zh-CN" altLang="en-US" sz="8800" dirty="0">
                <a:solidFill>
                  <a:srgbClr val="C00000"/>
                </a:solidFill>
              </a:rPr>
              <a:t> </a:t>
            </a:r>
            <a:r>
              <a:rPr lang="zh-CN" altLang="en-US" sz="8800" dirty="0" smtClean="0">
                <a:solidFill>
                  <a:srgbClr val="C00000"/>
                </a:solidFill>
              </a:rPr>
              <a:t>强烈</a:t>
            </a:r>
            <a:endParaRPr lang="zh-CN" altLang="en-US" sz="8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3AC8-987F-4A56-93E0-83BBB33E4F9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90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458107" y="107631"/>
            <a:ext cx="5193139" cy="3695198"/>
            <a:chOff x="125408" y="145924"/>
            <a:chExt cx="5193139" cy="3695198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125408" y="168713"/>
              <a:ext cx="5193139" cy="3672409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381717" y="145924"/>
              <a:ext cx="4680520" cy="357743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t"/>
            <a:lstStyle/>
            <a:p>
              <a:r>
                <a:rPr lang="en-US" altLang="zh-CN" sz="6000" dirty="0" err="1" smtClean="0">
                  <a:solidFill>
                    <a:prstClr val="black"/>
                  </a:solidFill>
                </a:rPr>
                <a:t>youxian</a:t>
              </a:r>
              <a:endParaRPr lang="zh-CN" altLang="en-US" sz="6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562123" y="3704870"/>
            <a:ext cx="8523358" cy="3244333"/>
            <a:chOff x="74" y="2574"/>
            <a:chExt cx="696" cy="702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74" y="2578"/>
              <a:ext cx="696" cy="69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86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8800" dirty="0" smtClean="0">
                  <a:solidFill>
                    <a:srgbClr val="C00000"/>
                  </a:solidFill>
                </a:rPr>
                <a:t>leisurely</a:t>
              </a:r>
              <a:endParaRPr lang="zh-CN" altLang="en-US" sz="88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gray">
          <a:xfrm>
            <a:off x="0" y="717777"/>
            <a:ext cx="4442170" cy="3197528"/>
          </a:xfrm>
          <a:prstGeom prst="ellipse">
            <a:avLst/>
          </a:prstGeom>
          <a:gradFill rotWithShape="1">
            <a:gsLst>
              <a:gs pos="0">
                <a:srgbClr val="FF3300">
                  <a:gamma/>
                  <a:tint val="0"/>
                  <a:invGamma/>
                </a:srgbClr>
              </a:gs>
              <a:gs pos="100000">
                <a:srgbClr val="FF3300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r>
              <a:rPr lang="zh-CN" altLang="en-US" sz="8800" dirty="0">
                <a:solidFill>
                  <a:srgbClr val="C00000"/>
                </a:solidFill>
              </a:rPr>
              <a:t> </a:t>
            </a:r>
            <a:r>
              <a:rPr lang="zh-CN" altLang="en-US" sz="8800" dirty="0" smtClean="0">
                <a:solidFill>
                  <a:srgbClr val="C00000"/>
                </a:solidFill>
              </a:rPr>
              <a:t>悠闲 </a:t>
            </a:r>
            <a:r>
              <a:rPr lang="zh-CN" altLang="en-US" sz="8800" dirty="0" smtClean="0">
                <a:solidFill>
                  <a:prstClr val="black"/>
                </a:solidFill>
              </a:rPr>
              <a:t> </a:t>
            </a:r>
            <a:endParaRPr lang="zh-CN" altLang="en-US" sz="8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4C4B-F0E0-4B1B-B0CA-F6FC80BAF6C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58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Verb</a:t>
            </a:r>
            <a:r>
              <a:rPr lang="zh-CN" altLang="en-US" dirty="0" smtClean="0">
                <a:solidFill>
                  <a:srgbClr val="C00000"/>
                </a:solidFill>
              </a:rPr>
              <a:t> 动词练习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7592888" cy="1752600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C00000"/>
                </a:solidFill>
              </a:rPr>
              <a:t>English –Pinyin - Characters</a:t>
            </a:r>
            <a:endParaRPr lang="en-GB" sz="4400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8DA70-599C-416C-8BB3-A982D9D277D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0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827584" y="170790"/>
            <a:ext cx="5193139" cy="3672409"/>
            <a:chOff x="125408" y="168713"/>
            <a:chExt cx="5193139" cy="3672409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125408" y="168713"/>
              <a:ext cx="5193139" cy="3672409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381717" y="168713"/>
              <a:ext cx="4680520" cy="357743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t"/>
            <a:lstStyle/>
            <a:p>
              <a:r>
                <a:rPr lang="en-US" altLang="zh-CN" sz="6000" dirty="0" smtClean="0">
                  <a:solidFill>
                    <a:prstClr val="black"/>
                  </a:solidFill>
                </a:rPr>
                <a:t>Yi </a:t>
              </a:r>
              <a:r>
                <a:rPr lang="en-US" altLang="zh-CN" sz="6000" dirty="0" err="1" smtClean="0">
                  <a:solidFill>
                    <a:prstClr val="black"/>
                  </a:solidFill>
                </a:rPr>
                <a:t>lai</a:t>
              </a:r>
              <a:r>
                <a:rPr lang="en-US" altLang="zh-CN" sz="6000" dirty="0" smtClean="0">
                  <a:solidFill>
                    <a:prstClr val="black"/>
                  </a:solidFill>
                </a:rPr>
                <a:t> </a:t>
              </a:r>
              <a:endParaRPr lang="zh-CN" altLang="en-US" sz="6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52864" y="3739523"/>
            <a:ext cx="8911874" cy="2857829"/>
            <a:chOff x="74" y="2574"/>
            <a:chExt cx="710" cy="702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74" y="2578"/>
              <a:ext cx="696" cy="69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74" y="2656"/>
              <a:ext cx="71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600" dirty="0" smtClean="0">
                  <a:solidFill>
                    <a:srgbClr val="C00000"/>
                  </a:solidFill>
                </a:rPr>
                <a:t>Rely on, depend on </a:t>
              </a:r>
              <a:endParaRPr lang="zh-CN" altLang="en-US" sz="6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gray">
          <a:xfrm>
            <a:off x="3923928" y="360742"/>
            <a:ext cx="4442170" cy="3197528"/>
          </a:xfrm>
          <a:prstGeom prst="ellipse">
            <a:avLst/>
          </a:prstGeom>
          <a:gradFill rotWithShape="1">
            <a:gsLst>
              <a:gs pos="0">
                <a:srgbClr val="FF3300">
                  <a:gamma/>
                  <a:tint val="0"/>
                  <a:invGamma/>
                </a:srgbClr>
              </a:gs>
              <a:gs pos="100000">
                <a:srgbClr val="FF3300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r>
              <a:rPr lang="zh-CN" altLang="en-US" sz="8800" dirty="0">
                <a:solidFill>
                  <a:srgbClr val="C00000"/>
                </a:solidFill>
              </a:rPr>
              <a:t> </a:t>
            </a:r>
            <a:r>
              <a:rPr lang="zh-CN" altLang="en-US" sz="8800" dirty="0" smtClean="0">
                <a:solidFill>
                  <a:schemeClr val="accent4">
                    <a:lumMod val="50000"/>
                  </a:schemeClr>
                </a:solidFill>
              </a:rPr>
              <a:t>依赖 </a:t>
            </a:r>
            <a:endParaRPr lang="zh-CN" altLang="en-US" sz="8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A736-ABE3-467C-AA9A-9A2682B9807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34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95536" y="1992065"/>
            <a:ext cx="8087626" cy="4245248"/>
            <a:chOff x="395536" y="1992065"/>
            <a:chExt cx="8087626" cy="4245248"/>
          </a:xfrm>
        </p:grpSpPr>
        <p:sp>
          <p:nvSpPr>
            <p:cNvPr id="11" name="Freeform 10"/>
            <p:cNvSpPr/>
            <p:nvPr/>
          </p:nvSpPr>
          <p:spPr>
            <a:xfrm>
              <a:off x="395536" y="4581128"/>
              <a:ext cx="2449507" cy="1656185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4240" tIns="234759" rIns="204241" bIns="234758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2800" kern="1200" dirty="0" smtClean="0"/>
                <a:t>Medium </a:t>
              </a:r>
              <a:endParaRPr lang="en-GB" sz="2800" kern="1200" dirty="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2297704" y="3839729"/>
              <a:ext cx="2548690" cy="1730219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B4127A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8060" tIns="318579" rIns="288061" bIns="318578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2800" kern="1200" dirty="0" smtClean="0"/>
                <a:t>Leisurely </a:t>
              </a:r>
              <a:endParaRPr lang="en-GB" sz="2800" kern="1200" dirty="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4076772" y="2857174"/>
              <a:ext cx="2563506" cy="1847664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4240" tIns="234759" rIns="204241" bIns="234758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2800" kern="1200" dirty="0" smtClean="0"/>
                <a:t>Sales channels</a:t>
              </a:r>
              <a:endParaRPr lang="en-GB" sz="2800" kern="1200" dirty="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6084168" y="1992065"/>
              <a:ext cx="2398994" cy="1847664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8060" tIns="318579" rIns="288061" bIns="318578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2800" kern="1200" dirty="0" smtClean="0"/>
                <a:t>Approach </a:t>
              </a:r>
              <a:endParaRPr lang="en-GB" sz="2800" kern="1200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51520" y="145159"/>
            <a:ext cx="6468513" cy="3020603"/>
            <a:chOff x="251520" y="145159"/>
            <a:chExt cx="6468513" cy="3020603"/>
          </a:xfrm>
        </p:grpSpPr>
        <p:sp>
          <p:nvSpPr>
            <p:cNvPr id="16" name="Freeform 15"/>
            <p:cNvSpPr/>
            <p:nvPr/>
          </p:nvSpPr>
          <p:spPr>
            <a:xfrm>
              <a:off x="251520" y="1318098"/>
              <a:ext cx="1863556" cy="1847664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8060" tIns="318579" rIns="288061" bIns="318578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4400" dirty="0" smtClean="0">
                  <a:solidFill>
                    <a:schemeClr val="tx1"/>
                  </a:solidFill>
                </a:rPr>
                <a:t>悠</a:t>
              </a:r>
              <a:r>
                <a:rPr lang="zh-CN" altLang="en-US" sz="4400" dirty="0" smtClean="0"/>
                <a:t> 闲</a:t>
              </a:r>
              <a:endParaRPr lang="en-GB" sz="4400" kern="1200" dirty="0"/>
            </a:p>
          </p:txBody>
        </p:sp>
        <p:sp>
          <p:nvSpPr>
            <p:cNvPr id="6" name="Freeform 5"/>
            <p:cNvSpPr/>
            <p:nvPr/>
          </p:nvSpPr>
          <p:spPr>
            <a:xfrm>
              <a:off x="1835696" y="836712"/>
              <a:ext cx="1736353" cy="1847664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8060" tIns="318579" rIns="288061" bIns="318578" numCol="1" spcCol="1270" anchor="ctr" anchorCtr="0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4400" kern="1200" dirty="0" smtClean="0">
                  <a:solidFill>
                    <a:schemeClr val="tx1"/>
                  </a:solidFill>
                </a:rPr>
                <a:t>媒</a:t>
              </a:r>
              <a:r>
                <a:rPr lang="zh-CN" altLang="en-US" sz="4400" dirty="0" smtClean="0"/>
                <a:t>介</a:t>
              </a:r>
              <a:endParaRPr lang="en-GB" sz="4400" kern="1200" dirty="0">
                <a:solidFill>
                  <a:schemeClr val="tx1"/>
                </a:solidFill>
              </a:endParaRPr>
            </a:p>
          </p:txBody>
        </p:sp>
        <p:sp>
          <p:nvSpPr>
            <p:cNvPr id="8" name="Freeform 7">
              <a:hlinkClick r:id="rId2" action="ppaction://hlinkfile"/>
            </p:cNvPr>
            <p:cNvSpPr/>
            <p:nvPr/>
          </p:nvSpPr>
          <p:spPr>
            <a:xfrm>
              <a:off x="3359237" y="344927"/>
              <a:ext cx="1693849" cy="1946341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4240" tIns="234759" rIns="204241" bIns="234758" numCol="1" spcCol="1270" anchor="ctr" anchorCtr="0">
              <a:noAutofit/>
            </a:bodyPr>
            <a:lstStyle/>
            <a:p>
              <a:pPr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4400" kern="1200" dirty="0" smtClean="0">
                  <a:solidFill>
                    <a:schemeClr val="tx1"/>
                  </a:solidFill>
                </a:rPr>
                <a:t>销</a:t>
              </a:r>
              <a:r>
                <a:rPr lang="zh-CN" altLang="en-US" sz="4400" dirty="0" smtClean="0"/>
                <a:t>路</a:t>
              </a:r>
              <a:endParaRPr lang="en-GB" sz="44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4889074" y="145159"/>
              <a:ext cx="1830959" cy="1847664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7226A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8060" tIns="318579" rIns="288061" bIns="318578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4400" kern="1200" dirty="0" smtClean="0">
                  <a:solidFill>
                    <a:schemeClr val="tx1"/>
                  </a:solidFill>
                </a:rPr>
                <a:t>手</a:t>
              </a:r>
              <a:r>
                <a:rPr lang="zh-CN" altLang="en-US" sz="4400" kern="1200" dirty="0" smtClean="0">
                  <a:solidFill>
                    <a:schemeClr val="bg1"/>
                  </a:solidFill>
                </a:rPr>
                <a:t>段</a:t>
              </a:r>
              <a:endParaRPr lang="en-GB" sz="44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4" name="Right Arrow 3"/>
          <p:cNvSpPr/>
          <p:nvPr/>
        </p:nvSpPr>
        <p:spPr>
          <a:xfrm rot="3981434" flipV="1">
            <a:off x="4412385" y="2415322"/>
            <a:ext cx="893081" cy="109495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>
          <a:xfrm rot="3981434">
            <a:off x="6057046" y="2108479"/>
            <a:ext cx="875400" cy="177057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Arrow 16"/>
          <p:cNvSpPr/>
          <p:nvPr/>
        </p:nvSpPr>
        <p:spPr>
          <a:xfrm rot="7113850">
            <a:off x="1301748" y="3597587"/>
            <a:ext cx="1986785" cy="151712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Arrow 17"/>
          <p:cNvSpPr/>
          <p:nvPr/>
        </p:nvSpPr>
        <p:spPr>
          <a:xfrm rot="2626360">
            <a:off x="1466171" y="3553862"/>
            <a:ext cx="1574297" cy="160077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13BE-7F82-464C-B81F-4228ED0A3023}" type="datetime1">
              <a:rPr lang="en-GB" smtClean="0"/>
              <a:t>28/05/2012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Linda Cheng -FAVOR project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C63F-5192-4340-806F-C344304D7DE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58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5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325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7" grpId="0" animBg="1"/>
      <p:bldP spid="1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25408" y="168713"/>
            <a:ext cx="5193139" cy="3672409"/>
            <a:chOff x="125408" y="168713"/>
            <a:chExt cx="5193139" cy="3672409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125408" y="168713"/>
              <a:ext cx="5193139" cy="3672409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381717" y="168713"/>
              <a:ext cx="4680520" cy="357743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t"/>
            <a:lstStyle/>
            <a:p>
              <a:r>
                <a:rPr lang="en-US" altLang="zh-CN" sz="6000" dirty="0" err="1" smtClean="0">
                  <a:solidFill>
                    <a:prstClr val="black"/>
                  </a:solidFill>
                </a:rPr>
                <a:t>Ji</a:t>
              </a:r>
              <a:r>
                <a:rPr lang="en-US" altLang="zh-CN" sz="6000" dirty="0" smtClean="0">
                  <a:solidFill>
                    <a:prstClr val="black"/>
                  </a:solidFill>
                </a:rPr>
                <a:t> San</a:t>
              </a:r>
              <a:endParaRPr lang="zh-CN" altLang="en-US" sz="6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52864" y="3739523"/>
            <a:ext cx="8523358" cy="3244333"/>
            <a:chOff x="74" y="2574"/>
            <a:chExt cx="696" cy="702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74" y="2578"/>
              <a:ext cx="696" cy="69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74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600" dirty="0" smtClean="0">
                  <a:solidFill>
                    <a:srgbClr val="C00000"/>
                  </a:solidFill>
                </a:rPr>
                <a:t>(of goods) to collect </a:t>
              </a:r>
            </a:p>
            <a:p>
              <a:r>
                <a:rPr lang="en-US" altLang="zh-CN" sz="6600" dirty="0" smtClean="0">
                  <a:solidFill>
                    <a:srgbClr val="C00000"/>
                  </a:solidFill>
                </a:rPr>
                <a:t>and distribute</a:t>
              </a:r>
              <a:endParaRPr lang="zh-CN" altLang="en-US" sz="6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gray">
          <a:xfrm>
            <a:off x="500892" y="406153"/>
            <a:ext cx="4442170" cy="3197528"/>
          </a:xfrm>
          <a:prstGeom prst="ellipse">
            <a:avLst/>
          </a:prstGeom>
          <a:gradFill rotWithShape="1">
            <a:gsLst>
              <a:gs pos="0">
                <a:srgbClr val="FF3300">
                  <a:gamma/>
                  <a:tint val="0"/>
                  <a:invGamma/>
                </a:srgbClr>
              </a:gs>
              <a:gs pos="100000">
                <a:srgbClr val="FF3300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r>
              <a:rPr lang="zh-CN" altLang="en-US" sz="8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zh-CN" altLang="en-US" sz="8800" dirty="0" smtClean="0">
                <a:solidFill>
                  <a:schemeClr val="accent4">
                    <a:lumMod val="50000"/>
                  </a:schemeClr>
                </a:solidFill>
              </a:rPr>
              <a:t>集散</a:t>
            </a:r>
            <a:r>
              <a:rPr lang="zh-CN" altLang="en-US" sz="9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zh-CN" altLang="en-US" sz="9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3233-9817-4176-A797-403F72E0B48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92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25408" y="168713"/>
            <a:ext cx="5193139" cy="3672409"/>
            <a:chOff x="125408" y="168713"/>
            <a:chExt cx="5193139" cy="3672409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125408" y="168713"/>
              <a:ext cx="5193139" cy="3672409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381717" y="168713"/>
              <a:ext cx="4680520" cy="357743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t"/>
            <a:lstStyle/>
            <a:p>
              <a:r>
                <a:rPr lang="en-US" altLang="zh-CN" sz="6000" dirty="0" err="1" smtClean="0">
                  <a:solidFill>
                    <a:prstClr val="black"/>
                  </a:solidFill>
                </a:rPr>
                <a:t>Tui</a:t>
              </a:r>
              <a:r>
                <a:rPr lang="en-US" altLang="zh-CN" sz="6000" dirty="0" smtClean="0">
                  <a:solidFill>
                    <a:prstClr val="black"/>
                  </a:solidFill>
                </a:rPr>
                <a:t> </a:t>
              </a:r>
              <a:r>
                <a:rPr lang="en-US" altLang="zh-CN" sz="6000" dirty="0" err="1" smtClean="0">
                  <a:solidFill>
                    <a:prstClr val="black"/>
                  </a:solidFill>
                </a:rPr>
                <a:t>jin</a:t>
              </a:r>
              <a:r>
                <a:rPr lang="en-US" altLang="zh-CN" sz="6000" dirty="0" smtClean="0">
                  <a:solidFill>
                    <a:prstClr val="black"/>
                  </a:solidFill>
                </a:rPr>
                <a:t> </a:t>
              </a:r>
              <a:endParaRPr lang="zh-CN" altLang="en-US" sz="6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52864" y="3739523"/>
            <a:ext cx="8523358" cy="3244333"/>
            <a:chOff x="74" y="2574"/>
            <a:chExt cx="696" cy="702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74" y="2578"/>
              <a:ext cx="696" cy="69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74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600" dirty="0" smtClean="0">
                  <a:solidFill>
                    <a:srgbClr val="C00000"/>
                  </a:solidFill>
                </a:rPr>
                <a:t>promote, push on</a:t>
              </a:r>
              <a:endParaRPr lang="zh-CN" altLang="en-US" sz="6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gray">
          <a:xfrm>
            <a:off x="4363527" y="923667"/>
            <a:ext cx="4442170" cy="3197528"/>
          </a:xfrm>
          <a:prstGeom prst="ellipse">
            <a:avLst/>
          </a:prstGeom>
          <a:gradFill rotWithShape="1">
            <a:gsLst>
              <a:gs pos="0">
                <a:srgbClr val="FF3300">
                  <a:gamma/>
                  <a:tint val="0"/>
                  <a:invGamma/>
                </a:srgbClr>
              </a:gs>
              <a:gs pos="100000">
                <a:srgbClr val="FF3300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r>
              <a:rPr lang="zh-CN" altLang="en-US" sz="8800" dirty="0">
                <a:solidFill>
                  <a:srgbClr val="C00000"/>
                </a:solidFill>
              </a:rPr>
              <a:t> </a:t>
            </a:r>
            <a:r>
              <a:rPr lang="zh-CN" altLang="en-US" sz="8800" dirty="0" smtClean="0">
                <a:solidFill>
                  <a:srgbClr val="C00000"/>
                </a:solidFill>
              </a:rPr>
              <a:t> </a:t>
            </a:r>
            <a:r>
              <a:rPr lang="zh-CN" altLang="en-US" sz="8800" dirty="0" smtClean="0">
                <a:solidFill>
                  <a:schemeClr val="accent4">
                    <a:lumMod val="50000"/>
                  </a:schemeClr>
                </a:solidFill>
              </a:rPr>
              <a:t>推进</a:t>
            </a:r>
            <a:endParaRPr lang="zh-CN" altLang="en-US" sz="8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701F2-6256-4ED5-82DA-8F428DDE5F5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92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25408" y="168713"/>
            <a:ext cx="5193139" cy="3672409"/>
            <a:chOff x="125408" y="168713"/>
            <a:chExt cx="5193139" cy="3672409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125408" y="168713"/>
              <a:ext cx="5193139" cy="3672409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381717" y="168713"/>
              <a:ext cx="4680520" cy="357743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t"/>
            <a:lstStyle/>
            <a:p>
              <a:r>
                <a:rPr lang="en-US" altLang="zh-CN" sz="6000" dirty="0" err="1" smtClean="0">
                  <a:solidFill>
                    <a:prstClr val="black"/>
                  </a:solidFill>
                </a:rPr>
                <a:t>Gai</a:t>
              </a:r>
              <a:r>
                <a:rPr lang="en-US" altLang="zh-CN" sz="6000" dirty="0" smtClean="0">
                  <a:solidFill>
                    <a:prstClr val="black"/>
                  </a:solidFill>
                </a:rPr>
                <a:t> </a:t>
              </a:r>
              <a:r>
                <a:rPr lang="en-US" altLang="zh-CN" sz="6000" dirty="0" err="1" smtClean="0">
                  <a:solidFill>
                    <a:prstClr val="black"/>
                  </a:solidFill>
                </a:rPr>
                <a:t>jin</a:t>
              </a:r>
              <a:r>
                <a:rPr lang="en-US" altLang="zh-CN" sz="6000" dirty="0" smtClean="0">
                  <a:solidFill>
                    <a:prstClr val="black"/>
                  </a:solidFill>
                </a:rPr>
                <a:t> </a:t>
              </a:r>
              <a:endParaRPr lang="zh-CN" altLang="en-US" sz="6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52864" y="3739523"/>
            <a:ext cx="8523358" cy="3244333"/>
            <a:chOff x="74" y="2574"/>
            <a:chExt cx="696" cy="702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74" y="2578"/>
              <a:ext cx="696" cy="69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74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600" dirty="0" smtClean="0">
                  <a:solidFill>
                    <a:srgbClr val="C00000"/>
                  </a:solidFill>
                </a:rPr>
                <a:t>improve </a:t>
              </a:r>
              <a:endParaRPr lang="zh-CN" altLang="en-US" sz="6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gray">
          <a:xfrm>
            <a:off x="4133700" y="763830"/>
            <a:ext cx="4442170" cy="3197528"/>
          </a:xfrm>
          <a:prstGeom prst="ellipse">
            <a:avLst/>
          </a:prstGeom>
          <a:gradFill rotWithShape="1">
            <a:gsLst>
              <a:gs pos="0">
                <a:srgbClr val="FF3300">
                  <a:gamma/>
                  <a:tint val="0"/>
                  <a:invGamma/>
                </a:srgbClr>
              </a:gs>
              <a:gs pos="100000">
                <a:srgbClr val="FF3300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r>
              <a:rPr lang="zh-CN" altLang="en-US" sz="8800" dirty="0">
                <a:solidFill>
                  <a:srgbClr val="C00000"/>
                </a:solidFill>
              </a:rPr>
              <a:t> </a:t>
            </a:r>
            <a:r>
              <a:rPr lang="zh-CN" altLang="en-US" sz="8800" dirty="0" smtClean="0">
                <a:solidFill>
                  <a:schemeClr val="accent4">
                    <a:lumMod val="50000"/>
                  </a:schemeClr>
                </a:solidFill>
              </a:rPr>
              <a:t>改进</a:t>
            </a:r>
            <a:endParaRPr lang="zh-CN" altLang="en-US" sz="8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B3ED-5B77-46D6-A3A5-5A2EE4B48C4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92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779912" y="374208"/>
            <a:ext cx="5193139" cy="3672409"/>
            <a:chOff x="125408" y="168713"/>
            <a:chExt cx="5193139" cy="3672409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125408" y="168713"/>
              <a:ext cx="5193139" cy="3672409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359973" y="168713"/>
              <a:ext cx="4680520" cy="357743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t"/>
            <a:lstStyle/>
            <a:p>
              <a:r>
                <a:rPr lang="en-US" altLang="zh-CN" sz="6000" dirty="0" err="1" smtClean="0">
                  <a:solidFill>
                    <a:prstClr val="black"/>
                  </a:solidFill>
                </a:rPr>
                <a:t>kang</a:t>
              </a:r>
              <a:endParaRPr lang="zh-CN" altLang="en-US" sz="6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52864" y="3739523"/>
            <a:ext cx="8523358" cy="3244333"/>
            <a:chOff x="74" y="2574"/>
            <a:chExt cx="696" cy="702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74" y="2578"/>
              <a:ext cx="696" cy="69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74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600" dirty="0" smtClean="0">
                  <a:solidFill>
                    <a:srgbClr val="C00000"/>
                  </a:solidFill>
                </a:rPr>
                <a:t>Carry on one’s </a:t>
              </a:r>
            </a:p>
            <a:p>
              <a:r>
                <a:rPr lang="en-US" altLang="zh-CN" sz="6600" dirty="0" err="1" smtClean="0">
                  <a:solidFill>
                    <a:srgbClr val="C00000"/>
                  </a:solidFill>
                </a:rPr>
                <a:t>shouder</a:t>
              </a:r>
              <a:endParaRPr lang="zh-CN" altLang="en-US" sz="6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gray">
          <a:xfrm>
            <a:off x="52864" y="1026944"/>
            <a:ext cx="4442170" cy="3197528"/>
          </a:xfrm>
          <a:prstGeom prst="ellipse">
            <a:avLst/>
          </a:prstGeom>
          <a:gradFill rotWithShape="1">
            <a:gsLst>
              <a:gs pos="0">
                <a:srgbClr val="FF3300">
                  <a:gamma/>
                  <a:tint val="0"/>
                  <a:invGamma/>
                </a:srgbClr>
              </a:gs>
              <a:gs pos="100000">
                <a:srgbClr val="FF3300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r>
              <a:rPr lang="zh-CN" altLang="en-US" sz="9600" dirty="0">
                <a:solidFill>
                  <a:srgbClr val="C00000"/>
                </a:solidFill>
              </a:rPr>
              <a:t> </a:t>
            </a:r>
            <a:r>
              <a:rPr lang="zh-CN" altLang="en-US" sz="9600" dirty="0" smtClean="0">
                <a:solidFill>
                  <a:schemeClr val="accent4">
                    <a:lumMod val="50000"/>
                  </a:schemeClr>
                </a:solidFill>
              </a:rPr>
              <a:t>扛</a:t>
            </a:r>
            <a:r>
              <a:rPr lang="zh-CN" altLang="en-US" sz="9600" dirty="0" smtClean="0">
                <a:solidFill>
                  <a:prstClr val="black"/>
                </a:solidFill>
              </a:rPr>
              <a:t> </a:t>
            </a:r>
            <a:endParaRPr lang="zh-CN" altLang="en-US" sz="96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18AD-C418-4907-B9B5-A8454731A18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92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25408" y="168713"/>
            <a:ext cx="5193139" cy="3672409"/>
            <a:chOff x="125408" y="168713"/>
            <a:chExt cx="5193139" cy="3672409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125408" y="168713"/>
              <a:ext cx="5193139" cy="3672409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381717" y="168713"/>
              <a:ext cx="4680520" cy="357743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t"/>
            <a:lstStyle/>
            <a:p>
              <a:r>
                <a:rPr lang="en-US" altLang="zh-CN" sz="6000" dirty="0" err="1" smtClean="0">
                  <a:solidFill>
                    <a:prstClr val="black"/>
                  </a:solidFill>
                </a:rPr>
                <a:t>Gai</a:t>
              </a:r>
              <a:r>
                <a:rPr lang="en-US" altLang="zh-CN" sz="6000" dirty="0" smtClean="0">
                  <a:solidFill>
                    <a:prstClr val="black"/>
                  </a:solidFill>
                </a:rPr>
                <a:t> </a:t>
              </a:r>
              <a:r>
                <a:rPr lang="en-US" altLang="zh-CN" sz="6000" dirty="0" err="1" smtClean="0">
                  <a:solidFill>
                    <a:prstClr val="black"/>
                  </a:solidFill>
                </a:rPr>
                <a:t>jin</a:t>
              </a:r>
              <a:r>
                <a:rPr lang="en-US" altLang="zh-CN" sz="6000" dirty="0" smtClean="0">
                  <a:solidFill>
                    <a:prstClr val="black"/>
                  </a:solidFill>
                </a:rPr>
                <a:t> </a:t>
              </a:r>
              <a:endParaRPr lang="zh-CN" altLang="en-US" sz="6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52864" y="3739523"/>
            <a:ext cx="8523358" cy="3244333"/>
            <a:chOff x="74" y="2574"/>
            <a:chExt cx="696" cy="702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74" y="2578"/>
              <a:ext cx="696" cy="69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74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600" dirty="0" smtClean="0">
                  <a:solidFill>
                    <a:srgbClr val="C00000"/>
                  </a:solidFill>
                </a:rPr>
                <a:t>improve </a:t>
              </a:r>
              <a:endParaRPr lang="zh-CN" altLang="en-US" sz="6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gray">
          <a:xfrm>
            <a:off x="4017680" y="763830"/>
            <a:ext cx="4442170" cy="3197528"/>
          </a:xfrm>
          <a:prstGeom prst="ellipse">
            <a:avLst/>
          </a:prstGeom>
          <a:gradFill rotWithShape="1">
            <a:gsLst>
              <a:gs pos="0">
                <a:srgbClr val="FF3300">
                  <a:gamma/>
                  <a:tint val="0"/>
                  <a:invGamma/>
                </a:srgbClr>
              </a:gs>
              <a:gs pos="100000">
                <a:srgbClr val="FF3300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r>
              <a:rPr lang="zh-CN" altLang="en-US" sz="8800" dirty="0">
                <a:solidFill>
                  <a:srgbClr val="C00000"/>
                </a:solidFill>
              </a:rPr>
              <a:t> </a:t>
            </a:r>
            <a:r>
              <a:rPr lang="zh-CN" altLang="en-US" sz="8800" dirty="0" smtClean="0">
                <a:solidFill>
                  <a:schemeClr val="accent4">
                    <a:lumMod val="50000"/>
                  </a:schemeClr>
                </a:solidFill>
              </a:rPr>
              <a:t>改进</a:t>
            </a:r>
            <a:endParaRPr lang="zh-CN" altLang="en-US" sz="8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2A23-2B78-4458-9CAB-C4FCB6AADD5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18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25408" y="168713"/>
            <a:ext cx="5193139" cy="3672409"/>
            <a:chOff x="125408" y="168713"/>
            <a:chExt cx="5193139" cy="3672409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125408" y="168713"/>
              <a:ext cx="5193139" cy="3672409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381717" y="168713"/>
              <a:ext cx="4680520" cy="357743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t"/>
            <a:lstStyle/>
            <a:p>
              <a:r>
                <a:rPr lang="en-US" altLang="zh-CN" sz="6000" dirty="0" err="1" smtClean="0">
                  <a:solidFill>
                    <a:prstClr val="black"/>
                  </a:solidFill>
                </a:rPr>
                <a:t>huoqv</a:t>
              </a:r>
              <a:endParaRPr lang="zh-CN" altLang="en-US" sz="6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52864" y="3739523"/>
            <a:ext cx="8523358" cy="3244333"/>
            <a:chOff x="74" y="2574"/>
            <a:chExt cx="696" cy="702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74" y="2578"/>
              <a:ext cx="696" cy="69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74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600" dirty="0" smtClean="0">
                  <a:solidFill>
                    <a:srgbClr val="C00000"/>
                  </a:solidFill>
                </a:rPr>
                <a:t>obtain </a:t>
              </a:r>
              <a:endParaRPr lang="zh-CN" altLang="en-US" sz="6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gray">
          <a:xfrm>
            <a:off x="3275856" y="541995"/>
            <a:ext cx="4442170" cy="3197528"/>
          </a:xfrm>
          <a:prstGeom prst="ellipse">
            <a:avLst/>
          </a:prstGeom>
          <a:gradFill rotWithShape="1">
            <a:gsLst>
              <a:gs pos="0">
                <a:srgbClr val="FF3300">
                  <a:gamma/>
                  <a:tint val="0"/>
                  <a:invGamma/>
                </a:srgbClr>
              </a:gs>
              <a:gs pos="100000">
                <a:srgbClr val="FF3300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r>
              <a:rPr lang="zh-CN" altLang="en-US" sz="8800" dirty="0">
                <a:solidFill>
                  <a:srgbClr val="C00000"/>
                </a:solidFill>
              </a:rPr>
              <a:t> </a:t>
            </a:r>
            <a:r>
              <a:rPr lang="zh-CN" altLang="en-US" sz="8800" dirty="0" smtClean="0">
                <a:solidFill>
                  <a:schemeClr val="accent4">
                    <a:lumMod val="50000"/>
                  </a:schemeClr>
                </a:solidFill>
              </a:rPr>
              <a:t>获取</a:t>
            </a:r>
            <a:endParaRPr lang="zh-CN" altLang="en-US" sz="8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561-3DE4-4169-AEDB-2A6FEBC503E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18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2864" y="281741"/>
            <a:ext cx="5193139" cy="3672409"/>
            <a:chOff x="125408" y="168713"/>
            <a:chExt cx="5193139" cy="3672409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125408" y="168713"/>
              <a:ext cx="5193139" cy="3672409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381717" y="168713"/>
              <a:ext cx="4680520" cy="357743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t"/>
            <a:lstStyle/>
            <a:p>
              <a:r>
                <a:rPr lang="en-US" altLang="zh-CN" sz="6000" dirty="0" err="1" smtClean="0">
                  <a:solidFill>
                    <a:prstClr val="black"/>
                  </a:solidFill>
                </a:rPr>
                <a:t>Sou</a:t>
              </a:r>
              <a:r>
                <a:rPr lang="en-US" altLang="zh-CN" sz="6000" dirty="0" smtClean="0">
                  <a:solidFill>
                    <a:prstClr val="black"/>
                  </a:solidFill>
                </a:rPr>
                <a:t> </a:t>
              </a:r>
              <a:r>
                <a:rPr lang="en-US" altLang="zh-CN" sz="6000" dirty="0" err="1" smtClean="0">
                  <a:solidFill>
                    <a:prstClr val="black"/>
                  </a:solidFill>
                </a:rPr>
                <a:t>suo</a:t>
              </a:r>
              <a:r>
                <a:rPr lang="en-US" altLang="zh-CN" sz="6000" dirty="0" smtClean="0">
                  <a:solidFill>
                    <a:prstClr val="black"/>
                  </a:solidFill>
                </a:rPr>
                <a:t> </a:t>
              </a:r>
              <a:endParaRPr lang="zh-CN" altLang="en-US" sz="6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52864" y="3739523"/>
            <a:ext cx="8523358" cy="3244333"/>
            <a:chOff x="74" y="2574"/>
            <a:chExt cx="696" cy="702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74" y="2578"/>
              <a:ext cx="696" cy="69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74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600" dirty="0" smtClean="0">
                  <a:solidFill>
                    <a:srgbClr val="C00000"/>
                  </a:solidFill>
                </a:rPr>
                <a:t>Search </a:t>
              </a:r>
              <a:endParaRPr lang="zh-CN" altLang="en-US" sz="6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gray">
          <a:xfrm>
            <a:off x="3595219" y="519181"/>
            <a:ext cx="4442170" cy="3197528"/>
          </a:xfrm>
          <a:prstGeom prst="ellipse">
            <a:avLst/>
          </a:prstGeom>
          <a:gradFill rotWithShape="1">
            <a:gsLst>
              <a:gs pos="0">
                <a:srgbClr val="FF3300">
                  <a:gamma/>
                  <a:tint val="0"/>
                  <a:invGamma/>
                </a:srgbClr>
              </a:gs>
              <a:gs pos="100000">
                <a:srgbClr val="FF3300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r>
              <a:rPr lang="zh-CN" altLang="en-US" sz="8800" dirty="0">
                <a:solidFill>
                  <a:srgbClr val="C00000"/>
                </a:solidFill>
              </a:rPr>
              <a:t> </a:t>
            </a:r>
            <a:r>
              <a:rPr lang="zh-CN" altLang="en-US" sz="8800" dirty="0" smtClean="0">
                <a:solidFill>
                  <a:schemeClr val="accent4">
                    <a:lumMod val="50000"/>
                  </a:schemeClr>
                </a:solidFill>
              </a:rPr>
              <a:t>搜索</a:t>
            </a:r>
            <a:endParaRPr lang="zh-CN" altLang="en-US" sz="8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1FF1-4565-4409-9CB4-260AB60ABC3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07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25408" y="168713"/>
            <a:ext cx="5193139" cy="3672409"/>
            <a:chOff x="125408" y="168713"/>
            <a:chExt cx="5193139" cy="3672409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125408" y="168713"/>
              <a:ext cx="5193139" cy="3672409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381717" y="168713"/>
              <a:ext cx="4680520" cy="357743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t"/>
            <a:lstStyle/>
            <a:p>
              <a:r>
                <a:rPr lang="en-US" altLang="zh-CN" sz="6000" dirty="0" smtClean="0">
                  <a:solidFill>
                    <a:prstClr val="black"/>
                  </a:solidFill>
                </a:rPr>
                <a:t>Yu ding </a:t>
              </a:r>
              <a:endParaRPr lang="zh-CN" altLang="en-US" sz="6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52864" y="3739523"/>
            <a:ext cx="8523358" cy="3244333"/>
            <a:chOff x="74" y="2574"/>
            <a:chExt cx="696" cy="702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74" y="2578"/>
              <a:ext cx="696" cy="69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74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600" dirty="0" smtClean="0">
                  <a:solidFill>
                    <a:srgbClr val="C00000"/>
                  </a:solidFill>
                </a:rPr>
                <a:t>Book ; reserve </a:t>
              </a:r>
              <a:endParaRPr lang="zh-CN" altLang="en-US" sz="6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gray">
          <a:xfrm>
            <a:off x="3779912" y="576897"/>
            <a:ext cx="4442170" cy="3197528"/>
          </a:xfrm>
          <a:prstGeom prst="ellipse">
            <a:avLst/>
          </a:prstGeom>
          <a:gradFill rotWithShape="1">
            <a:gsLst>
              <a:gs pos="0">
                <a:srgbClr val="FF3300">
                  <a:gamma/>
                  <a:tint val="0"/>
                  <a:invGamma/>
                </a:srgbClr>
              </a:gs>
              <a:gs pos="100000">
                <a:srgbClr val="FF3300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r>
              <a:rPr lang="zh-CN" altLang="en-US" sz="8800" dirty="0">
                <a:solidFill>
                  <a:srgbClr val="C00000"/>
                </a:solidFill>
              </a:rPr>
              <a:t> </a:t>
            </a:r>
            <a:r>
              <a:rPr lang="zh-CN" altLang="en-US" sz="8800" dirty="0" smtClean="0">
                <a:solidFill>
                  <a:schemeClr val="accent4">
                    <a:lumMod val="50000"/>
                  </a:schemeClr>
                </a:solidFill>
              </a:rPr>
              <a:t>预定</a:t>
            </a:r>
            <a:endParaRPr lang="zh-CN" altLang="en-US" sz="8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9F7F7-8286-40D6-A63F-2F0562255A2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07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25408" y="168713"/>
            <a:ext cx="5193139" cy="3672409"/>
            <a:chOff x="125408" y="168713"/>
            <a:chExt cx="5193139" cy="3672409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125408" y="168713"/>
              <a:ext cx="5193139" cy="3672409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381717" y="168713"/>
              <a:ext cx="4680520" cy="357743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t"/>
            <a:lstStyle/>
            <a:p>
              <a:r>
                <a:rPr lang="en-US" altLang="zh-CN" sz="6000" dirty="0" err="1" smtClean="0">
                  <a:solidFill>
                    <a:prstClr val="black"/>
                  </a:solidFill>
                </a:rPr>
                <a:t>Shou</a:t>
              </a:r>
              <a:r>
                <a:rPr lang="en-US" altLang="zh-CN" sz="6000" dirty="0" smtClean="0">
                  <a:solidFill>
                    <a:prstClr val="black"/>
                  </a:solidFill>
                </a:rPr>
                <a:t> </a:t>
              </a:r>
              <a:r>
                <a:rPr lang="en-US" altLang="zh-CN" sz="6000" dirty="0" err="1" smtClean="0">
                  <a:solidFill>
                    <a:prstClr val="black"/>
                  </a:solidFill>
                </a:rPr>
                <a:t>rong</a:t>
              </a:r>
              <a:endParaRPr lang="zh-CN" altLang="en-US" sz="6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52864" y="3739523"/>
            <a:ext cx="8523358" cy="3244333"/>
            <a:chOff x="74" y="2574"/>
            <a:chExt cx="696" cy="702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74" y="2578"/>
              <a:ext cx="696" cy="69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74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600" dirty="0" smtClean="0">
                  <a:solidFill>
                    <a:srgbClr val="C00000"/>
                  </a:solidFill>
                </a:rPr>
                <a:t>Take </a:t>
              </a:r>
              <a:r>
                <a:rPr lang="en-US" altLang="zh-CN" sz="6600" dirty="0" err="1" smtClean="0">
                  <a:solidFill>
                    <a:srgbClr val="C00000"/>
                  </a:solidFill>
                </a:rPr>
                <a:t>in;internment</a:t>
              </a:r>
              <a:endParaRPr lang="zh-CN" altLang="en-US" sz="6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gray">
          <a:xfrm>
            <a:off x="3275856" y="541995"/>
            <a:ext cx="4442170" cy="3197528"/>
          </a:xfrm>
          <a:prstGeom prst="ellipse">
            <a:avLst/>
          </a:prstGeom>
          <a:gradFill rotWithShape="1">
            <a:gsLst>
              <a:gs pos="0">
                <a:srgbClr val="FF3300">
                  <a:gamma/>
                  <a:tint val="0"/>
                  <a:invGamma/>
                </a:srgbClr>
              </a:gs>
              <a:gs pos="100000">
                <a:srgbClr val="FF3300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r>
              <a:rPr lang="zh-CN" altLang="en-US" sz="8800" dirty="0">
                <a:solidFill>
                  <a:srgbClr val="C00000"/>
                </a:solidFill>
              </a:rPr>
              <a:t> </a:t>
            </a:r>
            <a:r>
              <a:rPr lang="zh-CN" altLang="en-US" sz="8800" dirty="0" smtClean="0">
                <a:solidFill>
                  <a:schemeClr val="accent4">
                    <a:lumMod val="50000"/>
                  </a:schemeClr>
                </a:solidFill>
              </a:rPr>
              <a:t>收容</a:t>
            </a:r>
            <a:endParaRPr lang="zh-CN" altLang="en-US" sz="8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C288-B35F-4598-AAB7-430277E7A51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07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25408" y="168713"/>
            <a:ext cx="5193139" cy="3672409"/>
            <a:chOff x="125408" y="168713"/>
            <a:chExt cx="5193139" cy="3672409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125408" y="168713"/>
              <a:ext cx="5193139" cy="3672409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381717" y="168713"/>
              <a:ext cx="4680520" cy="357743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t"/>
            <a:lstStyle/>
            <a:p>
              <a:endParaRPr lang="zh-CN" altLang="en-US" sz="6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52864" y="3739523"/>
            <a:ext cx="8523358" cy="3244333"/>
            <a:chOff x="74" y="2574"/>
            <a:chExt cx="696" cy="702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74" y="2578"/>
              <a:ext cx="696" cy="69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74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600" dirty="0" smtClean="0">
                  <a:solidFill>
                    <a:srgbClr val="C00000"/>
                  </a:solidFill>
                </a:rPr>
                <a:t>Take in;</a:t>
              </a:r>
              <a:r>
                <a:rPr lang="zh-CN" altLang="en-US" sz="6600" dirty="0" smtClean="0">
                  <a:solidFill>
                    <a:srgbClr val="C00000"/>
                  </a:solidFill>
                </a:rPr>
                <a:t> </a:t>
              </a:r>
              <a:r>
                <a:rPr lang="en-US" altLang="zh-CN" sz="6600" dirty="0" smtClean="0">
                  <a:solidFill>
                    <a:srgbClr val="C00000"/>
                  </a:solidFill>
                </a:rPr>
                <a:t>internment</a:t>
              </a:r>
              <a:endParaRPr lang="zh-CN" altLang="en-US" sz="6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gray">
          <a:xfrm>
            <a:off x="3275856" y="541995"/>
            <a:ext cx="4442170" cy="3197528"/>
          </a:xfrm>
          <a:prstGeom prst="ellipse">
            <a:avLst/>
          </a:prstGeom>
          <a:gradFill rotWithShape="1">
            <a:gsLst>
              <a:gs pos="0">
                <a:srgbClr val="FF3300">
                  <a:gamma/>
                  <a:tint val="0"/>
                  <a:invGamma/>
                </a:srgbClr>
              </a:gs>
              <a:gs pos="100000">
                <a:srgbClr val="FF3300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r>
              <a:rPr lang="zh-CN" altLang="en-US" sz="8800" dirty="0" smtClean="0">
                <a:solidFill>
                  <a:schemeClr val="accent4">
                    <a:lumMod val="50000"/>
                  </a:schemeClr>
                </a:solidFill>
              </a:rPr>
              <a:t>殴打</a:t>
            </a:r>
            <a:endParaRPr lang="zh-CN" altLang="en-US" sz="8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6AD71-1648-4BAE-9C0A-39B2D39C9F8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79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2547615" y="661640"/>
            <a:ext cx="1629824" cy="1847664"/>
          </a:xfrm>
          <a:custGeom>
            <a:avLst/>
            <a:gdLst>
              <a:gd name="connsiteX0" fmla="*/ 0 w 1506471"/>
              <a:gd name="connsiteY0" fmla="*/ 655315 h 1310630"/>
              <a:gd name="connsiteX1" fmla="*/ 327658 w 1506471"/>
              <a:gd name="connsiteY1" fmla="*/ 0 h 1310630"/>
              <a:gd name="connsiteX2" fmla="*/ 1178814 w 1506471"/>
              <a:gd name="connsiteY2" fmla="*/ 0 h 1310630"/>
              <a:gd name="connsiteX3" fmla="*/ 1506471 w 1506471"/>
              <a:gd name="connsiteY3" fmla="*/ 655315 h 1310630"/>
              <a:gd name="connsiteX4" fmla="*/ 1178814 w 1506471"/>
              <a:gd name="connsiteY4" fmla="*/ 1310630 h 1310630"/>
              <a:gd name="connsiteX5" fmla="*/ 327658 w 1506471"/>
              <a:gd name="connsiteY5" fmla="*/ 1310630 h 1310630"/>
              <a:gd name="connsiteX6" fmla="*/ 0 w 1506471"/>
              <a:gd name="connsiteY6" fmla="*/ 655315 h 1310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8060" tIns="318579" rIns="288061" bIns="318578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4400" kern="1200" dirty="0" smtClean="0">
                <a:solidFill>
                  <a:schemeClr val="tx1"/>
                </a:solidFill>
              </a:rPr>
              <a:t>移</a:t>
            </a:r>
            <a:endParaRPr lang="en-GB" sz="4400" kern="1200" dirty="0">
              <a:solidFill>
                <a:schemeClr val="tx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665637" y="3801085"/>
            <a:ext cx="1629824" cy="1847664"/>
          </a:xfrm>
          <a:custGeom>
            <a:avLst/>
            <a:gdLst>
              <a:gd name="connsiteX0" fmla="*/ 0 w 1506471"/>
              <a:gd name="connsiteY0" fmla="*/ 655315 h 1310630"/>
              <a:gd name="connsiteX1" fmla="*/ 327658 w 1506471"/>
              <a:gd name="connsiteY1" fmla="*/ 0 h 1310630"/>
              <a:gd name="connsiteX2" fmla="*/ 1178814 w 1506471"/>
              <a:gd name="connsiteY2" fmla="*/ 0 h 1310630"/>
              <a:gd name="connsiteX3" fmla="*/ 1506471 w 1506471"/>
              <a:gd name="connsiteY3" fmla="*/ 655315 h 1310630"/>
              <a:gd name="connsiteX4" fmla="*/ 1178814 w 1506471"/>
              <a:gd name="connsiteY4" fmla="*/ 1310630 h 1310630"/>
              <a:gd name="connsiteX5" fmla="*/ 327658 w 1506471"/>
              <a:gd name="connsiteY5" fmla="*/ 1310630 h 1310630"/>
              <a:gd name="connsiteX6" fmla="*/ 0 w 1506471"/>
              <a:gd name="connsiteY6" fmla="*/ 655315 h 1310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8060" tIns="318579" rIns="288061" bIns="318578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4400" dirty="0" smtClean="0"/>
              <a:t>容</a:t>
            </a:r>
            <a:endParaRPr lang="en-GB" sz="4400" b="1" kern="1200" dirty="0"/>
          </a:p>
        </p:txBody>
      </p:sp>
      <p:sp>
        <p:nvSpPr>
          <p:cNvPr id="8" name="Freeform 7">
            <a:hlinkClick r:id="rId2" action="ppaction://hlinkfile"/>
          </p:cNvPr>
          <p:cNvSpPr/>
          <p:nvPr/>
        </p:nvSpPr>
        <p:spPr>
          <a:xfrm>
            <a:off x="666371" y="640006"/>
            <a:ext cx="1693849" cy="1946341"/>
          </a:xfrm>
          <a:custGeom>
            <a:avLst/>
            <a:gdLst>
              <a:gd name="connsiteX0" fmla="*/ 0 w 1506471"/>
              <a:gd name="connsiteY0" fmla="*/ 655315 h 1310630"/>
              <a:gd name="connsiteX1" fmla="*/ 327658 w 1506471"/>
              <a:gd name="connsiteY1" fmla="*/ 0 h 1310630"/>
              <a:gd name="connsiteX2" fmla="*/ 1178814 w 1506471"/>
              <a:gd name="connsiteY2" fmla="*/ 0 h 1310630"/>
              <a:gd name="connsiteX3" fmla="*/ 1506471 w 1506471"/>
              <a:gd name="connsiteY3" fmla="*/ 655315 h 1310630"/>
              <a:gd name="connsiteX4" fmla="*/ 1178814 w 1506471"/>
              <a:gd name="connsiteY4" fmla="*/ 1310630 h 1310630"/>
              <a:gd name="connsiteX5" fmla="*/ 327658 w 1506471"/>
              <a:gd name="connsiteY5" fmla="*/ 1310630 h 1310630"/>
              <a:gd name="connsiteX6" fmla="*/ 0 w 1506471"/>
              <a:gd name="connsiteY6" fmla="*/ 655315 h 1310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4240" tIns="234759" rIns="204241" bIns="234758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4400" dirty="0" smtClean="0">
                <a:solidFill>
                  <a:schemeClr val="tx1"/>
                </a:solidFill>
              </a:rPr>
              <a:t>搜</a:t>
            </a:r>
            <a:endParaRPr lang="en-GB" sz="4400" kern="1200" dirty="0">
              <a:solidFill>
                <a:schemeClr val="tx1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550560" y="3818137"/>
            <a:ext cx="1693849" cy="1946341"/>
          </a:xfrm>
          <a:custGeom>
            <a:avLst/>
            <a:gdLst>
              <a:gd name="connsiteX0" fmla="*/ 0 w 1506471"/>
              <a:gd name="connsiteY0" fmla="*/ 655315 h 1310630"/>
              <a:gd name="connsiteX1" fmla="*/ 327658 w 1506471"/>
              <a:gd name="connsiteY1" fmla="*/ 0 h 1310630"/>
              <a:gd name="connsiteX2" fmla="*/ 1178814 w 1506471"/>
              <a:gd name="connsiteY2" fmla="*/ 0 h 1310630"/>
              <a:gd name="connsiteX3" fmla="*/ 1506471 w 1506471"/>
              <a:gd name="connsiteY3" fmla="*/ 655315 h 1310630"/>
              <a:gd name="connsiteX4" fmla="*/ 1178814 w 1506471"/>
              <a:gd name="connsiteY4" fmla="*/ 1310630 h 1310630"/>
              <a:gd name="connsiteX5" fmla="*/ 327658 w 1506471"/>
              <a:gd name="connsiteY5" fmla="*/ 1310630 h 1310630"/>
              <a:gd name="connsiteX6" fmla="*/ 0 w 1506471"/>
              <a:gd name="connsiteY6" fmla="*/ 655315 h 1310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C0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4240" tIns="234759" rIns="204241" bIns="234758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3600" dirty="0"/>
              <a:t>民</a:t>
            </a:r>
            <a:endParaRPr lang="en-GB" sz="3600" kern="1200" dirty="0"/>
          </a:p>
        </p:txBody>
      </p:sp>
      <p:sp>
        <p:nvSpPr>
          <p:cNvPr id="12" name="Freeform 11"/>
          <p:cNvSpPr/>
          <p:nvPr/>
        </p:nvSpPr>
        <p:spPr>
          <a:xfrm>
            <a:off x="4546013" y="3858923"/>
            <a:ext cx="1629824" cy="1847664"/>
          </a:xfrm>
          <a:custGeom>
            <a:avLst/>
            <a:gdLst>
              <a:gd name="connsiteX0" fmla="*/ 0 w 1506471"/>
              <a:gd name="connsiteY0" fmla="*/ 655315 h 1310630"/>
              <a:gd name="connsiteX1" fmla="*/ 327658 w 1506471"/>
              <a:gd name="connsiteY1" fmla="*/ 0 h 1310630"/>
              <a:gd name="connsiteX2" fmla="*/ 1178814 w 1506471"/>
              <a:gd name="connsiteY2" fmla="*/ 0 h 1310630"/>
              <a:gd name="connsiteX3" fmla="*/ 1506471 w 1506471"/>
              <a:gd name="connsiteY3" fmla="*/ 655315 h 1310630"/>
              <a:gd name="connsiteX4" fmla="*/ 1178814 w 1506471"/>
              <a:gd name="connsiteY4" fmla="*/ 1310630 h 1310630"/>
              <a:gd name="connsiteX5" fmla="*/ 327658 w 1506471"/>
              <a:gd name="connsiteY5" fmla="*/ 1310630 h 1310630"/>
              <a:gd name="connsiteX6" fmla="*/ 0 w 1506471"/>
              <a:gd name="connsiteY6" fmla="*/ 655315 h 1310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B4127A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8060" tIns="318579" rIns="288061" bIns="318578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4400" dirty="0"/>
              <a:t>烈</a:t>
            </a:r>
            <a:endParaRPr lang="en-GB" sz="4400" dirty="0"/>
          </a:p>
        </p:txBody>
      </p:sp>
      <p:sp>
        <p:nvSpPr>
          <p:cNvPr id="14" name="Freeform 13"/>
          <p:cNvSpPr/>
          <p:nvPr/>
        </p:nvSpPr>
        <p:spPr>
          <a:xfrm>
            <a:off x="2547615" y="3801085"/>
            <a:ext cx="1629824" cy="1847664"/>
          </a:xfrm>
          <a:custGeom>
            <a:avLst/>
            <a:gdLst>
              <a:gd name="connsiteX0" fmla="*/ 0 w 1506471"/>
              <a:gd name="connsiteY0" fmla="*/ 655315 h 1310630"/>
              <a:gd name="connsiteX1" fmla="*/ 327658 w 1506471"/>
              <a:gd name="connsiteY1" fmla="*/ 0 h 1310630"/>
              <a:gd name="connsiteX2" fmla="*/ 1178814 w 1506471"/>
              <a:gd name="connsiteY2" fmla="*/ 0 h 1310630"/>
              <a:gd name="connsiteX3" fmla="*/ 1506471 w 1506471"/>
              <a:gd name="connsiteY3" fmla="*/ 655315 h 1310630"/>
              <a:gd name="connsiteX4" fmla="*/ 1178814 w 1506471"/>
              <a:gd name="connsiteY4" fmla="*/ 1310630 h 1310630"/>
              <a:gd name="connsiteX5" fmla="*/ 327658 w 1506471"/>
              <a:gd name="connsiteY5" fmla="*/ 1310630 h 1310630"/>
              <a:gd name="connsiteX6" fmla="*/ 0 w 1506471"/>
              <a:gd name="connsiteY6" fmla="*/ 655315 h 1310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4240" tIns="234759" rIns="204241" bIns="234758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4400" dirty="0" smtClean="0">
                <a:solidFill>
                  <a:schemeClr val="bg1"/>
                </a:solidFill>
              </a:rPr>
              <a:t>索</a:t>
            </a:r>
            <a:endParaRPr lang="en-GB" sz="4400" dirty="0">
              <a:solidFill>
                <a:schemeClr val="bg1"/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6413450" y="640006"/>
            <a:ext cx="1629824" cy="1847664"/>
          </a:xfrm>
          <a:custGeom>
            <a:avLst/>
            <a:gdLst>
              <a:gd name="connsiteX0" fmla="*/ 0 w 1506471"/>
              <a:gd name="connsiteY0" fmla="*/ 655315 h 1310630"/>
              <a:gd name="connsiteX1" fmla="*/ 327658 w 1506471"/>
              <a:gd name="connsiteY1" fmla="*/ 0 h 1310630"/>
              <a:gd name="connsiteX2" fmla="*/ 1178814 w 1506471"/>
              <a:gd name="connsiteY2" fmla="*/ 0 h 1310630"/>
              <a:gd name="connsiteX3" fmla="*/ 1506471 w 1506471"/>
              <a:gd name="connsiteY3" fmla="*/ 655315 h 1310630"/>
              <a:gd name="connsiteX4" fmla="*/ 1178814 w 1506471"/>
              <a:gd name="connsiteY4" fmla="*/ 1310630 h 1310630"/>
              <a:gd name="connsiteX5" fmla="*/ 327658 w 1506471"/>
              <a:gd name="connsiteY5" fmla="*/ 1310630 h 1310630"/>
              <a:gd name="connsiteX6" fmla="*/ 0 w 1506471"/>
              <a:gd name="connsiteY6" fmla="*/ 655315 h 1310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7226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8060" tIns="318579" rIns="288061" bIns="318578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4400" kern="1200" dirty="0" smtClean="0">
                <a:solidFill>
                  <a:schemeClr val="tx1"/>
                </a:solidFill>
              </a:rPr>
              <a:t>强</a:t>
            </a:r>
            <a:endParaRPr lang="en-GB" sz="4400" kern="1200" dirty="0">
              <a:solidFill>
                <a:schemeClr val="tx1"/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4477886" y="651020"/>
            <a:ext cx="1629824" cy="1847664"/>
          </a:xfrm>
          <a:custGeom>
            <a:avLst/>
            <a:gdLst>
              <a:gd name="connsiteX0" fmla="*/ 0 w 1506471"/>
              <a:gd name="connsiteY0" fmla="*/ 655315 h 1310630"/>
              <a:gd name="connsiteX1" fmla="*/ 327658 w 1506471"/>
              <a:gd name="connsiteY1" fmla="*/ 0 h 1310630"/>
              <a:gd name="connsiteX2" fmla="*/ 1178814 w 1506471"/>
              <a:gd name="connsiteY2" fmla="*/ 0 h 1310630"/>
              <a:gd name="connsiteX3" fmla="*/ 1506471 w 1506471"/>
              <a:gd name="connsiteY3" fmla="*/ 655315 h 1310630"/>
              <a:gd name="connsiteX4" fmla="*/ 1178814 w 1506471"/>
              <a:gd name="connsiteY4" fmla="*/ 1310630 h 1310630"/>
              <a:gd name="connsiteX5" fmla="*/ 327658 w 1506471"/>
              <a:gd name="connsiteY5" fmla="*/ 1310630 h 1310630"/>
              <a:gd name="connsiteX6" fmla="*/ 0 w 1506471"/>
              <a:gd name="connsiteY6" fmla="*/ 655315 h 1310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8060" tIns="318579" rIns="288061" bIns="318578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4400" dirty="0" smtClean="0">
                <a:solidFill>
                  <a:schemeClr val="tx1"/>
                </a:solidFill>
              </a:rPr>
              <a:t>收</a:t>
            </a:r>
            <a:endParaRPr lang="en-GB" sz="4400" kern="1200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66371" y="2600641"/>
            <a:ext cx="7772400" cy="7563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组词： 请把这</a:t>
            </a:r>
            <a:r>
              <a:rPr lang="en-US" altLang="zh-CN" dirty="0" smtClean="0"/>
              <a:t>8</a:t>
            </a:r>
            <a:r>
              <a:rPr lang="zh-CN" altLang="en-US" dirty="0" smtClean="0"/>
              <a:t>个字组成四个词 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6C11-9686-40C7-A5D4-DBBE5C33C0D3}" type="datetime1">
              <a:rPr lang="en-GB" smtClean="0"/>
              <a:t>28/05/2012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Linda Cheng -FAVOR project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C63F-5192-4340-806F-C344304D7DE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77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25408" y="168713"/>
            <a:ext cx="5193139" cy="3672409"/>
            <a:chOff x="125408" y="168713"/>
            <a:chExt cx="5193139" cy="3672409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125408" y="168713"/>
              <a:ext cx="5193139" cy="3672409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381717" y="168713"/>
              <a:ext cx="4680520" cy="357743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t"/>
            <a:lstStyle/>
            <a:p>
              <a:r>
                <a:rPr lang="en-US" altLang="zh-CN" sz="6000" dirty="0" err="1" smtClean="0">
                  <a:solidFill>
                    <a:prstClr val="black"/>
                  </a:solidFill>
                </a:rPr>
                <a:t>Kangyi</a:t>
              </a:r>
              <a:r>
                <a:rPr lang="en-US" altLang="zh-CN" sz="6000" dirty="0" smtClean="0">
                  <a:solidFill>
                    <a:prstClr val="black"/>
                  </a:solidFill>
                </a:rPr>
                <a:t> </a:t>
              </a:r>
              <a:endParaRPr lang="zh-CN" altLang="en-US" sz="6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52864" y="3739523"/>
            <a:ext cx="8523358" cy="3244333"/>
            <a:chOff x="74" y="2574"/>
            <a:chExt cx="696" cy="702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74" y="2578"/>
              <a:ext cx="696" cy="69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74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600" dirty="0" err="1" smtClean="0">
                  <a:solidFill>
                    <a:srgbClr val="C00000"/>
                  </a:solidFill>
                </a:rPr>
                <a:t>Peotect;demonstrate</a:t>
              </a:r>
              <a:endParaRPr lang="zh-CN" altLang="en-US" sz="6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gray">
          <a:xfrm>
            <a:off x="3419872" y="613360"/>
            <a:ext cx="4442170" cy="3197528"/>
          </a:xfrm>
          <a:prstGeom prst="ellipse">
            <a:avLst/>
          </a:prstGeom>
          <a:gradFill rotWithShape="1">
            <a:gsLst>
              <a:gs pos="0">
                <a:srgbClr val="FF3300">
                  <a:gamma/>
                  <a:tint val="0"/>
                  <a:invGamma/>
                </a:srgbClr>
              </a:gs>
              <a:gs pos="100000">
                <a:srgbClr val="FF3300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r>
              <a:rPr lang="zh-CN" altLang="en-US" sz="8800" dirty="0">
                <a:solidFill>
                  <a:srgbClr val="C00000"/>
                </a:solidFill>
              </a:rPr>
              <a:t> </a:t>
            </a:r>
            <a:r>
              <a:rPr lang="zh-CN" altLang="en-US" sz="8800" dirty="0" smtClean="0">
                <a:solidFill>
                  <a:schemeClr val="accent4">
                    <a:lumMod val="50000"/>
                  </a:schemeClr>
                </a:solidFill>
              </a:rPr>
              <a:t>抗议</a:t>
            </a:r>
            <a:endParaRPr lang="zh-CN" altLang="en-US" sz="8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71B9-9C6C-4772-82D0-9BF9699B8FD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79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25408" y="168713"/>
            <a:ext cx="5193139" cy="3672409"/>
            <a:chOff x="125408" y="168713"/>
            <a:chExt cx="5193139" cy="3672409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125408" y="168713"/>
              <a:ext cx="5193139" cy="3672409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381717" y="168713"/>
              <a:ext cx="4680520" cy="357743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000" dirty="0" err="1" smtClean="0">
                  <a:solidFill>
                    <a:prstClr val="black"/>
                  </a:solidFill>
                </a:rPr>
                <a:t>Fei</a:t>
              </a:r>
              <a:r>
                <a:rPr lang="en-US" altLang="zh-CN" sz="6000" dirty="0" smtClean="0">
                  <a:solidFill>
                    <a:prstClr val="black"/>
                  </a:solidFill>
                </a:rPr>
                <a:t> </a:t>
              </a:r>
              <a:r>
                <a:rPr lang="en-US" altLang="zh-CN" sz="6000" dirty="0" err="1" smtClean="0">
                  <a:solidFill>
                    <a:prstClr val="black"/>
                  </a:solidFill>
                </a:rPr>
                <a:t>chu</a:t>
              </a:r>
              <a:r>
                <a:rPr lang="en-US" altLang="zh-CN" sz="6000" dirty="0" smtClean="0">
                  <a:solidFill>
                    <a:prstClr val="black"/>
                  </a:solidFill>
                </a:rPr>
                <a:t> </a:t>
              </a:r>
              <a:endParaRPr lang="zh-CN" altLang="en-US" sz="6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52864" y="3739523"/>
            <a:ext cx="8523358" cy="3244333"/>
            <a:chOff x="74" y="2574"/>
            <a:chExt cx="696" cy="702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74" y="2578"/>
              <a:ext cx="696" cy="69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74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600" dirty="0" smtClean="0">
                  <a:solidFill>
                    <a:srgbClr val="C00000"/>
                  </a:solidFill>
                </a:rPr>
                <a:t>Abolish; </a:t>
              </a:r>
            </a:p>
            <a:p>
              <a:r>
                <a:rPr lang="en-US" altLang="zh-CN" sz="6600" dirty="0" smtClean="0">
                  <a:solidFill>
                    <a:srgbClr val="C00000"/>
                  </a:solidFill>
                </a:rPr>
                <a:t>do away with </a:t>
              </a:r>
              <a:endParaRPr lang="zh-CN" altLang="en-US" sz="6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gray">
          <a:xfrm>
            <a:off x="4196595" y="535350"/>
            <a:ext cx="4442170" cy="3197528"/>
          </a:xfrm>
          <a:prstGeom prst="ellipse">
            <a:avLst/>
          </a:prstGeom>
          <a:gradFill rotWithShape="1">
            <a:gsLst>
              <a:gs pos="0">
                <a:srgbClr val="FF3300">
                  <a:gamma/>
                  <a:tint val="0"/>
                  <a:invGamma/>
                </a:srgbClr>
              </a:gs>
              <a:gs pos="100000">
                <a:srgbClr val="FF3300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r>
              <a:rPr lang="zh-CN" altLang="en-US" sz="8800" dirty="0">
                <a:solidFill>
                  <a:srgbClr val="C00000"/>
                </a:solidFill>
              </a:rPr>
              <a:t> </a:t>
            </a:r>
            <a:r>
              <a:rPr lang="zh-CN" altLang="en-US" sz="8800" dirty="0" smtClean="0">
                <a:solidFill>
                  <a:schemeClr val="accent4">
                    <a:lumMod val="50000"/>
                  </a:schemeClr>
                </a:solidFill>
              </a:rPr>
              <a:t>废除</a:t>
            </a:r>
            <a:endParaRPr lang="zh-CN" altLang="en-US" sz="8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0B53-92ED-4913-A769-9BA259674B3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79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13264" y="168713"/>
            <a:ext cx="5193139" cy="3672409"/>
            <a:chOff x="125408" y="168713"/>
            <a:chExt cx="5193139" cy="3672409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125408" y="168713"/>
              <a:ext cx="5193139" cy="3672409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381717" y="168713"/>
              <a:ext cx="4680520" cy="357743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000" dirty="0" err="1" smtClean="0">
                  <a:solidFill>
                    <a:prstClr val="black"/>
                  </a:solidFill>
                </a:rPr>
                <a:t>Qiansong</a:t>
              </a:r>
              <a:r>
                <a:rPr lang="en-US" altLang="zh-CN" sz="6000" dirty="0" smtClean="0">
                  <a:solidFill>
                    <a:prstClr val="black"/>
                  </a:solidFill>
                </a:rPr>
                <a:t> </a:t>
              </a:r>
              <a:endParaRPr lang="zh-CN" altLang="en-US" sz="6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52864" y="3739523"/>
            <a:ext cx="8523358" cy="3244333"/>
            <a:chOff x="74" y="2574"/>
            <a:chExt cx="696" cy="702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74" y="2578"/>
              <a:ext cx="696" cy="69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74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600" dirty="0" smtClean="0">
                  <a:solidFill>
                    <a:srgbClr val="C00000"/>
                  </a:solidFill>
                </a:rPr>
                <a:t>Send back;</a:t>
              </a:r>
            </a:p>
            <a:p>
              <a:r>
                <a:rPr lang="en-US" altLang="zh-CN" sz="6600" dirty="0" smtClean="0">
                  <a:solidFill>
                    <a:srgbClr val="C00000"/>
                  </a:solidFill>
                </a:rPr>
                <a:t> repatriate</a:t>
              </a:r>
              <a:endParaRPr lang="zh-CN" altLang="en-US" sz="6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gray">
          <a:xfrm>
            <a:off x="4196595" y="535350"/>
            <a:ext cx="4442170" cy="3197528"/>
          </a:xfrm>
          <a:prstGeom prst="ellipse">
            <a:avLst/>
          </a:prstGeom>
          <a:gradFill rotWithShape="1">
            <a:gsLst>
              <a:gs pos="0">
                <a:srgbClr val="FF3300">
                  <a:gamma/>
                  <a:tint val="0"/>
                  <a:invGamma/>
                </a:srgbClr>
              </a:gs>
              <a:gs pos="100000">
                <a:srgbClr val="FF3300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r>
              <a:rPr lang="zh-CN" altLang="en-US" sz="8800" dirty="0">
                <a:solidFill>
                  <a:srgbClr val="C00000"/>
                </a:solidFill>
              </a:rPr>
              <a:t> </a:t>
            </a:r>
            <a:r>
              <a:rPr lang="zh-CN" altLang="en-US" sz="8800" dirty="0" smtClean="0">
                <a:solidFill>
                  <a:schemeClr val="accent4">
                    <a:lumMod val="50000"/>
                  </a:schemeClr>
                </a:solidFill>
              </a:rPr>
              <a:t>遣送</a:t>
            </a:r>
            <a:endParaRPr lang="zh-CN" altLang="en-US" sz="8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D456-200E-4567-BE54-CE033ABDE7C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5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13264" y="168713"/>
            <a:ext cx="5193139" cy="3672409"/>
            <a:chOff x="125408" y="168713"/>
            <a:chExt cx="5193139" cy="3672409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125408" y="168713"/>
              <a:ext cx="5193139" cy="3672409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381717" y="168713"/>
              <a:ext cx="4680520" cy="357743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000" dirty="0" err="1" smtClean="0">
                  <a:solidFill>
                    <a:prstClr val="black"/>
                  </a:solidFill>
                </a:rPr>
                <a:t>Gongji</a:t>
              </a:r>
              <a:r>
                <a:rPr lang="en-US" altLang="zh-CN" sz="6000" dirty="0" smtClean="0">
                  <a:solidFill>
                    <a:prstClr val="black"/>
                  </a:solidFill>
                </a:rPr>
                <a:t>  </a:t>
              </a:r>
              <a:endParaRPr lang="zh-CN" altLang="en-US" sz="6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52864" y="3739523"/>
            <a:ext cx="8523358" cy="3244333"/>
            <a:chOff x="74" y="2574"/>
            <a:chExt cx="696" cy="702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74" y="2578"/>
              <a:ext cx="696" cy="69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74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600" dirty="0" err="1" smtClean="0">
                  <a:solidFill>
                    <a:srgbClr val="C00000"/>
                  </a:solidFill>
                </a:rPr>
                <a:t>Attack;assault</a:t>
              </a:r>
              <a:endParaRPr lang="zh-CN" altLang="en-US" sz="6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gray">
          <a:xfrm>
            <a:off x="4196595" y="535350"/>
            <a:ext cx="4442170" cy="3197528"/>
          </a:xfrm>
          <a:prstGeom prst="ellipse">
            <a:avLst/>
          </a:prstGeom>
          <a:gradFill rotWithShape="1">
            <a:gsLst>
              <a:gs pos="0">
                <a:srgbClr val="FF3300">
                  <a:gamma/>
                  <a:tint val="0"/>
                  <a:invGamma/>
                </a:srgbClr>
              </a:gs>
              <a:gs pos="100000">
                <a:srgbClr val="FF3300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r>
              <a:rPr lang="zh-CN" altLang="en-US" sz="8800" dirty="0">
                <a:solidFill>
                  <a:srgbClr val="C00000"/>
                </a:solidFill>
              </a:rPr>
              <a:t> </a:t>
            </a:r>
            <a:r>
              <a:rPr lang="zh-CN" altLang="en-US" sz="8800" dirty="0" smtClean="0">
                <a:solidFill>
                  <a:schemeClr val="accent4">
                    <a:lumMod val="50000"/>
                  </a:schemeClr>
                </a:solidFill>
              </a:rPr>
              <a:t>攻击</a:t>
            </a:r>
            <a:endParaRPr lang="zh-CN" altLang="en-US" sz="8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653BC-A81E-4290-BFD1-B0B34A14DE3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96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13264" y="168713"/>
            <a:ext cx="5193139" cy="3672409"/>
            <a:chOff x="125408" y="168713"/>
            <a:chExt cx="5193139" cy="3672409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125408" y="168713"/>
              <a:ext cx="5193139" cy="3672409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381717" y="168713"/>
              <a:ext cx="4680520" cy="357743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000" dirty="0" smtClean="0">
                  <a:solidFill>
                    <a:prstClr val="black"/>
                  </a:solidFill>
                </a:rPr>
                <a:t>Fan </a:t>
              </a:r>
              <a:r>
                <a:rPr lang="en-US" altLang="zh-CN" sz="6000" dirty="0" err="1" smtClean="0">
                  <a:solidFill>
                    <a:prstClr val="black"/>
                  </a:solidFill>
                </a:rPr>
                <a:t>zui</a:t>
              </a:r>
              <a:r>
                <a:rPr lang="en-US" altLang="zh-CN" sz="6000" dirty="0" smtClean="0">
                  <a:solidFill>
                    <a:prstClr val="black"/>
                  </a:solidFill>
                </a:rPr>
                <a:t>   </a:t>
              </a:r>
              <a:endParaRPr lang="zh-CN" altLang="en-US" sz="6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52864" y="3739523"/>
            <a:ext cx="8523358" cy="3244333"/>
            <a:chOff x="74" y="2574"/>
            <a:chExt cx="696" cy="702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74" y="2578"/>
              <a:ext cx="696" cy="69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74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600" dirty="0" smtClean="0">
                  <a:solidFill>
                    <a:srgbClr val="C00000"/>
                  </a:solidFill>
                </a:rPr>
                <a:t>Commit a crime</a:t>
              </a:r>
              <a:endParaRPr lang="zh-CN" altLang="en-US" sz="6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gray">
          <a:xfrm>
            <a:off x="4196595" y="535350"/>
            <a:ext cx="4442170" cy="3197528"/>
          </a:xfrm>
          <a:prstGeom prst="ellipse">
            <a:avLst/>
          </a:prstGeom>
          <a:gradFill rotWithShape="1">
            <a:gsLst>
              <a:gs pos="0">
                <a:srgbClr val="FF3300">
                  <a:gamma/>
                  <a:tint val="0"/>
                  <a:invGamma/>
                </a:srgbClr>
              </a:gs>
              <a:gs pos="100000">
                <a:srgbClr val="FF3300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r>
              <a:rPr lang="zh-CN" altLang="en-US" sz="8800" dirty="0">
                <a:solidFill>
                  <a:srgbClr val="C00000"/>
                </a:solidFill>
              </a:rPr>
              <a:t> </a:t>
            </a:r>
            <a:r>
              <a:rPr lang="zh-CN" altLang="en-US" sz="8800" dirty="0" smtClean="0">
                <a:solidFill>
                  <a:schemeClr val="accent4">
                    <a:lumMod val="50000"/>
                  </a:schemeClr>
                </a:solidFill>
              </a:rPr>
              <a:t>犯罪</a:t>
            </a:r>
            <a:endParaRPr lang="zh-CN" altLang="en-US" sz="8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2FC2-4E91-403F-9030-C0AD2BC45B9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71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13264" y="168713"/>
            <a:ext cx="5193139" cy="3672409"/>
            <a:chOff x="125408" y="168713"/>
            <a:chExt cx="5193139" cy="3672409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125408" y="168713"/>
              <a:ext cx="5193139" cy="3672409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381717" y="168713"/>
              <a:ext cx="4680520" cy="357743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000" dirty="0" smtClean="0">
                  <a:solidFill>
                    <a:prstClr val="black"/>
                  </a:solidFill>
                </a:rPr>
                <a:t>Fan </a:t>
              </a:r>
              <a:r>
                <a:rPr lang="en-US" altLang="zh-CN" sz="6000" dirty="0" err="1" smtClean="0">
                  <a:solidFill>
                    <a:prstClr val="black"/>
                  </a:solidFill>
                </a:rPr>
                <a:t>lan</a:t>
              </a:r>
              <a:r>
                <a:rPr lang="en-US" altLang="zh-CN" sz="6000" dirty="0" smtClean="0">
                  <a:solidFill>
                    <a:prstClr val="black"/>
                  </a:solidFill>
                </a:rPr>
                <a:t>  </a:t>
              </a:r>
              <a:endParaRPr lang="zh-CN" altLang="en-US" sz="6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52864" y="3739523"/>
            <a:ext cx="8523358" cy="3244333"/>
            <a:chOff x="74" y="2574"/>
            <a:chExt cx="696" cy="702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74" y="2578"/>
              <a:ext cx="696" cy="69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74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600" dirty="0" smtClean="0">
                  <a:solidFill>
                    <a:srgbClr val="C00000"/>
                  </a:solidFill>
                </a:rPr>
                <a:t>overflow</a:t>
              </a:r>
              <a:endParaRPr lang="zh-CN" altLang="en-US" sz="6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gray">
          <a:xfrm>
            <a:off x="4196595" y="535350"/>
            <a:ext cx="4442170" cy="3197528"/>
          </a:xfrm>
          <a:prstGeom prst="ellipse">
            <a:avLst/>
          </a:prstGeom>
          <a:gradFill rotWithShape="1">
            <a:gsLst>
              <a:gs pos="0">
                <a:srgbClr val="FF3300">
                  <a:gamma/>
                  <a:tint val="0"/>
                  <a:invGamma/>
                </a:srgbClr>
              </a:gs>
              <a:gs pos="100000">
                <a:srgbClr val="FF3300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r>
              <a:rPr lang="zh-CN" altLang="en-US" sz="8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zh-CN" altLang="en-US" sz="8800" dirty="0" smtClean="0">
                <a:solidFill>
                  <a:schemeClr val="accent4">
                    <a:lumMod val="50000"/>
                  </a:schemeClr>
                </a:solidFill>
              </a:rPr>
              <a:t>泛滥</a:t>
            </a:r>
            <a:endParaRPr lang="zh-CN" altLang="en-US" sz="8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47D2-8085-45EB-919A-272703B62C1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71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541026" y="2603308"/>
            <a:ext cx="8200624" cy="3825484"/>
            <a:chOff x="350680" y="2562038"/>
            <a:chExt cx="8200624" cy="3825484"/>
          </a:xfrm>
        </p:grpSpPr>
        <p:sp>
          <p:nvSpPr>
            <p:cNvPr id="11" name="Freeform 10"/>
            <p:cNvSpPr/>
            <p:nvPr/>
          </p:nvSpPr>
          <p:spPr>
            <a:xfrm>
              <a:off x="6101797" y="2562038"/>
              <a:ext cx="2449507" cy="1656185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4240" tIns="234759" rIns="204241" bIns="234758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2800" kern="1200" dirty="0" smtClean="0"/>
                <a:t>Search </a:t>
              </a:r>
              <a:endParaRPr lang="en-GB" sz="2800" kern="1200" dirty="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4339862" y="3215356"/>
              <a:ext cx="2548690" cy="1730219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B4127A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8060" tIns="318579" rIns="288061" bIns="318578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2800" kern="1200" dirty="0" smtClean="0"/>
                <a:t>immigrant </a:t>
              </a:r>
              <a:endParaRPr lang="en-GB" sz="2800" kern="1200" dirty="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2365685" y="3811275"/>
              <a:ext cx="2563506" cy="1847664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4240" tIns="234759" rIns="204241" bIns="234758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2800" kern="1200" dirty="0" smtClean="0"/>
                <a:t>intense</a:t>
              </a:r>
              <a:endParaRPr lang="en-GB" sz="2800" kern="1200" dirty="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350680" y="4539858"/>
              <a:ext cx="2589340" cy="1847664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8060" tIns="318579" rIns="288061" bIns="318578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2800" kern="1200" dirty="0" smtClean="0"/>
                <a:t>internment</a:t>
              </a:r>
              <a:endParaRPr lang="en-GB" sz="2800" kern="1200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51520" y="145159"/>
            <a:ext cx="6468513" cy="3020603"/>
            <a:chOff x="251520" y="145159"/>
            <a:chExt cx="6468513" cy="3020603"/>
          </a:xfrm>
        </p:grpSpPr>
        <p:sp>
          <p:nvSpPr>
            <p:cNvPr id="16" name="Freeform 15"/>
            <p:cNvSpPr/>
            <p:nvPr/>
          </p:nvSpPr>
          <p:spPr>
            <a:xfrm>
              <a:off x="251520" y="1318098"/>
              <a:ext cx="1863556" cy="1847664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8060" tIns="318579" rIns="288061" bIns="318578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4400" kern="1200" dirty="0" smtClean="0"/>
                <a:t>搜索</a:t>
              </a:r>
              <a:endParaRPr lang="en-GB" sz="4400" kern="1200" dirty="0"/>
            </a:p>
          </p:txBody>
        </p:sp>
        <p:sp>
          <p:nvSpPr>
            <p:cNvPr id="6" name="Freeform 5"/>
            <p:cNvSpPr/>
            <p:nvPr/>
          </p:nvSpPr>
          <p:spPr>
            <a:xfrm>
              <a:off x="1835696" y="836712"/>
              <a:ext cx="1736353" cy="1847664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8060" tIns="318579" rIns="288061" bIns="318578" numCol="1" spcCol="1270" anchor="ctr" anchorCtr="0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4400" kern="1200" dirty="0" smtClean="0">
                  <a:solidFill>
                    <a:schemeClr val="tx1"/>
                  </a:solidFill>
                </a:rPr>
                <a:t>移民</a:t>
              </a:r>
              <a:endParaRPr lang="en-GB" sz="4400" kern="1200" dirty="0">
                <a:solidFill>
                  <a:schemeClr val="tx1"/>
                </a:solidFill>
              </a:endParaRPr>
            </a:p>
          </p:txBody>
        </p:sp>
        <p:sp>
          <p:nvSpPr>
            <p:cNvPr id="8" name="Freeform 7">
              <a:hlinkClick r:id="rId2" action="ppaction://hlinkfile"/>
            </p:cNvPr>
            <p:cNvSpPr/>
            <p:nvPr/>
          </p:nvSpPr>
          <p:spPr>
            <a:xfrm>
              <a:off x="3359237" y="344927"/>
              <a:ext cx="1693849" cy="1946341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4240" tIns="234759" rIns="204241" bIns="234758" numCol="1" spcCol="1270" anchor="ctr" anchorCtr="0">
              <a:noAutofit/>
            </a:bodyPr>
            <a:lstStyle/>
            <a:p>
              <a:pPr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4400" kern="1200" dirty="0" smtClean="0">
                  <a:solidFill>
                    <a:schemeClr val="tx1"/>
                  </a:solidFill>
                </a:rPr>
                <a:t>强烈</a:t>
              </a:r>
              <a:endParaRPr lang="en-GB" sz="44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4889074" y="145159"/>
              <a:ext cx="1830959" cy="1847664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7226A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8060" tIns="318579" rIns="288061" bIns="318578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4400" kern="1200" dirty="0" smtClean="0">
                  <a:solidFill>
                    <a:schemeClr val="bg1"/>
                  </a:solidFill>
                </a:rPr>
                <a:t>收容 </a:t>
              </a:r>
              <a:endParaRPr lang="en-GB" sz="44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4" name="Right Arrow 3"/>
          <p:cNvSpPr/>
          <p:nvPr/>
        </p:nvSpPr>
        <p:spPr>
          <a:xfrm rot="6570697">
            <a:off x="3238425" y="3004290"/>
            <a:ext cx="1553683" cy="173949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>
          <a:xfrm rot="8409192">
            <a:off x="1358409" y="3065549"/>
            <a:ext cx="4726969" cy="200425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Arrow 16"/>
          <p:cNvSpPr/>
          <p:nvPr/>
        </p:nvSpPr>
        <p:spPr>
          <a:xfrm rot="1147106">
            <a:off x="3014962" y="2895391"/>
            <a:ext cx="2368560" cy="159507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Arrow 17"/>
          <p:cNvSpPr/>
          <p:nvPr/>
        </p:nvSpPr>
        <p:spPr>
          <a:xfrm rot="199742">
            <a:off x="1542557" y="3044194"/>
            <a:ext cx="4967585" cy="140786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13DA-8634-4440-9392-761B7A7D1AE1}" type="datetime1">
              <a:rPr lang="en-GB" smtClean="0"/>
              <a:t>28/05/2012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Linda Cheng -FAVOR project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C63F-5192-4340-806F-C344304D7DE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56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 smtClean="0"/>
              <a:t>None </a:t>
            </a:r>
            <a:r>
              <a:rPr lang="zh-CN" altLang="en-US" dirty="0" smtClean="0"/>
              <a:t>名词练习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7592888" cy="1752600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zh-CN" altLang="en-US" sz="4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6600" dirty="0" smtClean="0">
                <a:solidFill>
                  <a:schemeClr val="accent6">
                    <a:lumMod val="75000"/>
                  </a:schemeClr>
                </a:solidFill>
              </a:rPr>
              <a:t>Characters</a:t>
            </a:r>
            <a:r>
              <a:rPr lang="en-US" altLang="zh-CN" sz="6600" dirty="0" smtClean="0">
                <a:solidFill>
                  <a:schemeClr val="accent6">
                    <a:lumMod val="75000"/>
                  </a:schemeClr>
                </a:solidFill>
              </a:rPr>
              <a:t>-  English </a:t>
            </a:r>
            <a:endParaRPr lang="en-GB" sz="6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082D-A3FF-4324-9DBD-EB32AABAE1A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65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496242" y="109540"/>
            <a:ext cx="3647559" cy="3672408"/>
            <a:chOff x="2494" y="1071"/>
            <a:chExt cx="698" cy="696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2494" y="1071"/>
              <a:ext cx="698" cy="69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46275"/>
                    <a:invGamma/>
                  </a:srgbClr>
                </a:gs>
                <a:gs pos="100000">
                  <a:srgbClr val="FF33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2502" y="1075"/>
              <a:ext cx="683" cy="678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alpha val="0"/>
                  </a:srgbClr>
                </a:gs>
                <a:gs pos="100000">
                  <a:srgbClr val="FF33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gray">
            <a:xfrm>
              <a:off x="2519" y="1081"/>
              <a:ext cx="649" cy="635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79216"/>
                    <a:invGamma/>
                  </a:srgbClr>
                </a:gs>
                <a:gs pos="100000">
                  <a:srgbClr val="FF33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gray">
            <a:xfrm>
              <a:off x="2522" y="1110"/>
              <a:ext cx="649" cy="60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tint val="0"/>
                    <a:invGamma/>
                  </a:srgbClr>
                </a:gs>
                <a:gs pos="100000">
                  <a:srgbClr val="FF33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zh-CN" altLang="en-US" dirty="0">
                  <a:solidFill>
                    <a:prstClr val="black"/>
                  </a:solidFill>
                </a:rPr>
                <a:t> </a:t>
              </a:r>
              <a:r>
                <a:rPr lang="zh-CN" altLang="en-US" sz="8800" dirty="0">
                  <a:solidFill>
                    <a:srgbClr val="002060"/>
                  </a:solidFill>
                </a:rPr>
                <a:t>大众</a:t>
              </a:r>
              <a:r>
                <a:rPr lang="zh-CN" altLang="en-US" sz="8800" dirty="0">
                  <a:solidFill>
                    <a:prstClr val="black"/>
                  </a:solidFill>
                </a:rPr>
                <a:t> </a:t>
              </a: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317199" y="3704870"/>
            <a:ext cx="8719297" cy="3304413"/>
            <a:chOff x="54" y="2574"/>
            <a:chExt cx="712" cy="715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54" y="2591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86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8800" dirty="0">
                  <a:solidFill>
                    <a:srgbClr val="0070C0"/>
                  </a:solidFill>
                </a:rPr>
                <a:t>General public </a:t>
              </a:r>
              <a:endParaRPr lang="zh-CN" altLang="en-US" sz="8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817A-5F97-4B36-A543-FFBE8FF0820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42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514151" y="111028"/>
            <a:ext cx="3647559" cy="3672408"/>
            <a:chOff x="2494" y="1071"/>
            <a:chExt cx="698" cy="696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2494" y="1071"/>
              <a:ext cx="698" cy="69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46275"/>
                    <a:invGamma/>
                  </a:srgbClr>
                </a:gs>
                <a:gs pos="100000">
                  <a:srgbClr val="FF33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2502" y="1075"/>
              <a:ext cx="683" cy="678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alpha val="0"/>
                  </a:srgbClr>
                </a:gs>
                <a:gs pos="100000">
                  <a:srgbClr val="FF33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gray">
            <a:xfrm>
              <a:off x="2519" y="1081"/>
              <a:ext cx="649" cy="635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79216"/>
                    <a:invGamma/>
                  </a:srgbClr>
                </a:gs>
                <a:gs pos="100000">
                  <a:srgbClr val="FF33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gray">
            <a:xfrm>
              <a:off x="2522" y="1110"/>
              <a:ext cx="649" cy="60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tint val="0"/>
                    <a:invGamma/>
                  </a:srgbClr>
                </a:gs>
                <a:gs pos="100000">
                  <a:srgbClr val="FF33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zh-CN" altLang="en-US" dirty="0">
                  <a:solidFill>
                    <a:prstClr val="black"/>
                  </a:solidFill>
                </a:rPr>
                <a:t> </a:t>
              </a:r>
              <a:r>
                <a:rPr lang="zh-CN" altLang="en-US" sz="8800" dirty="0">
                  <a:solidFill>
                    <a:srgbClr val="002060"/>
                  </a:solidFill>
                </a:rPr>
                <a:t>文明</a:t>
              </a:r>
              <a:r>
                <a:rPr lang="zh-CN" altLang="en-US" sz="8800" dirty="0">
                  <a:solidFill>
                    <a:prstClr val="black"/>
                  </a:solidFill>
                </a:rPr>
                <a:t> </a:t>
              </a: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317199" y="3704870"/>
            <a:ext cx="8719297" cy="3304413"/>
            <a:chOff x="54" y="2574"/>
            <a:chExt cx="712" cy="715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54" y="2591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86" y="2656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8800" dirty="0">
                  <a:solidFill>
                    <a:srgbClr val="0070C0"/>
                  </a:solidFill>
                </a:rPr>
                <a:t>Civilization </a:t>
              </a:r>
              <a:endParaRPr lang="zh-CN" altLang="en-US" sz="8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DD26-6DA9-4DB7-AAAD-941EBCB7C21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79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514151" y="111028"/>
            <a:ext cx="3647559" cy="3672408"/>
            <a:chOff x="2494" y="1071"/>
            <a:chExt cx="698" cy="696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gray">
            <a:xfrm>
              <a:off x="2494" y="1071"/>
              <a:ext cx="698" cy="69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46275"/>
                    <a:invGamma/>
                  </a:srgbClr>
                </a:gs>
                <a:gs pos="100000">
                  <a:srgbClr val="FF33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gray">
            <a:xfrm>
              <a:off x="2502" y="1075"/>
              <a:ext cx="683" cy="678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alpha val="0"/>
                  </a:srgbClr>
                </a:gs>
                <a:gs pos="100000">
                  <a:srgbClr val="FF33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gray">
            <a:xfrm>
              <a:off x="2519" y="1081"/>
              <a:ext cx="649" cy="635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shade val="79216"/>
                    <a:invGamma/>
                  </a:srgbClr>
                </a:gs>
                <a:gs pos="100000">
                  <a:srgbClr val="FF33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gray">
            <a:xfrm>
              <a:off x="2522" y="1110"/>
              <a:ext cx="649" cy="606"/>
            </a:xfrm>
            <a:prstGeom prst="ellipse">
              <a:avLst/>
            </a:prstGeom>
            <a:gradFill rotWithShape="1">
              <a:gsLst>
                <a:gs pos="0">
                  <a:srgbClr val="FF3300">
                    <a:gamma/>
                    <a:tint val="0"/>
                    <a:invGamma/>
                  </a:srgbClr>
                </a:gs>
                <a:gs pos="100000">
                  <a:srgbClr val="FF33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zh-CN" altLang="en-US" sz="8800" dirty="0">
                  <a:solidFill>
                    <a:srgbClr val="002060"/>
                  </a:solidFill>
                </a:rPr>
                <a:t>思维</a:t>
              </a:r>
              <a:r>
                <a:rPr lang="zh-CN" altLang="en-US" sz="8800" dirty="0">
                  <a:solidFill>
                    <a:prstClr val="black"/>
                  </a:solidFill>
                </a:rPr>
                <a:t> </a:t>
              </a: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121260" y="3744153"/>
            <a:ext cx="8719297" cy="3304413"/>
            <a:chOff x="54" y="2574"/>
            <a:chExt cx="712" cy="715"/>
          </a:xfrm>
        </p:grpSpPr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54" y="2591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gray">
            <a:xfrm>
              <a:off x="86" y="257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CC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gray">
            <a:xfrm>
              <a:off x="87" y="2657"/>
              <a:ext cx="650" cy="516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horz" wrap="none" anchor="ctr"/>
            <a:lstStyle/>
            <a:p>
              <a:r>
                <a:rPr lang="en-US" altLang="zh-CN" sz="6600" dirty="0">
                  <a:solidFill>
                    <a:srgbClr val="0070C0"/>
                  </a:solidFill>
                </a:rPr>
                <a:t>Thought, thinking</a:t>
              </a:r>
              <a:r>
                <a:rPr lang="en-US" altLang="zh-CN" sz="8800" dirty="0">
                  <a:solidFill>
                    <a:srgbClr val="0070C0"/>
                  </a:solidFill>
                </a:rPr>
                <a:t> </a:t>
              </a:r>
              <a:endParaRPr lang="zh-CN" altLang="en-US" sz="8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7D5A-DD7C-4006-A4A0-9BFF19447C2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28/05/2012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Linda Cheng -FAVOR project 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6703-ECCB-4018-9FC7-52FCCBC70C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60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656</Words>
  <Application>Microsoft Office PowerPoint</Application>
  <PresentationFormat>On-screen Show (4:3)</PresentationFormat>
  <Paragraphs>278</Paragraphs>
  <Slides>45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Apex</vt:lpstr>
      <vt:lpstr>Austin</vt:lpstr>
      <vt:lpstr>Office Theme</vt:lpstr>
      <vt:lpstr>1_Office Theme</vt:lpstr>
      <vt:lpstr>复习练习 words quiz </vt:lpstr>
      <vt:lpstr>PowerPoint Presentation</vt:lpstr>
      <vt:lpstr>PowerPoint Presentation</vt:lpstr>
      <vt:lpstr>PowerPoint Presentation</vt:lpstr>
      <vt:lpstr>PowerPoint Presentation</vt:lpstr>
      <vt:lpstr>None 名词练习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Adjective 形容词练习 </vt:lpstr>
      <vt:lpstr>PowerPoint Presentation</vt:lpstr>
      <vt:lpstr>PowerPoint Presentation</vt:lpstr>
      <vt:lpstr>PowerPoint Presentation</vt:lpstr>
      <vt:lpstr>Verb 动词练习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Newcastle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Adjective 形容词练习</dc:title>
  <dc:creator>Linda Cheng</dc:creator>
  <cp:lastModifiedBy>Linda Cheng</cp:lastModifiedBy>
  <cp:revision>13</cp:revision>
  <dcterms:created xsi:type="dcterms:W3CDTF">2012-05-28T06:52:58Z</dcterms:created>
  <dcterms:modified xsi:type="dcterms:W3CDTF">2012-05-28T09:58:35Z</dcterms:modified>
</cp:coreProperties>
</file>