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0"/>
  </p:notesMasterIdLst>
  <p:sldIdLst>
    <p:sldId id="302" r:id="rId5"/>
    <p:sldId id="278" r:id="rId6"/>
    <p:sldId id="281" r:id="rId7"/>
    <p:sldId id="282" r:id="rId8"/>
    <p:sldId id="30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256" r:id="rId28"/>
    <p:sldId id="257" r:id="rId29"/>
    <p:sldId id="258" r:id="rId30"/>
    <p:sldId id="259" r:id="rId31"/>
    <p:sldId id="261" r:id="rId32"/>
    <p:sldId id="260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27A"/>
    <a:srgbClr val="722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07835-323F-49BE-9B1B-3753FC8D4DFB}" type="datetimeFigureOut">
              <a:rPr lang="en-GB" smtClean="0"/>
              <a:t>28/05/2012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7F2A-0257-4B38-B85A-43FC5B994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7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3BCE2-FC2A-4E2B-B7E0-74EE1FADD029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4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15E9-BF59-4BB8-A35F-5E765E5129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9B0A-A75D-484B-B701-B774D023158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9598-11BF-4C4C-B098-D84CA5F41BA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D73763-08AC-44EF-A491-CAA3517A7437}" type="datetime1">
              <a:rPr lang="en-GB" smtClean="0"/>
              <a:t>28/05/2012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E1C2-877C-4B49-B0F3-CC09B431B80A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ECFA-0DB1-4676-8283-91E7088A47FA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C393-255C-45E8-91AA-4EC1A523016A}" type="datetime1">
              <a:rPr lang="en-GB" smtClean="0"/>
              <a:t>28/05/2012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12A1-BED2-4578-BCC3-9565558FCE45}" type="datetime1">
              <a:rPr lang="en-GB" smtClean="0"/>
              <a:t>28/05/2012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49DD-F194-4BA4-ADFC-BEFBA8A371E5}" type="datetime1">
              <a:rPr lang="en-GB" smtClean="0"/>
              <a:t>28/05/2012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CFD0-F75A-49AA-838F-A2081C87993D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D7FA-0631-49D0-BB1B-E096C099D2D2}" type="datetime1">
              <a:rPr lang="en-GB" smtClean="0"/>
              <a:t>28/05/2012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9B9F-798E-4B41-AE80-34F7E3C604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D6D2-F26D-488E-9AE9-4E98F8CA7699}" type="datetime1">
              <a:rPr lang="en-GB" smtClean="0"/>
              <a:t>28/05/2012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884A-A534-4BA7-84F1-B5E7649D05A2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D90-5C8F-47E0-89D9-EAFD4DDAAB9B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5F9-8E75-4E3F-9C9D-66E05FBB6B5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29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78DC-D054-438A-82CC-CDB83F58077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22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2751-B5B2-4B5F-B64E-79C242C39AC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72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E13-F023-4789-B25D-37DBA757F7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4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6FA-E801-4604-B5D1-0F2F58E6BC7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81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9FE-87FC-4DCA-A2B7-AAE1A23BD41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48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CDBE-FD99-4489-B002-CDB4B2BE3C1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6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AB26-7A67-4A5E-8D4E-05E4F514E5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CB00-E8DA-4DD5-9C9B-3DC8D312FF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7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9EF6-35DB-4904-BCBD-B862ACFE23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0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5414-21EC-4240-82A5-2822B050DA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60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A39-49F9-441C-B7B7-5061C2DA040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8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C723-896B-4736-9660-0B9ADD328DA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86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4F4C-07F5-43FC-A6BC-C33D9D5AE5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96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B75D-EF34-444D-9386-CFDEEA5B49B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533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D8FB6-6E76-4F31-BAB5-701BD7D8C45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593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91D1-B65A-4805-B101-852CE7D19C5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05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4DB9-9468-4B61-985E-0C00175C4E7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52C8-BF2B-44C8-9359-03DC1F293BE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A62-F50F-4833-BCB6-7534799D94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362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C636-143D-4944-A9EA-9422008AD85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588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66D-7F13-42BD-AD94-ADAAC0DBA4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41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6C93-8DDC-4FF0-B681-0785AFF3831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395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7685-6A4F-4B84-9954-7645E797DE9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3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40D-F782-410E-80A5-319DDBA866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0DC6-213C-4D98-94A6-C6FB6F63BB9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B6D-B481-440F-9BEB-6A386BA1EFD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0CC4-8BDF-4383-9CE3-52A2A67490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3245-3F87-4B0B-86CF-A520B9E1F93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ADEF3C-A130-486C-9477-A849FC708468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E69473-4CEA-49D7-93B1-F236F338704C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F8C63F-5192-4340-806F-C344304D7DE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69CD0-7627-473F-A187-C77C4080F97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8769-A4BB-410E-B5F9-7BF97BC0AA4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6703-ECCB-4018-9FC7-52FCCBC70C0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5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nimationfactory.com/en/animations.html?cid=E1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p%20beijing.jpg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p%20beijing.jpg" TargetMode="Externa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p%20beijing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4048" y="188640"/>
            <a:ext cx="3888432" cy="1470025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/>
              <a:t>复习练习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en-US" altLang="zh-CN" sz="6000" dirty="0" smtClean="0"/>
              <a:t>words quiz</a:t>
            </a:r>
            <a:r>
              <a:rPr lang="zh-CN" altLang="en-US" sz="6000" dirty="0" smtClean="0"/>
              <a:t> 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2348880"/>
            <a:ext cx="5868144" cy="298635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cs typeface="Aparajita" pitchFamily="34" charset="0"/>
              </a:rPr>
              <a:t>Lesson 20  </a:t>
            </a:r>
          </a:p>
          <a:p>
            <a:r>
              <a:rPr lang="zh-CN" altLang="en-US" sz="4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cs typeface="Aparajita" pitchFamily="34" charset="0"/>
              </a:rPr>
              <a:t>第二十课 </a:t>
            </a:r>
            <a:endParaRPr lang="en-US" altLang="zh-CN" sz="4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  <a:cs typeface="Aparajita" pitchFamily="34" charset="0"/>
            </a:endParaRPr>
          </a:p>
          <a:p>
            <a:r>
              <a:rPr lang="zh-CN" altLang="en-US" sz="6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cs typeface="Aparajita" pitchFamily="34" charset="0"/>
              </a:rPr>
              <a:t>互联网改变中</a:t>
            </a:r>
            <a:r>
              <a:rPr lang="zh-CN" altLang="en-US" sz="6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cs typeface="Aparajita" pitchFamily="34" charset="0"/>
              </a:rPr>
              <a:t>国 </a:t>
            </a:r>
            <a:r>
              <a:rPr lang="en-US" sz="6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cs typeface="Aparajita" pitchFamily="34" charset="0"/>
              </a:rPr>
              <a:t>  </a:t>
            </a:r>
            <a:endParaRPr lang="en-GB" sz="6000" b="1" dirty="0">
              <a:solidFill>
                <a:srgbClr val="C00000"/>
              </a:solidFill>
              <a:latin typeface="KaiTi" pitchFamily="49" charset="-122"/>
              <a:ea typeface="KaiTi" pitchFamily="49" charset="-122"/>
              <a:cs typeface="Aparajita" pitchFamily="34" charset="0"/>
            </a:endParaRPr>
          </a:p>
        </p:txBody>
      </p:sp>
      <p:pic>
        <p:nvPicPr>
          <p:cNvPr id="1026" name="Picture 2" descr="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2528243" cy="292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0" y="188640"/>
            <a:ext cx="4860032" cy="2520280"/>
          </a:xfrm>
          <a:prstGeom prst="cloudCallout">
            <a:avLst>
              <a:gd name="adj1" fmla="val -17388"/>
              <a:gd name="adj2" fmla="val 75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600" b="1" dirty="0">
                <a:solidFill>
                  <a:srgbClr val="C00000"/>
                </a:solidFill>
              </a:rPr>
              <a:t>加油！！</a:t>
            </a:r>
            <a:endParaRPr lang="en-GB" sz="66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49D2-39FC-41D2-AF92-EA1A99A52B0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范围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Scope , range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4597-58D0-4F7E-BDBE-B495AC18998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种子</a:t>
              </a:r>
              <a:endParaRPr lang="zh-CN" altLang="en-US" sz="8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Seed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278-8EFE-406D-B764-9F692E42B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3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植物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Plant 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B3-FE66-42E6-B78F-7403FD6FB05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销路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Sales channels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4E10-9F00-4185-8FD8-ED7ACC354DE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手段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Means, method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32B6-E0B0-4068-97D6-9586A8EC19C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5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娱乐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Civilization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1681-5E51-494D-B49C-5165E33860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sz="8800" dirty="0">
                  <a:solidFill>
                    <a:srgbClr val="002060"/>
                  </a:solidFill>
                </a:rPr>
                <a:t>媒介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Civilization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E3EC-A573-4057-8F7F-C9333C795AF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产业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Civilization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2444-04B4-40AA-B28D-64A4DEC3642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舆论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Civilization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DBE4-62DB-4000-AE99-8152CE09463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移民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>
                  <a:solidFill>
                    <a:srgbClr val="0070C0"/>
                  </a:solidFill>
                </a:rPr>
                <a:t>Migrant, immigrant</a:t>
              </a:r>
              <a:endParaRPr lang="zh-CN" altLang="en-US" sz="6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BBBB-E777-4618-8AAF-04B54B7A212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547615" y="661640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/>
              <a:t>媒</a:t>
            </a:r>
            <a:endParaRPr lang="en-GB" sz="4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65637" y="3801085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b="1" kern="1200" dirty="0" smtClean="0"/>
              <a:t>段</a:t>
            </a:r>
            <a:endParaRPr lang="en-GB" sz="44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666371" y="640006"/>
            <a:ext cx="1693849" cy="1946341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>
                <a:solidFill>
                  <a:schemeClr val="tx1"/>
                </a:solidFill>
              </a:rPr>
              <a:t>销</a:t>
            </a:r>
            <a:endParaRPr lang="en-GB" sz="4400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50560" y="3818137"/>
            <a:ext cx="1693849" cy="1946341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3600" kern="1200" dirty="0" smtClean="0"/>
              <a:t>闲</a:t>
            </a:r>
            <a:endParaRPr lang="en-GB" sz="3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546013" y="3858923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B4127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/>
              <a:t>介</a:t>
            </a:r>
            <a:endParaRPr lang="en-GB" sz="4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2547615" y="3801085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/>
              <a:t>路</a:t>
            </a:r>
            <a:endParaRPr lang="en-GB" sz="44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6413450" y="640006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7226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/>
              <a:t>手</a:t>
            </a:r>
            <a:endParaRPr lang="en-GB" sz="4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4477886" y="651020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 smtClean="0"/>
              <a:t>悠 </a:t>
            </a:r>
            <a:endParaRPr lang="en-GB" sz="4400" kern="12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66371" y="2600641"/>
            <a:ext cx="7772400" cy="756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组词： 请把这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个字组成四个词 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F0FF-911E-483A-947F-262F5175D421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变革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>
                  <a:solidFill>
                    <a:srgbClr val="0070C0"/>
                  </a:solidFill>
                </a:rPr>
                <a:t>Transform ,reform</a:t>
              </a:r>
              <a:endParaRPr lang="zh-CN" altLang="en-US" sz="6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8DAD-0B3B-42CF-93D1-2AF2B97E03F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色情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pornography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7F0C-609E-4AC0-9C78-EDCDDD99052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暴力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violence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DCC3-D600-4F24-8808-A343060FA31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3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瘾 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addiction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29D7-F15F-4E36-8684-D1843604018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Adjective </a:t>
            </a:r>
            <a:r>
              <a:rPr lang="zh-CN" altLang="en-US" dirty="0"/>
              <a:t>形容</a:t>
            </a:r>
            <a:r>
              <a:rPr lang="zh-CN" altLang="en-US" dirty="0" smtClean="0"/>
              <a:t>词练习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592888" cy="17526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English –Pinyin - Characters</a:t>
            </a:r>
            <a:endParaRPr lang="en-GB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3C17-01D6-4D83-B22F-9351B1A268C2}" type="datetime1">
              <a:rPr lang="en-GB" smtClean="0"/>
              <a:t>28/05/2012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45924"/>
            <a:ext cx="5193139" cy="3695198"/>
            <a:chOff x="125408" y="145924"/>
            <a:chExt cx="5193139" cy="3695198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45924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>
                  <a:solidFill>
                    <a:prstClr val="black"/>
                  </a:solidFill>
                </a:rPr>
                <a:t>Fu </a:t>
              </a:r>
              <a:r>
                <a:rPr lang="en-US" altLang="zh-CN" sz="6000" dirty="0" err="1">
                  <a:solidFill>
                    <a:prstClr val="black"/>
                  </a:solidFill>
                </a:rPr>
                <a:t>Mian</a:t>
              </a:r>
              <a:r>
                <a:rPr lang="en-US" altLang="zh-CN" sz="6000" dirty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62123" y="3704870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C00000"/>
                  </a:solidFill>
                </a:rPr>
                <a:t>Negative , bad </a:t>
              </a:r>
              <a:endParaRPr lang="zh-CN" altLang="en-US" sz="8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30616" y="335876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负面</a:t>
            </a:r>
            <a:r>
              <a:rPr lang="zh-CN" altLang="en-US" sz="8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C2B6-CA57-408C-AACE-8A1E70F0100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45924"/>
            <a:ext cx="5193139" cy="3695198"/>
            <a:chOff x="125408" y="145924"/>
            <a:chExt cx="5193139" cy="3695198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45924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qianglie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145752" y="3685438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 smtClean="0">
                  <a:solidFill>
                    <a:srgbClr val="C00000"/>
                  </a:solidFill>
                </a:rPr>
                <a:t>Strong intense</a:t>
              </a:r>
              <a:endParaRPr lang="zh-CN" altLang="en-US" sz="8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500892" y="50131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rgbClr val="C00000"/>
                </a:solidFill>
              </a:rPr>
              <a:t>强烈</a:t>
            </a:r>
            <a:endParaRPr lang="zh-CN" altLang="en-US" sz="8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AC8-987F-4A56-93E0-83BBB33E4F9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458107" y="107631"/>
            <a:ext cx="5193139" cy="3695198"/>
            <a:chOff x="125408" y="145924"/>
            <a:chExt cx="5193139" cy="3695198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45924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youxian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62123" y="3704870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 smtClean="0">
                  <a:solidFill>
                    <a:srgbClr val="C00000"/>
                  </a:solidFill>
                </a:rPr>
                <a:t>leisurely</a:t>
              </a:r>
              <a:endParaRPr lang="zh-CN" altLang="en-US" sz="8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0" y="717777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rgbClr val="C00000"/>
                </a:solidFill>
              </a:rPr>
              <a:t>悠闲 </a:t>
            </a:r>
            <a:r>
              <a:rPr lang="zh-CN" altLang="en-US" sz="8800" dirty="0" smtClean="0">
                <a:solidFill>
                  <a:prstClr val="black"/>
                </a:solidFill>
              </a:rPr>
              <a:t> </a:t>
            </a:r>
            <a:endParaRPr lang="zh-CN" altLang="en-US" sz="8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4C4B-F0E0-4B1B-B0CA-F6FC80BAF6C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8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Verb</a:t>
            </a:r>
            <a:r>
              <a:rPr lang="zh-CN" altLang="en-US" dirty="0" smtClean="0">
                <a:solidFill>
                  <a:srgbClr val="C00000"/>
                </a:solidFill>
              </a:rPr>
              <a:t> 动词练习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592888" cy="17526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English –Pinyin - Characters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DA70-599C-416C-8BB3-A982D9D277D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27584" y="170790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smtClean="0">
                  <a:solidFill>
                    <a:prstClr val="black"/>
                  </a:solidFill>
                </a:rPr>
                <a:t>Yi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lai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911874" cy="2857829"/>
            <a:chOff x="74" y="2574"/>
            <a:chExt cx="710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71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Rely on, depend on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923928" y="360742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依赖 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A736-ABE3-467C-AA9A-9A2682B980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5536" y="1992065"/>
            <a:ext cx="8087626" cy="4245248"/>
            <a:chOff x="395536" y="1992065"/>
            <a:chExt cx="8087626" cy="4245248"/>
          </a:xfrm>
        </p:grpSpPr>
        <p:sp>
          <p:nvSpPr>
            <p:cNvPr id="11" name="Freeform 10"/>
            <p:cNvSpPr/>
            <p:nvPr/>
          </p:nvSpPr>
          <p:spPr>
            <a:xfrm>
              <a:off x="395536" y="4581128"/>
              <a:ext cx="2449507" cy="1656185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Medium </a:t>
              </a:r>
              <a:endParaRPr lang="en-GB" sz="2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97704" y="3839729"/>
              <a:ext cx="2548690" cy="1730219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B4127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Leisurely </a:t>
              </a:r>
              <a:endParaRPr lang="en-GB" sz="28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76772" y="2857174"/>
              <a:ext cx="2563506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Sales channels</a:t>
              </a:r>
              <a:endParaRPr lang="en-GB" sz="28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084168" y="1992065"/>
              <a:ext cx="2398994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Approach </a:t>
              </a:r>
              <a:endParaRPr lang="en-GB" sz="28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520" y="145159"/>
            <a:ext cx="6468513" cy="3020603"/>
            <a:chOff x="251520" y="145159"/>
            <a:chExt cx="6468513" cy="3020603"/>
          </a:xfrm>
        </p:grpSpPr>
        <p:sp>
          <p:nvSpPr>
            <p:cNvPr id="16" name="Freeform 15"/>
            <p:cNvSpPr/>
            <p:nvPr/>
          </p:nvSpPr>
          <p:spPr>
            <a:xfrm>
              <a:off x="251520" y="1318098"/>
              <a:ext cx="1863556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dirty="0" smtClean="0">
                  <a:solidFill>
                    <a:schemeClr val="tx1"/>
                  </a:solidFill>
                </a:rPr>
                <a:t>悠</a:t>
              </a:r>
              <a:r>
                <a:rPr lang="zh-CN" altLang="en-US" sz="4400" dirty="0" smtClean="0"/>
                <a:t> 闲</a:t>
              </a:r>
              <a:endParaRPr lang="en-GB" sz="4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35696" y="836712"/>
              <a:ext cx="1736353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tx1"/>
                  </a:solidFill>
                </a:rPr>
                <a:t>媒</a:t>
              </a:r>
              <a:r>
                <a:rPr lang="zh-CN" altLang="en-US" sz="4400" dirty="0" smtClean="0"/>
                <a:t>介</a:t>
              </a:r>
              <a:endParaRPr lang="en-GB" sz="4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hlinkClick r:id="rId2" action="ppaction://hlinkfile"/>
            </p:cNvPr>
            <p:cNvSpPr/>
            <p:nvPr/>
          </p:nvSpPr>
          <p:spPr>
            <a:xfrm>
              <a:off x="3359237" y="344927"/>
              <a:ext cx="1693849" cy="194634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tx1"/>
                  </a:solidFill>
                </a:rPr>
                <a:t>销</a:t>
              </a:r>
              <a:r>
                <a:rPr lang="zh-CN" altLang="en-US" sz="4400" dirty="0" smtClean="0"/>
                <a:t>路</a:t>
              </a:r>
              <a:endParaRPr lang="en-GB" sz="4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89074" y="145159"/>
              <a:ext cx="1830959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7226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tx1"/>
                  </a:solidFill>
                </a:rPr>
                <a:t>手</a:t>
              </a:r>
              <a:r>
                <a:rPr lang="zh-CN" altLang="en-US" sz="4400" kern="1200" dirty="0" smtClean="0">
                  <a:solidFill>
                    <a:schemeClr val="bg1"/>
                  </a:solidFill>
                </a:rPr>
                <a:t>段</a:t>
              </a:r>
              <a:endParaRPr lang="en-GB" sz="44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Right Arrow 3"/>
          <p:cNvSpPr/>
          <p:nvPr/>
        </p:nvSpPr>
        <p:spPr>
          <a:xfrm rot="3981434" flipV="1">
            <a:off x="4412385" y="2415322"/>
            <a:ext cx="893081" cy="109495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3981434">
            <a:off x="6057046" y="2108479"/>
            <a:ext cx="875400" cy="177057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7113850">
            <a:off x="1301748" y="3597587"/>
            <a:ext cx="1986785" cy="15171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2626360">
            <a:off x="1466171" y="3553862"/>
            <a:ext cx="1574297" cy="160077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13BE-7F82-464C-B81F-4228ED0A3023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8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25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Ji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San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(of goods) to collect </a:t>
              </a:r>
            </a:p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and distribute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500892" y="406153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集散</a:t>
            </a:r>
            <a:r>
              <a:rPr lang="zh-CN" altLang="en-US" sz="9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zh-CN" altLang="en-US" sz="9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233-9817-4176-A797-403F72E0B4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Tui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jin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promote, push on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363527" y="923667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推进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01F2-6256-4ED5-82DA-8F428DDE5F5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Gai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jin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improve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33700" y="76383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改进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B3ED-5B77-46D6-A3A5-5A2EE4B48C4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779912" y="374208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59973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kang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Carry on one’s </a:t>
              </a:r>
            </a:p>
            <a:p>
              <a:r>
                <a:rPr lang="en-US" altLang="zh-CN" sz="6600" dirty="0" err="1" smtClean="0">
                  <a:solidFill>
                    <a:srgbClr val="C00000"/>
                  </a:solidFill>
                </a:rPr>
                <a:t>shouder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52864" y="1026944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9600" dirty="0">
                <a:solidFill>
                  <a:srgbClr val="C00000"/>
                </a:solidFill>
              </a:rPr>
              <a:t> </a:t>
            </a:r>
            <a:r>
              <a:rPr lang="zh-CN" altLang="en-US" sz="9600" dirty="0" smtClean="0">
                <a:solidFill>
                  <a:schemeClr val="accent4">
                    <a:lumMod val="50000"/>
                  </a:schemeClr>
                </a:solidFill>
              </a:rPr>
              <a:t>扛</a:t>
            </a:r>
            <a:r>
              <a:rPr lang="zh-CN" altLang="en-US" sz="9600" dirty="0" smtClean="0">
                <a:solidFill>
                  <a:prstClr val="black"/>
                </a:solidFill>
              </a:rPr>
              <a:t> </a:t>
            </a:r>
            <a:endParaRPr lang="zh-CN" altLang="en-US" sz="96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18AD-C418-4907-B9B5-A8454731A18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Gai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jin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improve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017680" y="76383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改进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2A23-2B78-4458-9CAB-C4FCB6AADD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huoqv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obtain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275856" y="541995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获取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561-3DE4-4169-AEDB-2A6FEBC503E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2864" y="281741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Sou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suo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Search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595219" y="519181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搜索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1FF1-4565-4409-9CB4-260AB60ABC3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smtClean="0">
                  <a:solidFill>
                    <a:prstClr val="black"/>
                  </a:solidFill>
                </a:rPr>
                <a:t>Yu ding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Book ; reserve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779912" y="576897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预定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F7F7-8286-40D6-A63F-2F0562255A2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Shou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rong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Take </a:t>
              </a:r>
              <a:r>
                <a:rPr lang="en-US" altLang="zh-CN" sz="6600" dirty="0" err="1" smtClean="0">
                  <a:solidFill>
                    <a:srgbClr val="C00000"/>
                  </a:solidFill>
                </a:rPr>
                <a:t>in;internment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275856" y="541995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收容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C288-B35F-4598-AAB7-430277E7A5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Take in;</a:t>
              </a:r>
              <a:r>
                <a:rPr lang="zh-CN" altLang="en-US" sz="6600" dirty="0" smtClean="0">
                  <a:solidFill>
                    <a:srgbClr val="C00000"/>
                  </a:solidFill>
                </a:rPr>
                <a:t> </a:t>
              </a:r>
              <a:r>
                <a:rPr lang="en-US" altLang="zh-CN" sz="6600" dirty="0" smtClean="0">
                  <a:solidFill>
                    <a:srgbClr val="C00000"/>
                  </a:solidFill>
                </a:rPr>
                <a:t>internment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275856" y="541995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殴打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AD71-1648-4BAE-9C0A-39B2D39C9F8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547615" y="661640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>
                <a:solidFill>
                  <a:schemeClr val="tx1"/>
                </a:solidFill>
              </a:rPr>
              <a:t>移</a:t>
            </a:r>
            <a:endParaRPr lang="en-GB" sz="44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65637" y="3801085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 smtClean="0"/>
              <a:t>容</a:t>
            </a:r>
            <a:endParaRPr lang="en-GB" sz="4400" b="1" kern="1200" dirty="0"/>
          </a:p>
        </p:txBody>
      </p:sp>
      <p:sp>
        <p:nvSpPr>
          <p:cNvPr id="8" name="Freeform 7">
            <a:hlinkClick r:id="rId2" action="ppaction://hlinkfile"/>
          </p:cNvPr>
          <p:cNvSpPr/>
          <p:nvPr/>
        </p:nvSpPr>
        <p:spPr>
          <a:xfrm>
            <a:off x="666371" y="640006"/>
            <a:ext cx="1693849" cy="1946341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 smtClean="0">
                <a:solidFill>
                  <a:schemeClr val="tx1"/>
                </a:solidFill>
              </a:rPr>
              <a:t>搜</a:t>
            </a:r>
            <a:endParaRPr lang="en-GB" sz="4400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50560" y="3818137"/>
            <a:ext cx="1693849" cy="1946341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3600" dirty="0"/>
              <a:t>民</a:t>
            </a:r>
            <a:endParaRPr lang="en-GB" sz="3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546013" y="3858923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B4127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/>
              <a:t>烈</a:t>
            </a:r>
            <a:endParaRPr lang="en-GB" sz="4400" dirty="0"/>
          </a:p>
        </p:txBody>
      </p:sp>
      <p:sp>
        <p:nvSpPr>
          <p:cNvPr id="14" name="Freeform 13"/>
          <p:cNvSpPr/>
          <p:nvPr/>
        </p:nvSpPr>
        <p:spPr>
          <a:xfrm>
            <a:off x="2547615" y="3801085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 smtClean="0">
                <a:solidFill>
                  <a:schemeClr val="bg1"/>
                </a:solidFill>
              </a:rPr>
              <a:t>索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413450" y="640006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7226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kern="1200" dirty="0" smtClean="0">
                <a:solidFill>
                  <a:schemeClr val="tx1"/>
                </a:solidFill>
              </a:rPr>
              <a:t>强</a:t>
            </a:r>
            <a:endParaRPr lang="en-GB" sz="4400" kern="1200" dirty="0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477886" y="651020"/>
            <a:ext cx="1629824" cy="184766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60" tIns="318579" rIns="288061" bIns="31857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4400" dirty="0" smtClean="0">
                <a:solidFill>
                  <a:schemeClr val="tx1"/>
                </a:solidFill>
              </a:rPr>
              <a:t>收</a:t>
            </a:r>
            <a:endParaRPr lang="en-GB" sz="4400" kern="12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66371" y="2600641"/>
            <a:ext cx="7772400" cy="756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组词： 请把这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个字组成四个词 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6C11-9686-40C7-A5D4-DBBE5C33C0D3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7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t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Kangyi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err="1" smtClean="0">
                  <a:solidFill>
                    <a:srgbClr val="C00000"/>
                  </a:solidFill>
                </a:rPr>
                <a:t>Peotect;demonstrate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3419872" y="61336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抗议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71B9-9C6C-4772-82D0-9BF9699B8F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5408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Fei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chu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Abolish; </a:t>
              </a:r>
            </a:p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do away with 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96595" y="53535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废除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0B53-92ED-4913-A769-9BA259674B3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264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Qiansong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Send back;</a:t>
              </a:r>
            </a:p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 repatriate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96595" y="53535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遣送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D456-200E-4567-BE54-CE033ABDE7C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264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000" dirty="0" err="1" smtClean="0">
                  <a:solidFill>
                    <a:prstClr val="black"/>
                  </a:solidFill>
                </a:rPr>
                <a:t>Gongji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err="1" smtClean="0">
                  <a:solidFill>
                    <a:srgbClr val="C00000"/>
                  </a:solidFill>
                </a:rPr>
                <a:t>Attack;assault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96595" y="53535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攻击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3BC-A81E-4290-BFD1-B0B34A14DE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264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000" dirty="0" smtClean="0">
                  <a:solidFill>
                    <a:prstClr val="black"/>
                  </a:solidFill>
                </a:rPr>
                <a:t>Fan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zui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 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Commit a crime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96595" y="53535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rgbClr val="C00000"/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犯罪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2FC2-4E91-403F-9030-C0AD2BC45B9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264" y="168713"/>
            <a:ext cx="5193139" cy="3672409"/>
            <a:chOff x="125408" y="168713"/>
            <a:chExt cx="5193139" cy="367240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125408" y="168713"/>
              <a:ext cx="5193139" cy="367240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381717" y="168713"/>
              <a:ext cx="4680520" cy="35774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000" dirty="0" smtClean="0">
                  <a:solidFill>
                    <a:prstClr val="black"/>
                  </a:solidFill>
                </a:rPr>
                <a:t>Fan </a:t>
              </a:r>
              <a:r>
                <a:rPr lang="en-US" altLang="zh-CN" sz="6000" dirty="0" err="1" smtClean="0">
                  <a:solidFill>
                    <a:prstClr val="black"/>
                  </a:solidFill>
                </a:rPr>
                <a:t>lan</a:t>
              </a:r>
              <a:r>
                <a:rPr lang="en-US" altLang="zh-CN" sz="6000" dirty="0" smtClean="0">
                  <a:solidFill>
                    <a:prstClr val="black"/>
                  </a:solidFill>
                </a:rPr>
                <a:t>  </a:t>
              </a:r>
              <a:endParaRPr lang="zh-CN" altLang="en-US" sz="6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52864" y="3739523"/>
            <a:ext cx="8523358" cy="3244333"/>
            <a:chOff x="74" y="2574"/>
            <a:chExt cx="696" cy="702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74" y="2578"/>
              <a:ext cx="696" cy="6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74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 smtClean="0">
                  <a:solidFill>
                    <a:srgbClr val="C00000"/>
                  </a:solidFill>
                </a:rPr>
                <a:t>overflow</a:t>
              </a:r>
              <a:endParaRPr lang="zh-CN" altLang="en-US" sz="6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gray">
          <a:xfrm>
            <a:off x="4196595" y="535350"/>
            <a:ext cx="4442170" cy="3197528"/>
          </a:xfrm>
          <a:prstGeom prst="ellipse">
            <a:avLst/>
          </a:prstGeom>
          <a:gradFill rotWithShape="1">
            <a:gsLst>
              <a:gs pos="0">
                <a:srgbClr val="FF3300">
                  <a:gamma/>
                  <a:tint val="0"/>
                  <a:invGamma/>
                </a:srgbClr>
              </a:gs>
              <a:gs pos="100000">
                <a:srgbClr val="FF3300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zh-CN" altLang="en-US" sz="8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zh-CN" altLang="en-US" sz="8800" dirty="0" smtClean="0">
                <a:solidFill>
                  <a:schemeClr val="accent4">
                    <a:lumMod val="50000"/>
                  </a:schemeClr>
                </a:solidFill>
              </a:rPr>
              <a:t>泛滥</a:t>
            </a:r>
            <a:endParaRPr lang="zh-CN" altLang="en-US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47D2-8085-45EB-919A-272703B62C1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41026" y="2603308"/>
            <a:ext cx="8200624" cy="3825484"/>
            <a:chOff x="350680" y="2562038"/>
            <a:chExt cx="8200624" cy="3825484"/>
          </a:xfrm>
        </p:grpSpPr>
        <p:sp>
          <p:nvSpPr>
            <p:cNvPr id="11" name="Freeform 10"/>
            <p:cNvSpPr/>
            <p:nvPr/>
          </p:nvSpPr>
          <p:spPr>
            <a:xfrm>
              <a:off x="6101797" y="2562038"/>
              <a:ext cx="2449507" cy="1656185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Search </a:t>
              </a:r>
              <a:endParaRPr lang="en-GB" sz="2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39862" y="3215356"/>
              <a:ext cx="2548690" cy="1730219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B4127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immigrant </a:t>
              </a:r>
              <a:endParaRPr lang="en-GB" sz="28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65685" y="3811275"/>
              <a:ext cx="2563506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intense</a:t>
              </a:r>
              <a:endParaRPr lang="en-GB" sz="28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0680" y="4539858"/>
              <a:ext cx="2589340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kern="1200" dirty="0" smtClean="0"/>
                <a:t>internment</a:t>
              </a:r>
              <a:endParaRPr lang="en-GB" sz="28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520" y="145159"/>
            <a:ext cx="6468513" cy="3020603"/>
            <a:chOff x="251520" y="145159"/>
            <a:chExt cx="6468513" cy="3020603"/>
          </a:xfrm>
        </p:grpSpPr>
        <p:sp>
          <p:nvSpPr>
            <p:cNvPr id="16" name="Freeform 15"/>
            <p:cNvSpPr/>
            <p:nvPr/>
          </p:nvSpPr>
          <p:spPr>
            <a:xfrm>
              <a:off x="251520" y="1318098"/>
              <a:ext cx="1863556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/>
                <a:t>搜索</a:t>
              </a:r>
              <a:endParaRPr lang="en-GB" sz="4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35696" y="836712"/>
              <a:ext cx="1736353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tx1"/>
                  </a:solidFill>
                </a:rPr>
                <a:t>移民</a:t>
              </a:r>
              <a:endParaRPr lang="en-GB" sz="4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hlinkClick r:id="rId2" action="ppaction://hlinkfile"/>
            </p:cNvPr>
            <p:cNvSpPr/>
            <p:nvPr/>
          </p:nvSpPr>
          <p:spPr>
            <a:xfrm>
              <a:off x="3359237" y="344927"/>
              <a:ext cx="1693849" cy="194634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tx1"/>
                  </a:solidFill>
                </a:rPr>
                <a:t>强烈</a:t>
              </a:r>
              <a:endParaRPr lang="en-GB" sz="4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89074" y="145159"/>
              <a:ext cx="1830959" cy="184766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7226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60" tIns="318579" rIns="288061" bIns="318578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400" kern="1200" dirty="0" smtClean="0">
                  <a:solidFill>
                    <a:schemeClr val="bg1"/>
                  </a:solidFill>
                </a:rPr>
                <a:t>收容 </a:t>
              </a:r>
              <a:endParaRPr lang="en-GB" sz="44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Right Arrow 3"/>
          <p:cNvSpPr/>
          <p:nvPr/>
        </p:nvSpPr>
        <p:spPr>
          <a:xfrm rot="6570697">
            <a:off x="3238425" y="3004290"/>
            <a:ext cx="1553683" cy="173949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8409192">
            <a:off x="1358409" y="3065549"/>
            <a:ext cx="4726969" cy="200425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147106">
            <a:off x="3014962" y="2895391"/>
            <a:ext cx="2368560" cy="159507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199742">
            <a:off x="1542557" y="3044194"/>
            <a:ext cx="4967585" cy="140786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13DA-8634-4440-9392-761B7A7D1AE1}" type="datetime1">
              <a:rPr lang="en-GB" smtClean="0"/>
              <a:t>28/05/2012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Linda Cheng -FAVOR project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C63F-5192-4340-806F-C344304D7D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 smtClean="0"/>
              <a:t>None </a:t>
            </a:r>
            <a:r>
              <a:rPr lang="zh-CN" altLang="en-US" dirty="0" smtClean="0"/>
              <a:t>名词练习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592888" cy="17526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Characters</a:t>
            </a:r>
            <a:r>
              <a:rPr lang="en-US" altLang="zh-CN" sz="6600" dirty="0" smtClean="0">
                <a:solidFill>
                  <a:schemeClr val="accent6">
                    <a:lumMod val="75000"/>
                  </a:schemeClr>
                </a:solidFill>
              </a:rPr>
              <a:t>-  English </a:t>
            </a:r>
            <a:endParaRPr lang="en-GB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082D-A3FF-4324-9DBD-EB32AABAE1A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496242" y="109540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大众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General public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817A-5F97-4B36-A543-FFBE8FF082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dirty="0">
                  <a:solidFill>
                    <a:prstClr val="black"/>
                  </a:solidFill>
                </a:rPr>
                <a:t> </a:t>
              </a:r>
              <a:r>
                <a:rPr lang="zh-CN" altLang="en-US" sz="8800" dirty="0">
                  <a:solidFill>
                    <a:srgbClr val="002060"/>
                  </a:solidFill>
                </a:rPr>
                <a:t>文明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317199" y="3704870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6" y="2656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8800" dirty="0">
                  <a:solidFill>
                    <a:srgbClr val="0070C0"/>
                  </a:solidFill>
                </a:rPr>
                <a:t>Civilization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D26-6DA9-4DB7-AAAD-941EBCB7C21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514151" y="111028"/>
            <a:ext cx="3647559" cy="3672408"/>
            <a:chOff x="2494" y="1071"/>
            <a:chExt cx="698" cy="69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gray">
            <a:xfrm>
              <a:off x="2494" y="1071"/>
              <a:ext cx="698" cy="69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gray">
            <a:xfrm>
              <a:off x="2502" y="1075"/>
              <a:ext cx="683" cy="678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2519" y="1081"/>
              <a:ext cx="649" cy="63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2522" y="1110"/>
              <a:ext cx="649" cy="606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zh-CN" altLang="en-US" sz="8800" dirty="0">
                  <a:solidFill>
                    <a:srgbClr val="002060"/>
                  </a:solidFill>
                </a:rPr>
                <a:t>思维</a:t>
              </a:r>
              <a:r>
                <a:rPr lang="zh-CN" altLang="en-US" sz="88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121260" y="3744153"/>
            <a:ext cx="8719297" cy="3304413"/>
            <a:chOff x="54" y="2574"/>
            <a:chExt cx="712" cy="715"/>
          </a:xfrm>
        </p:grpSpPr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gray">
            <a:xfrm>
              <a:off x="86" y="257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CC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79216"/>
                    <a:invGamma/>
                  </a:srgbClr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gray">
            <a:xfrm>
              <a:off x="87" y="2657"/>
              <a:ext cx="650" cy="51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en-US" altLang="zh-CN" sz="6600" dirty="0">
                  <a:solidFill>
                    <a:srgbClr val="0070C0"/>
                  </a:solidFill>
                </a:rPr>
                <a:t>Thought, thinking</a:t>
              </a:r>
              <a:r>
                <a:rPr lang="en-US" altLang="zh-CN" sz="8800" dirty="0">
                  <a:solidFill>
                    <a:srgbClr val="0070C0"/>
                  </a:solidFill>
                </a:rPr>
                <a:t> </a:t>
              </a:r>
              <a:endParaRPr lang="zh-CN" altLang="en-US" sz="8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7D5A-DD7C-4006-A4A0-9BFF19447C2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28/05/2012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Linda Cheng -FAVOR project 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6703-ECCB-4018-9FC7-52FCCBC70C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0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656</Words>
  <Application>Microsoft Office PowerPoint</Application>
  <PresentationFormat>On-screen Show (4:3)</PresentationFormat>
  <Paragraphs>278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Apex</vt:lpstr>
      <vt:lpstr>Austin</vt:lpstr>
      <vt:lpstr>Office Theme</vt:lpstr>
      <vt:lpstr>1_Office Theme</vt:lpstr>
      <vt:lpstr>复习练习 words quiz </vt:lpstr>
      <vt:lpstr>PowerPoint Presentation</vt:lpstr>
      <vt:lpstr>PowerPoint Presentation</vt:lpstr>
      <vt:lpstr>PowerPoint Presentation</vt:lpstr>
      <vt:lpstr>PowerPoint Presentation</vt:lpstr>
      <vt:lpstr>None 名词练习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Adjective 形容词练习 </vt:lpstr>
      <vt:lpstr>PowerPoint Presentation</vt:lpstr>
      <vt:lpstr>PowerPoint Presentation</vt:lpstr>
      <vt:lpstr>PowerPoint Presentation</vt:lpstr>
      <vt:lpstr>Verb 动词练习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形容词练习</dc:title>
  <dc:creator>Linda Cheng</dc:creator>
  <cp:lastModifiedBy>Linda Cheng</cp:lastModifiedBy>
  <cp:revision>13</cp:revision>
  <dcterms:created xsi:type="dcterms:W3CDTF">2012-05-28T06:52:58Z</dcterms:created>
  <dcterms:modified xsi:type="dcterms:W3CDTF">2012-05-28T09:58:35Z</dcterms:modified>
</cp:coreProperties>
</file>