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4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CC9CB-3098-4D58-9EA2-E35D062AED75}" type="datetimeFigureOut">
              <a:rPr lang="en-GB" smtClean="0"/>
              <a:t>15/05/2012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9BAD2-793E-44BC-AFD6-BD9C2B89252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10/05/2012</a:t>
            </a:r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421403-AB3D-4753-B87A-F34D9C5965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10/05/2012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1403-AB3D-4753-B87A-F34D9C5965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10/05/2012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1403-AB3D-4753-B87A-F34D9C5965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10/05/2012</a:t>
            </a:r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421403-AB3D-4753-B87A-F34D9C5965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10/05/2012</a:t>
            </a: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1403-AB3D-4753-B87A-F34D9C59658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10/05/2012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1403-AB3D-4753-B87A-F34D9C5965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10/05/2012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C421403-AB3D-4753-B87A-F34D9C59658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10/05/2012</a:t>
            </a:r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1403-AB3D-4753-B87A-F34D9C5965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10/05/2012</a:t>
            </a:r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1403-AB3D-4753-B87A-F34D9C5965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10/05/2012</a:t>
            </a:r>
            <a:endParaRPr lang="en-GB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1403-AB3D-4753-B87A-F34D9C5965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10/05/2012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1403-AB3D-4753-B87A-F34D9C59658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GB" smtClean="0"/>
              <a:t>10/05/2012</a:t>
            </a:r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GB" smtClean="0"/>
              <a:t>Qiaochao Zhang q.zhang9@aston.ac.uk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421403-AB3D-4753-B87A-F34D9C59658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37.wav"/><Relationship Id="rId1" Type="http://schemas.openxmlformats.org/officeDocument/2006/relationships/audio" Target="../media/audio36.wav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9.wav"/><Relationship Id="rId1" Type="http://schemas.openxmlformats.org/officeDocument/2006/relationships/audio" Target="../media/audio38.wav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audio" Target="../media/audio42.wav"/><Relationship Id="rId7" Type="http://schemas.openxmlformats.org/officeDocument/2006/relationships/image" Target="../media/image6.wmf"/><Relationship Id="rId2" Type="http://schemas.openxmlformats.org/officeDocument/2006/relationships/audio" Target="../media/audio41.wav"/><Relationship Id="rId1" Type="http://schemas.openxmlformats.org/officeDocument/2006/relationships/audio" Target="../media/audio40.wav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1.png"/><Relationship Id="rId4" Type="http://schemas.openxmlformats.org/officeDocument/2006/relationships/audio" Target="../media/audio43.wav"/><Relationship Id="rId9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5.wav"/><Relationship Id="rId1" Type="http://schemas.openxmlformats.org/officeDocument/2006/relationships/audio" Target="../media/audio44.wav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9.wav"/><Relationship Id="rId13" Type="http://schemas.openxmlformats.org/officeDocument/2006/relationships/image" Target="../media/image9.wmf"/><Relationship Id="rId18" Type="http://schemas.openxmlformats.org/officeDocument/2006/relationships/image" Target="../media/image24.png"/><Relationship Id="rId3" Type="http://schemas.openxmlformats.org/officeDocument/2006/relationships/audio" Target="../media/audio42.wav"/><Relationship Id="rId7" Type="http://schemas.openxmlformats.org/officeDocument/2006/relationships/audio" Target="../media/audio48.wav"/><Relationship Id="rId12" Type="http://schemas.openxmlformats.org/officeDocument/2006/relationships/image" Target="../media/image6.wmf"/><Relationship Id="rId17" Type="http://schemas.openxmlformats.org/officeDocument/2006/relationships/image" Target="../media/image23.wmf"/><Relationship Id="rId2" Type="http://schemas.openxmlformats.org/officeDocument/2006/relationships/audio" Target="../media/audio41.wav"/><Relationship Id="rId16" Type="http://schemas.openxmlformats.org/officeDocument/2006/relationships/image" Target="../media/image22.png"/><Relationship Id="rId1" Type="http://schemas.openxmlformats.org/officeDocument/2006/relationships/audio" Target="../media/audio40.wav"/><Relationship Id="rId6" Type="http://schemas.openxmlformats.org/officeDocument/2006/relationships/audio" Target="../media/audio47.wav"/><Relationship Id="rId11" Type="http://schemas.openxmlformats.org/officeDocument/2006/relationships/image" Target="../media/image4.jpeg"/><Relationship Id="rId5" Type="http://schemas.openxmlformats.org/officeDocument/2006/relationships/audio" Target="../media/audio46.wav"/><Relationship Id="rId15" Type="http://schemas.openxmlformats.org/officeDocument/2006/relationships/image" Target="../media/image21.png"/><Relationship Id="rId10" Type="http://schemas.openxmlformats.org/officeDocument/2006/relationships/image" Target="../media/image19.wmf"/><Relationship Id="rId4" Type="http://schemas.openxmlformats.org/officeDocument/2006/relationships/audio" Target="../media/audio43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0.wav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image" Target="../media/image6.wmf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6.wav"/><Relationship Id="rId7" Type="http://schemas.openxmlformats.org/officeDocument/2006/relationships/image" Target="../media/image11.wmf"/><Relationship Id="rId2" Type="http://schemas.openxmlformats.org/officeDocument/2006/relationships/audio" Target="../media/audio5.wav"/><Relationship Id="rId1" Type="http://schemas.openxmlformats.org/officeDocument/2006/relationships/audio" Target="../media/audio4.wav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audio" Target="../media/audio9.wav"/><Relationship Id="rId7" Type="http://schemas.openxmlformats.org/officeDocument/2006/relationships/image" Target="../media/image14.wmf"/><Relationship Id="rId2" Type="http://schemas.openxmlformats.org/officeDocument/2006/relationships/audio" Target="../media/audio8.wav"/><Relationship Id="rId1" Type="http://schemas.openxmlformats.org/officeDocument/2006/relationships/audio" Target="../media/audio7.wav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13" Type="http://schemas.openxmlformats.org/officeDocument/2006/relationships/image" Target="../media/image6.wmf"/><Relationship Id="rId18" Type="http://schemas.openxmlformats.org/officeDocument/2006/relationships/image" Target="../media/image13.wmf"/><Relationship Id="rId3" Type="http://schemas.openxmlformats.org/officeDocument/2006/relationships/audio" Target="../media/audio12.wav"/><Relationship Id="rId21" Type="http://schemas.openxmlformats.org/officeDocument/2006/relationships/image" Target="../media/image8.png"/><Relationship Id="rId7" Type="http://schemas.openxmlformats.org/officeDocument/2006/relationships/audio" Target="../media/audio16.wav"/><Relationship Id="rId12" Type="http://schemas.openxmlformats.org/officeDocument/2006/relationships/image" Target="../media/image5.wmf"/><Relationship Id="rId17" Type="http://schemas.openxmlformats.org/officeDocument/2006/relationships/image" Target="../media/image12.wmf"/><Relationship Id="rId2" Type="http://schemas.openxmlformats.org/officeDocument/2006/relationships/audio" Target="../media/audio11.wav"/><Relationship Id="rId16" Type="http://schemas.openxmlformats.org/officeDocument/2006/relationships/image" Target="../media/image11.wmf"/><Relationship Id="rId20" Type="http://schemas.openxmlformats.org/officeDocument/2006/relationships/image" Target="../media/image15.wmf"/><Relationship Id="rId1" Type="http://schemas.openxmlformats.org/officeDocument/2006/relationships/audio" Target="../media/audio10.wav"/><Relationship Id="rId6" Type="http://schemas.openxmlformats.org/officeDocument/2006/relationships/audio" Target="../media/audio15.wav"/><Relationship Id="rId11" Type="http://schemas.openxmlformats.org/officeDocument/2006/relationships/image" Target="../media/image4.jpeg"/><Relationship Id="rId5" Type="http://schemas.openxmlformats.org/officeDocument/2006/relationships/audio" Target="../media/audio14.wav"/><Relationship Id="rId15" Type="http://schemas.openxmlformats.org/officeDocument/2006/relationships/image" Target="../media/image10.wmf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4.wmf"/><Relationship Id="rId4" Type="http://schemas.openxmlformats.org/officeDocument/2006/relationships/audio" Target="../media/audio13.wav"/><Relationship Id="rId9" Type="http://schemas.openxmlformats.org/officeDocument/2006/relationships/audio" Target="../media/audio18.wav"/><Relationship Id="rId1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7" Type="http://schemas.openxmlformats.org/officeDocument/2006/relationships/image" Target="../media/image18.png"/><Relationship Id="rId2" Type="http://schemas.openxmlformats.org/officeDocument/2006/relationships/audio" Target="../media/audio20.wav"/><Relationship Id="rId1" Type="http://schemas.openxmlformats.org/officeDocument/2006/relationships/audio" Target="../media/audio19.wav"/><Relationship Id="rId6" Type="http://schemas.openxmlformats.org/officeDocument/2006/relationships/image" Target="../media/image8.pn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9.wav"/><Relationship Id="rId13" Type="http://schemas.openxmlformats.org/officeDocument/2006/relationships/image" Target="../media/image5.wmf"/><Relationship Id="rId18" Type="http://schemas.openxmlformats.org/officeDocument/2006/relationships/image" Target="../media/image12.wmf"/><Relationship Id="rId3" Type="http://schemas.openxmlformats.org/officeDocument/2006/relationships/audio" Target="../media/audio24.wav"/><Relationship Id="rId21" Type="http://schemas.openxmlformats.org/officeDocument/2006/relationships/image" Target="../media/image15.wmf"/><Relationship Id="rId7" Type="http://schemas.openxmlformats.org/officeDocument/2006/relationships/audio" Target="../media/audio28.wav"/><Relationship Id="rId12" Type="http://schemas.openxmlformats.org/officeDocument/2006/relationships/image" Target="../media/image4.jpeg"/><Relationship Id="rId17" Type="http://schemas.openxmlformats.org/officeDocument/2006/relationships/image" Target="../media/image11.wmf"/><Relationship Id="rId2" Type="http://schemas.openxmlformats.org/officeDocument/2006/relationships/audio" Target="../media/audio23.wav"/><Relationship Id="rId16" Type="http://schemas.openxmlformats.org/officeDocument/2006/relationships/image" Target="../media/image10.wmf"/><Relationship Id="rId20" Type="http://schemas.openxmlformats.org/officeDocument/2006/relationships/image" Target="../media/image14.wmf"/><Relationship Id="rId1" Type="http://schemas.openxmlformats.org/officeDocument/2006/relationships/audio" Target="../media/audio22.wav"/><Relationship Id="rId6" Type="http://schemas.openxmlformats.org/officeDocument/2006/relationships/audio" Target="../media/audio27.wav"/><Relationship Id="rId11" Type="http://schemas.openxmlformats.org/officeDocument/2006/relationships/slideLayout" Target="../slideLayouts/slideLayout6.xml"/><Relationship Id="rId5" Type="http://schemas.openxmlformats.org/officeDocument/2006/relationships/audio" Target="../media/audio26.wav"/><Relationship Id="rId15" Type="http://schemas.openxmlformats.org/officeDocument/2006/relationships/image" Target="../media/image9.wmf"/><Relationship Id="rId10" Type="http://schemas.openxmlformats.org/officeDocument/2006/relationships/audio" Target="../media/audio31.wav"/><Relationship Id="rId19" Type="http://schemas.openxmlformats.org/officeDocument/2006/relationships/image" Target="../media/image13.wmf"/><Relationship Id="rId4" Type="http://schemas.openxmlformats.org/officeDocument/2006/relationships/audio" Target="../media/audio25.wav"/><Relationship Id="rId9" Type="http://schemas.openxmlformats.org/officeDocument/2006/relationships/audio" Target="../media/audio30.wav"/><Relationship Id="rId14" Type="http://schemas.openxmlformats.org/officeDocument/2006/relationships/image" Target="../media/image6.wmf"/><Relationship Id="rId2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4.wav"/><Relationship Id="rId7" Type="http://schemas.openxmlformats.org/officeDocument/2006/relationships/image" Target="../media/image18.png"/><Relationship Id="rId2" Type="http://schemas.openxmlformats.org/officeDocument/2006/relationships/audio" Target="../media/audio33.wav"/><Relationship Id="rId1" Type="http://schemas.openxmlformats.org/officeDocument/2006/relationships/audio" Target="../media/audio32.wav"/><Relationship Id="rId6" Type="http://schemas.openxmlformats.org/officeDocument/2006/relationships/image" Target="../media/image19.wmf"/><Relationship Id="rId5" Type="http://schemas.openxmlformats.org/officeDocument/2006/relationships/slideLayout" Target="../slideLayouts/slideLayout6.xml"/><Relationship Id="rId4" Type="http://schemas.openxmlformats.org/officeDocument/2006/relationships/audio" Target="../media/audio3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Lesson seven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Places and directions</a:t>
            </a:r>
            <a:endParaRPr lang="en-GB" dirty="0"/>
          </a:p>
        </p:txBody>
      </p:sp>
      <p:pic>
        <p:nvPicPr>
          <p:cNvPr id="1026" name="Picture 2" descr="C:\Program Files (x86)\Microsoft Office\MEDIA\CAGCAT10\j019553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412776"/>
            <a:ext cx="2178081" cy="268279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10/05/2012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1403-AB3D-4753-B87A-F34D9C596584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directions</a:t>
            </a:r>
            <a:endParaRPr lang="en-GB" dirty="0"/>
          </a:p>
        </p:txBody>
      </p:sp>
      <p:pic>
        <p:nvPicPr>
          <p:cNvPr id="2050" name="Picture 2" descr="C:\Users\lucy zhang\AppData\Local\Microsoft\Windows\Temporary Internet Files\Content.IE5\V995OP38\MC90044194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5537" y="3092450"/>
            <a:ext cx="1812925" cy="6731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187624" y="3068960"/>
            <a:ext cx="20810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err="1" smtClean="0"/>
              <a:t>zuǒbiān</a:t>
            </a:r>
            <a:endParaRPr lang="en-GB" sz="4400" dirty="0"/>
          </a:p>
        </p:txBody>
      </p:sp>
      <p:sp>
        <p:nvSpPr>
          <p:cNvPr id="6" name="Rectangle 5"/>
          <p:cNvSpPr/>
          <p:nvPr/>
        </p:nvSpPr>
        <p:spPr>
          <a:xfrm>
            <a:off x="5796136" y="3068960"/>
            <a:ext cx="20553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err="1" smtClean="0"/>
              <a:t>yòubiān</a:t>
            </a:r>
            <a:endParaRPr lang="en-GB" sz="44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3347864" y="3356992"/>
            <a:ext cx="304800" cy="304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5508104" y="3356992"/>
            <a:ext cx="304800" cy="30480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10/05/2012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1403-AB3D-4753-B87A-F34D9C59658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Translate the English words into Chinese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699792" y="1916832"/>
            <a:ext cx="15306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/>
              <a:t>North</a:t>
            </a:r>
          </a:p>
        </p:txBody>
      </p:sp>
      <p:sp>
        <p:nvSpPr>
          <p:cNvPr id="5" name="Rectangle 4"/>
          <p:cNvSpPr/>
          <p:nvPr/>
        </p:nvSpPr>
        <p:spPr>
          <a:xfrm>
            <a:off x="6588224" y="1700808"/>
            <a:ext cx="13605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/>
              <a:t>West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7624" y="3068960"/>
            <a:ext cx="12266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/>
              <a:t>East</a:t>
            </a:r>
            <a:endParaRPr lang="en-GB" sz="4400" dirty="0"/>
          </a:p>
        </p:txBody>
      </p:sp>
      <p:sp>
        <p:nvSpPr>
          <p:cNvPr id="7" name="Rectangle 6"/>
          <p:cNvSpPr/>
          <p:nvPr/>
        </p:nvSpPr>
        <p:spPr>
          <a:xfrm>
            <a:off x="7164288" y="5157192"/>
            <a:ext cx="11124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/>
              <a:t>Left</a:t>
            </a:r>
          </a:p>
        </p:txBody>
      </p:sp>
      <p:sp>
        <p:nvSpPr>
          <p:cNvPr id="8" name="Rectangle 7"/>
          <p:cNvSpPr/>
          <p:nvPr/>
        </p:nvSpPr>
        <p:spPr>
          <a:xfrm>
            <a:off x="3779912" y="5157192"/>
            <a:ext cx="14157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/>
              <a:t>Right</a:t>
            </a:r>
          </a:p>
        </p:txBody>
      </p:sp>
      <p:sp>
        <p:nvSpPr>
          <p:cNvPr id="9" name="Rectangle 8"/>
          <p:cNvSpPr/>
          <p:nvPr/>
        </p:nvSpPr>
        <p:spPr>
          <a:xfrm>
            <a:off x="5508104" y="2996952"/>
            <a:ext cx="15824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/>
              <a:t>South</a:t>
            </a:r>
            <a:endParaRPr lang="en-GB" sz="44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10/05/2012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1403-AB3D-4753-B87A-F34D9C59658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Sentence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Where</a:t>
            </a:r>
            <a:r>
              <a:rPr lang="en-GB" dirty="0" smtClean="0"/>
              <a:t> is …</a:t>
            </a:r>
          </a:p>
          <a:p>
            <a:r>
              <a:rPr lang="en-GB" dirty="0" smtClean="0"/>
              <a:t>… </a:t>
            </a:r>
            <a:r>
              <a:rPr lang="en-GB" dirty="0" err="1" smtClean="0"/>
              <a:t>zài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rgbClr val="FF0000"/>
                </a:solidFill>
              </a:rPr>
              <a:t>nǎr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r>
              <a:rPr lang="en-GB" dirty="0" smtClean="0"/>
              <a:t>For example</a:t>
            </a:r>
          </a:p>
          <a:p>
            <a:endParaRPr lang="en-GB" dirty="0" smtClean="0"/>
          </a:p>
          <a:p>
            <a:r>
              <a:rPr lang="en-GB" dirty="0" smtClean="0"/>
              <a:t>             Where is school?</a:t>
            </a:r>
          </a:p>
          <a:p>
            <a:r>
              <a:rPr lang="en-GB" dirty="0" smtClean="0"/>
              <a:t>             </a:t>
            </a:r>
            <a:r>
              <a:rPr lang="en-GB" dirty="0" err="1" smtClean="0"/>
              <a:t>Xuéxiào</a:t>
            </a:r>
            <a:r>
              <a:rPr lang="en-GB" dirty="0" smtClean="0"/>
              <a:t> </a:t>
            </a:r>
            <a:r>
              <a:rPr lang="en-GB" dirty="0" err="1" smtClean="0"/>
              <a:t>zài</a:t>
            </a:r>
            <a:r>
              <a:rPr lang="en-GB" dirty="0" smtClean="0"/>
              <a:t> </a:t>
            </a:r>
            <a:r>
              <a:rPr lang="en-GB" dirty="0" err="1" smtClean="0"/>
              <a:t>nǎr</a:t>
            </a:r>
            <a:r>
              <a:rPr lang="en-GB" dirty="0" smtClean="0"/>
              <a:t>? 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3059832" y="1700808"/>
            <a:ext cx="304800" cy="3048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5436096" y="4581128"/>
            <a:ext cx="304800" cy="3048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10/05/2012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1403-AB3D-4753-B87A-F34D9C59658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Practice question ‘where is…?’</a:t>
            </a:r>
            <a:endParaRPr lang="en-GB" dirty="0"/>
          </a:p>
        </p:txBody>
      </p:sp>
      <p:pic>
        <p:nvPicPr>
          <p:cNvPr id="6" name="Picture 7" descr="C:\Users\lucy zhang\AppData\Local\Microsoft\Windows\Temporary Internet Files\Content.IE5\XL883RVJ\MC900438706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3356992"/>
            <a:ext cx="1153984" cy="1247440"/>
          </a:xfrm>
          <a:prstGeom prst="rect">
            <a:avLst/>
          </a:prstGeom>
          <a:noFill/>
        </p:spPr>
      </p:pic>
      <p:pic>
        <p:nvPicPr>
          <p:cNvPr id="7" name="Picture 11" descr="C:\Users\lucy zhang\AppData\Local\Microsoft\Windows\Temporary Internet Files\Content.IE5\BBJEA98Y\MC900036415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5157192"/>
            <a:ext cx="1189896" cy="1080363"/>
          </a:xfrm>
          <a:prstGeom prst="rect">
            <a:avLst/>
          </a:prstGeom>
          <a:noFill/>
        </p:spPr>
      </p:pic>
      <p:pic>
        <p:nvPicPr>
          <p:cNvPr id="8" name="Picture 7" descr="C:\Users\lucy zhang\AppData\Local\Microsoft\Windows\Temporary Internet Files\Content.IE5\1KJW0AF3\MC900297303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1628800"/>
            <a:ext cx="1303226" cy="1152128"/>
          </a:xfrm>
          <a:prstGeom prst="rect">
            <a:avLst/>
          </a:prstGeom>
          <a:noFill/>
        </p:spPr>
      </p:pic>
      <p:pic>
        <p:nvPicPr>
          <p:cNvPr id="9" name="Picture 4" descr="C:\Users\lucy zhang\AppData\Local\Microsoft\Windows\Temporary Internet Files\Content.IE5\XL883RVJ\MC900089286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3429000"/>
            <a:ext cx="1311033" cy="1125429"/>
          </a:xfrm>
          <a:prstGeom prst="rect">
            <a:avLst/>
          </a:prstGeom>
          <a:noFill/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4355976" y="2852936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2267744" y="4725144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6588224" y="4653136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4427984" y="6309320"/>
            <a:ext cx="304800" cy="304800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10/05/2012</a:t>
            </a:r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1403-AB3D-4753-B87A-F34D9C59658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2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740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75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5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Sentence patterns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1. Subject + </a:t>
            </a:r>
            <a:r>
              <a:rPr lang="en-GB" dirty="0" err="1" smtClean="0"/>
              <a:t>zai</a:t>
            </a:r>
            <a:r>
              <a:rPr lang="en-GB" dirty="0" smtClean="0"/>
              <a:t> + direction</a:t>
            </a:r>
          </a:p>
          <a:p>
            <a:r>
              <a:rPr lang="en-GB" dirty="0" smtClean="0"/>
              <a:t>2. Subject + </a:t>
            </a:r>
            <a:r>
              <a:rPr lang="en-GB" dirty="0" err="1" smtClean="0"/>
              <a:t>zai</a:t>
            </a:r>
            <a:r>
              <a:rPr lang="en-GB" dirty="0" smtClean="0"/>
              <a:t> + object + direction</a:t>
            </a:r>
          </a:p>
          <a:p>
            <a:pPr>
              <a:buNone/>
            </a:pPr>
            <a:r>
              <a:rPr lang="en-GB" dirty="0" smtClean="0"/>
              <a:t>   For example</a:t>
            </a:r>
          </a:p>
          <a:p>
            <a:r>
              <a:rPr lang="en-GB" dirty="0" smtClean="0"/>
              <a:t>       1.  School is in the north.</a:t>
            </a:r>
          </a:p>
          <a:p>
            <a:r>
              <a:rPr lang="en-GB" dirty="0" smtClean="0"/>
              <a:t>            </a:t>
            </a:r>
            <a:r>
              <a:rPr lang="en-GB" dirty="0" err="1" smtClean="0"/>
              <a:t>Xuéxiào</a:t>
            </a:r>
            <a:r>
              <a:rPr lang="en-GB" dirty="0" smtClean="0"/>
              <a:t> </a:t>
            </a:r>
            <a:r>
              <a:rPr lang="en-GB" dirty="0" err="1" smtClean="0"/>
              <a:t>zài</a:t>
            </a:r>
            <a:r>
              <a:rPr lang="en-GB" dirty="0" smtClean="0"/>
              <a:t> </a:t>
            </a:r>
            <a:r>
              <a:rPr lang="en-GB" dirty="0" err="1" smtClean="0"/>
              <a:t>běibiān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       2.  School is to the north of the book shop.</a:t>
            </a:r>
          </a:p>
          <a:p>
            <a:r>
              <a:rPr lang="en-GB" dirty="0" smtClean="0"/>
              <a:t>            </a:t>
            </a:r>
            <a:r>
              <a:rPr lang="en-GB" dirty="0" err="1" smtClean="0"/>
              <a:t>Xuéxiào</a:t>
            </a:r>
            <a:r>
              <a:rPr lang="en-GB" dirty="0" smtClean="0"/>
              <a:t> </a:t>
            </a:r>
            <a:r>
              <a:rPr lang="en-GB" dirty="0" err="1" smtClean="0"/>
              <a:t>zài</a:t>
            </a:r>
            <a:r>
              <a:rPr lang="en-GB" dirty="0" smtClean="0"/>
              <a:t> </a:t>
            </a:r>
            <a:r>
              <a:rPr lang="en-GB" dirty="0" err="1" smtClean="0"/>
              <a:t>shūdiàn</a:t>
            </a:r>
            <a:r>
              <a:rPr lang="en-GB" dirty="0" smtClean="0"/>
              <a:t> de </a:t>
            </a:r>
            <a:r>
              <a:rPr lang="en-GB" dirty="0" err="1" smtClean="0"/>
              <a:t>běibiān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5796136" y="3861048"/>
            <a:ext cx="304800" cy="304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7956376" y="5445224"/>
            <a:ext cx="304800" cy="3048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10/05/2012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1403-AB3D-4753-B87A-F34D9C59658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Answer the question ‘where is…?’</a:t>
            </a:r>
            <a:endParaRPr lang="en-GB" dirty="0"/>
          </a:p>
        </p:txBody>
      </p:sp>
      <p:pic>
        <p:nvPicPr>
          <p:cNvPr id="5" name="Picture 2" descr="C:\Users\lucy zhang\AppData\Local\Microsoft\Windows\Temporary Internet Files\Content.IE5\BBJEA98Y\MC900239015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912" y="3068960"/>
            <a:ext cx="1493215" cy="1815998"/>
          </a:xfrm>
          <a:prstGeom prst="rect">
            <a:avLst/>
          </a:prstGeom>
          <a:noFill/>
        </p:spPr>
      </p:pic>
      <p:pic>
        <p:nvPicPr>
          <p:cNvPr id="6" name="Picture 7" descr="C:\Users\lucy zhang\AppData\Local\Microsoft\Windows\Temporary Internet Files\Content.IE5\XL883RVJ\MC900438706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35696" y="3356992"/>
            <a:ext cx="1153984" cy="1247440"/>
          </a:xfrm>
          <a:prstGeom prst="rect">
            <a:avLst/>
          </a:prstGeom>
          <a:noFill/>
        </p:spPr>
      </p:pic>
      <p:pic>
        <p:nvPicPr>
          <p:cNvPr id="7" name="Picture 11" descr="C:\Users\lucy zhang\AppData\Local\Microsoft\Windows\Temporary Internet Files\Content.IE5\BBJEA98Y\MC900036415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95936" y="5157192"/>
            <a:ext cx="1189896" cy="1080363"/>
          </a:xfrm>
          <a:prstGeom prst="rect">
            <a:avLst/>
          </a:prstGeom>
          <a:noFill/>
        </p:spPr>
      </p:pic>
      <p:pic>
        <p:nvPicPr>
          <p:cNvPr id="8" name="Picture 7" descr="C:\Users\lucy zhang\AppData\Local\Microsoft\Windows\Temporary Internet Files\Content.IE5\1KJW0AF3\MC900297303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51920" y="1556792"/>
            <a:ext cx="1303226" cy="1152128"/>
          </a:xfrm>
          <a:prstGeom prst="rect">
            <a:avLst/>
          </a:prstGeom>
          <a:noFill/>
        </p:spPr>
      </p:pic>
      <p:pic>
        <p:nvPicPr>
          <p:cNvPr id="9" name="Picture 4" descr="C:\Users\lucy zhang\AppData\Local\Microsoft\Windows\Temporary Internet Files\Content.IE5\XL883RVJ\MC900089286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12160" y="3429000"/>
            <a:ext cx="1311033" cy="1125429"/>
          </a:xfrm>
          <a:prstGeom prst="rect">
            <a:avLst/>
          </a:prstGeom>
          <a:noFill/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5" cstate="print"/>
          <a:stretch>
            <a:fillRect/>
          </a:stretch>
        </p:blipFill>
        <p:spPr>
          <a:xfrm>
            <a:off x="4355976" y="2780928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5" cstate="print"/>
          <a:stretch>
            <a:fillRect/>
          </a:stretch>
        </p:blipFill>
        <p:spPr>
          <a:xfrm>
            <a:off x="2267744" y="4725144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5" cstate="print"/>
          <a:stretch>
            <a:fillRect/>
          </a:stretch>
        </p:blipFill>
        <p:spPr>
          <a:xfrm>
            <a:off x="6588224" y="4653136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5" cstate="print"/>
          <a:stretch>
            <a:fillRect/>
          </a:stretch>
        </p:blipFill>
        <p:spPr>
          <a:xfrm>
            <a:off x="4427984" y="6309320"/>
            <a:ext cx="304800" cy="304800"/>
          </a:xfrm>
          <a:prstGeom prst="rect">
            <a:avLst/>
          </a:prstGeom>
        </p:spPr>
      </p:pic>
      <p:pic>
        <p:nvPicPr>
          <p:cNvPr id="14" name="Picture 2" descr="C:\Users\lucy zhang\AppData\Local\Microsoft\Windows\Temporary Internet Files\Content.IE5\BBJEA98Y\MC900431548[1]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16216" y="4221088"/>
            <a:ext cx="422777" cy="422777"/>
          </a:xfrm>
          <a:prstGeom prst="rect">
            <a:avLst/>
          </a:prstGeom>
          <a:noFill/>
        </p:spPr>
      </p:pic>
      <p:pic>
        <p:nvPicPr>
          <p:cNvPr id="15" name="Picture 2" descr="C:\Users\lucy zhang\AppData\Local\Microsoft\Windows\Temporary Internet Files\Content.IE5\BBJEA98Y\MC900431548[1]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95736" y="4293096"/>
            <a:ext cx="422777" cy="422777"/>
          </a:xfrm>
          <a:prstGeom prst="rect">
            <a:avLst/>
          </a:prstGeom>
          <a:noFill/>
        </p:spPr>
      </p:pic>
      <p:pic>
        <p:nvPicPr>
          <p:cNvPr id="16" name="Picture 2" descr="C:\Users\lucy zhang\AppData\Local\Microsoft\Windows\Temporary Internet Files\Content.IE5\BBJEA98Y\MC900431548[1]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355976" y="5877272"/>
            <a:ext cx="422777" cy="422777"/>
          </a:xfrm>
          <a:prstGeom prst="rect">
            <a:avLst/>
          </a:prstGeom>
          <a:noFill/>
        </p:spPr>
      </p:pic>
      <p:pic>
        <p:nvPicPr>
          <p:cNvPr id="1027" name="Picture 3" descr="C:\Users\lucy zhang\AppData\Local\Microsoft\Windows\Temporary Internet Files\Content.IE5\XL883RVJ\MC900383836[1]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68144" y="1988840"/>
            <a:ext cx="452771" cy="360040"/>
          </a:xfrm>
          <a:prstGeom prst="rect">
            <a:avLst/>
          </a:prstGeom>
          <a:noFill/>
        </p:spPr>
      </p:pic>
      <p:pic>
        <p:nvPicPr>
          <p:cNvPr id="17" name="Picture 3" descr="C:\Users\lucy zhang\AppData\Local\Microsoft\Windows\Temporary Internet Files\Content.IE5\XL883RVJ\MC900383836[1]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15616" y="3861048"/>
            <a:ext cx="452771" cy="360040"/>
          </a:xfrm>
          <a:prstGeom prst="rect">
            <a:avLst/>
          </a:prstGeom>
          <a:noFill/>
        </p:spPr>
      </p:pic>
      <p:pic>
        <p:nvPicPr>
          <p:cNvPr id="18" name="Picture 3" descr="C:\Users\lucy zhang\AppData\Local\Microsoft\Windows\Temporary Internet Files\Content.IE5\XL883RVJ\MC900383836[1]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940152" y="5589240"/>
            <a:ext cx="452771" cy="360040"/>
          </a:xfrm>
          <a:prstGeom prst="rect">
            <a:avLst/>
          </a:prstGeom>
          <a:noFill/>
        </p:spPr>
      </p:pic>
      <p:pic>
        <p:nvPicPr>
          <p:cNvPr id="19" name="Picture 3" descr="C:\Users\lucy zhang\AppData\Local\Microsoft\Windows\Temporary Internet Files\Content.IE5\XL883RVJ\MC900383836[1]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28384" y="3861048"/>
            <a:ext cx="452771" cy="360040"/>
          </a:xfrm>
          <a:prstGeom prst="rect">
            <a:avLst/>
          </a:prstGeom>
          <a:noFill/>
        </p:spPr>
      </p:pic>
      <p:pic>
        <p:nvPicPr>
          <p:cNvPr id="20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5" cstate="print"/>
          <a:stretch>
            <a:fillRect/>
          </a:stretch>
        </p:blipFill>
        <p:spPr>
          <a:xfrm>
            <a:off x="5508104" y="2060848"/>
            <a:ext cx="304800" cy="304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15" cstate="print"/>
          <a:stretch>
            <a:fillRect/>
          </a:stretch>
        </p:blipFill>
        <p:spPr>
          <a:xfrm>
            <a:off x="5652120" y="5661248"/>
            <a:ext cx="304800" cy="3048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15" cstate="print"/>
          <a:stretch>
            <a:fillRect/>
          </a:stretch>
        </p:blipFill>
        <p:spPr>
          <a:xfrm>
            <a:off x="827584" y="3861048"/>
            <a:ext cx="304800" cy="3048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Rot="1" noChangeAspect="1"/>
          </p:cNvPicPr>
          <p:nvPr>
            <a:wavAudioFile r:embed="rId8" name="Recorded Sound"/>
          </p:nvPr>
        </p:nvPicPr>
        <p:blipFill>
          <a:blip r:embed="rId18" cstate="print"/>
          <a:stretch>
            <a:fillRect/>
          </a:stretch>
        </p:blipFill>
        <p:spPr>
          <a:xfrm>
            <a:off x="7812360" y="3933056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lucy zhang\AppData\Local\Microsoft\Windows\Temporary Internet Files\Content.IE5\BBJEA98Y\MC900431548[1]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83968" y="2348880"/>
            <a:ext cx="422777" cy="422777"/>
          </a:xfrm>
          <a:prstGeom prst="rect">
            <a:avLst/>
          </a:prstGeom>
          <a:noFill/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10/05/2012</a:t>
            </a:r>
            <a:endParaRPr lang="en-GB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1403-AB3D-4753-B87A-F34D9C59658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2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740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75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75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98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861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92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955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420888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Listen to the following sentences, and point out directions</a:t>
            </a:r>
            <a:endParaRPr lang="en-GB" dirty="0"/>
          </a:p>
        </p:txBody>
      </p:sp>
      <p:pic>
        <p:nvPicPr>
          <p:cNvPr id="2051" name="Picture 3" descr="C:\Users\lucy zhang\AppData\Local\Microsoft\Windows\Temporary Internet Files\Content.IE5\1KJW0AF3\MC90000174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221088"/>
            <a:ext cx="2249463" cy="1224136"/>
          </a:xfrm>
          <a:prstGeom prst="rect">
            <a:avLst/>
          </a:prstGeom>
          <a:noFill/>
        </p:spPr>
      </p:pic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4427984" y="5589240"/>
            <a:ext cx="304800" cy="3048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10/05/2012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1403-AB3D-4753-B87A-F34D9C59658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 your answers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1628800"/>
            <a:ext cx="61926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800" dirty="0" smtClean="0"/>
              <a:t>School is in the south.</a:t>
            </a:r>
          </a:p>
          <a:p>
            <a:pPr marL="342900" indent="-342900">
              <a:buAutoNum type="arabicPeriod"/>
            </a:pPr>
            <a:r>
              <a:rPr lang="en-GB" sz="2800" dirty="0" smtClean="0"/>
              <a:t>Pharmacy is to the north of the hair salon.</a:t>
            </a:r>
          </a:p>
          <a:p>
            <a:pPr marL="342900" indent="-342900">
              <a:buAutoNum type="arabicPeriod"/>
            </a:pPr>
            <a:r>
              <a:rPr lang="en-GB" sz="2800" dirty="0" smtClean="0"/>
              <a:t>Restaurant is in the east.</a:t>
            </a:r>
          </a:p>
          <a:p>
            <a:pPr marL="342900" indent="-342900">
              <a:buAutoNum type="arabicPeriod"/>
            </a:pPr>
            <a:r>
              <a:rPr lang="en-GB" sz="2800" dirty="0" smtClean="0"/>
              <a:t>Hospital is to the west of the book shop.</a:t>
            </a:r>
          </a:p>
          <a:p>
            <a:pPr marL="342900" indent="-342900">
              <a:buAutoNum type="arabicPeriod"/>
            </a:pPr>
            <a:r>
              <a:rPr lang="en-GB" sz="2800" dirty="0" smtClean="0"/>
              <a:t>Train station is to the left of the school.</a:t>
            </a:r>
          </a:p>
          <a:p>
            <a:pPr marL="342900" indent="-342900">
              <a:buAutoNum type="arabicPeriod"/>
            </a:pPr>
            <a:r>
              <a:rPr lang="en-GB" sz="2800" dirty="0" smtClean="0"/>
              <a:t>Bus station is to the right of the hospital.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10/05/2012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1403-AB3D-4753-B87A-F34D9C59658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Write a few characters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67544" y="1772816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/>
              <a:t>East              </a:t>
            </a:r>
            <a:r>
              <a:rPr lang="zh-CN" altLang="en-US" sz="4000" dirty="0" smtClean="0"/>
              <a:t>   东</a:t>
            </a:r>
            <a:r>
              <a:rPr lang="en-GB" sz="4000" dirty="0" smtClean="0"/>
              <a:t>                </a:t>
            </a:r>
            <a:r>
              <a:rPr lang="en-GB" sz="4000" dirty="0" err="1" smtClean="0"/>
              <a:t>dōng</a:t>
            </a:r>
            <a:r>
              <a:rPr lang="en-GB" sz="4000" dirty="0" smtClean="0"/>
              <a:t> </a:t>
            </a:r>
            <a:br>
              <a:rPr lang="en-GB" sz="4000" dirty="0" smtClean="0"/>
            </a:br>
            <a:r>
              <a:rPr lang="en-GB" sz="4000" dirty="0" smtClean="0"/>
              <a:t>south     </a:t>
            </a:r>
            <a:r>
              <a:rPr lang="zh-CN" altLang="en-US" sz="4000" dirty="0" smtClean="0"/>
              <a:t>          南               </a:t>
            </a:r>
            <a:r>
              <a:rPr lang="en-GB" sz="4000" dirty="0" smtClean="0"/>
              <a:t> </a:t>
            </a:r>
            <a:r>
              <a:rPr lang="en-GB" sz="4000" dirty="0" err="1" smtClean="0"/>
              <a:t>nán</a:t>
            </a:r>
            <a:r>
              <a:rPr lang="en-GB" sz="4000" dirty="0" smtClean="0"/>
              <a:t> </a:t>
            </a:r>
            <a:br>
              <a:rPr lang="en-GB" sz="4000" dirty="0" smtClean="0"/>
            </a:br>
            <a:r>
              <a:rPr lang="en-GB" sz="4000" dirty="0" smtClean="0"/>
              <a:t>west       </a:t>
            </a:r>
            <a:r>
              <a:rPr lang="zh-CN" altLang="en-US" sz="4000" dirty="0" smtClean="0"/>
              <a:t>          西               </a:t>
            </a:r>
            <a:r>
              <a:rPr lang="en-GB" sz="4000" dirty="0" smtClean="0"/>
              <a:t> </a:t>
            </a:r>
            <a:r>
              <a:rPr lang="en-GB" sz="4000" dirty="0" err="1" smtClean="0"/>
              <a:t>xī</a:t>
            </a:r>
            <a:r>
              <a:rPr lang="en-GB" sz="4000" dirty="0" smtClean="0"/>
              <a:t> </a:t>
            </a:r>
            <a:br>
              <a:rPr lang="en-GB" sz="4000" dirty="0" smtClean="0"/>
            </a:br>
            <a:r>
              <a:rPr lang="en-GB" sz="4000" dirty="0" smtClean="0"/>
              <a:t>north      </a:t>
            </a:r>
            <a:r>
              <a:rPr lang="zh-CN" altLang="en-US" sz="4000" dirty="0" smtClean="0"/>
              <a:t>          北                </a:t>
            </a:r>
            <a:r>
              <a:rPr lang="en-GB" sz="4000" dirty="0" err="1" smtClean="0"/>
              <a:t>běi</a:t>
            </a:r>
            <a:r>
              <a:rPr lang="en-GB" sz="4000" dirty="0" smtClean="0"/>
              <a:t> </a:t>
            </a:r>
            <a:br>
              <a:rPr lang="en-GB" sz="4000" dirty="0" smtClean="0"/>
            </a:br>
            <a:r>
              <a:rPr lang="en-GB" sz="4000" dirty="0" smtClean="0"/>
              <a:t>left          </a:t>
            </a:r>
            <a:r>
              <a:rPr lang="zh-CN" altLang="en-US" sz="4000" dirty="0" smtClean="0"/>
              <a:t>         左                </a:t>
            </a:r>
            <a:r>
              <a:rPr lang="en-GB" sz="4000" dirty="0" err="1" smtClean="0"/>
              <a:t>zuǒ</a:t>
            </a:r>
            <a:r>
              <a:rPr lang="en-GB" sz="4000" dirty="0" smtClean="0"/>
              <a:t> </a:t>
            </a:r>
            <a:br>
              <a:rPr lang="en-GB" sz="4000" dirty="0" smtClean="0"/>
            </a:br>
            <a:r>
              <a:rPr lang="en-GB" sz="4000" dirty="0" smtClean="0"/>
              <a:t>right       </a:t>
            </a:r>
            <a:r>
              <a:rPr lang="zh-CN" altLang="en-US" sz="4000" dirty="0" smtClean="0"/>
              <a:t>          右               </a:t>
            </a:r>
            <a:r>
              <a:rPr lang="en-GB" sz="4000" dirty="0" smtClean="0"/>
              <a:t> </a:t>
            </a:r>
            <a:r>
              <a:rPr lang="en-GB" sz="4000" dirty="0" err="1" smtClean="0"/>
              <a:t>yòu</a:t>
            </a:r>
            <a:r>
              <a:rPr lang="en-GB" sz="4000" dirty="0" smtClean="0"/>
              <a:t> </a:t>
            </a:r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10/05/2012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1403-AB3D-4753-B87A-F34D9C596584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Today we have learnt</a:t>
            </a:r>
          </a:p>
          <a:p>
            <a:r>
              <a:rPr lang="en-US" dirty="0" smtClean="0"/>
              <a:t>words for places, such as school, restaurant, hospital, pharmacy, book shop, hair salon, airport, bus station, train station;</a:t>
            </a:r>
          </a:p>
          <a:p>
            <a:r>
              <a:rPr lang="en-US" dirty="0" smtClean="0"/>
              <a:t>words for directions, such as north, south, east, west, left, and right;</a:t>
            </a:r>
          </a:p>
          <a:p>
            <a:r>
              <a:rPr lang="en-US" dirty="0" smtClean="0"/>
              <a:t>sentences, such as ‘where is…?’, ‘what place is this?’, ‘this is…’;</a:t>
            </a:r>
          </a:p>
          <a:p>
            <a:r>
              <a:rPr lang="en-US" dirty="0" smtClean="0"/>
              <a:t>a few characters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10/05/2012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1403-AB3D-4753-B87A-F34D9C596584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this lesson we will learn…</a:t>
            </a:r>
          </a:p>
          <a:p>
            <a:r>
              <a:rPr lang="en-GB" dirty="0" smtClean="0"/>
              <a:t>words for places </a:t>
            </a:r>
          </a:p>
          <a:p>
            <a:r>
              <a:rPr lang="en-GB" dirty="0" smtClean="0"/>
              <a:t>words for directions</a:t>
            </a:r>
          </a:p>
          <a:p>
            <a:r>
              <a:rPr lang="en-GB" dirty="0" smtClean="0"/>
              <a:t>a few sentence patterns</a:t>
            </a:r>
          </a:p>
          <a:p>
            <a:r>
              <a:rPr lang="en-GB" dirty="0" smtClean="0"/>
              <a:t>to use question word ‘where’</a:t>
            </a:r>
          </a:p>
          <a:p>
            <a:r>
              <a:rPr lang="en-GB" dirty="0" smtClean="0"/>
              <a:t>to write a few characters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10/05/2012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1403-AB3D-4753-B87A-F34D9C59658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places</a:t>
            </a:r>
            <a:endParaRPr lang="en-GB" dirty="0"/>
          </a:p>
        </p:txBody>
      </p:sp>
      <p:pic>
        <p:nvPicPr>
          <p:cNvPr id="1031" name="Picture 7" descr="C:\Users\lucy zhang\AppData\Local\Microsoft\Windows\Temporary Internet Files\Content.IE5\XL883RVJ\MC900438706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5301208"/>
            <a:ext cx="1440160" cy="1556792"/>
          </a:xfrm>
          <a:prstGeom prst="rect">
            <a:avLst/>
          </a:prstGeom>
          <a:noFill/>
        </p:spPr>
      </p:pic>
      <p:pic>
        <p:nvPicPr>
          <p:cNvPr id="1032" name="Picture 8" descr="C:\Users\lucy zhang\AppData\Local\Microsoft\Windows\Temporary Internet Files\Content.IE5\XL883RVJ\MC900089058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340768"/>
            <a:ext cx="1440160" cy="1459372"/>
          </a:xfrm>
          <a:prstGeom prst="rect">
            <a:avLst/>
          </a:prstGeom>
          <a:noFill/>
        </p:spPr>
      </p:pic>
      <p:pic>
        <p:nvPicPr>
          <p:cNvPr id="1035" name="Picture 11" descr="C:\Users\lucy zhang\AppData\Local\Microsoft\Windows\Temporary Internet Files\Content.IE5\BBJEA98Y\MC900036415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3087" y="2905964"/>
            <a:ext cx="1484978" cy="134828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771800" y="1556792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sz="3200" dirty="0"/>
              <a:t>s</a:t>
            </a:r>
            <a:r>
              <a:rPr lang="en-GB" sz="3200" dirty="0" smtClean="0"/>
              <a:t>chool      </a:t>
            </a:r>
            <a:r>
              <a:rPr lang="en-GB" sz="3200" dirty="0" err="1" smtClean="0"/>
              <a:t>xuéxiào</a:t>
            </a:r>
            <a:endParaRPr lang="en-GB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5724128" y="3068960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sz="3200" dirty="0" smtClean="0"/>
              <a:t>restaurant  </a:t>
            </a:r>
            <a:r>
              <a:rPr lang="en-GB" sz="3200" dirty="0" err="1" smtClean="0"/>
              <a:t>cāntīng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4355976" y="5517232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sz="3200" dirty="0" smtClean="0"/>
              <a:t>hospital </a:t>
            </a:r>
            <a:r>
              <a:rPr lang="en-GB" sz="3200" dirty="0" err="1" smtClean="0"/>
              <a:t>yīyuàn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299695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Can you remember these words?</a:t>
            </a: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4355976" y="1628800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7956376" y="3212976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6156176" y="5661248"/>
            <a:ext cx="304800" cy="304800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10/05/2012</a:t>
            </a:r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1403-AB3D-4753-B87A-F34D9C59658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9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800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65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places</a:t>
            </a:r>
            <a:endParaRPr lang="en-GB" dirty="0"/>
          </a:p>
        </p:txBody>
      </p:sp>
      <p:pic>
        <p:nvPicPr>
          <p:cNvPr id="2055" name="Picture 7" descr="C:\Users\lucy zhang\AppData\Local\Microsoft\Windows\Temporary Internet Files\Content.IE5\1KJW0AF3\MC90029730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84784"/>
            <a:ext cx="1829714" cy="1617574"/>
          </a:xfrm>
          <a:prstGeom prst="rect">
            <a:avLst/>
          </a:prstGeom>
          <a:noFill/>
        </p:spPr>
      </p:pic>
      <p:pic>
        <p:nvPicPr>
          <p:cNvPr id="2056" name="Picture 8" descr="C:\Users\lucy zhang\AppData\Local\Microsoft\Windows\Temporary Internet Files\Content.IE5\XL883RVJ\MC900297279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2852936"/>
            <a:ext cx="1597957" cy="1523153"/>
          </a:xfrm>
          <a:prstGeom prst="rect">
            <a:avLst/>
          </a:prstGeom>
          <a:noFill/>
        </p:spPr>
      </p:pic>
      <p:pic>
        <p:nvPicPr>
          <p:cNvPr id="2057" name="Picture 9" descr="C:\Users\lucy zhang\AppData\Local\Microsoft\Windows\Temporary Internet Files\Content.IE5\V995OP38\MC900301102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5085184"/>
            <a:ext cx="1584176" cy="156273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771800" y="1556792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sz="3200" dirty="0" smtClean="0"/>
              <a:t>pharmacy </a:t>
            </a:r>
            <a:r>
              <a:rPr lang="en-GB" sz="3200" dirty="0" err="1" smtClean="0">
                <a:solidFill>
                  <a:schemeClr val="tx2"/>
                </a:solidFill>
              </a:rPr>
              <a:t>yàodiàn</a:t>
            </a:r>
            <a:r>
              <a:rPr lang="en-GB" sz="3200" dirty="0" smtClean="0">
                <a:solidFill>
                  <a:schemeClr val="tx2"/>
                </a:solidFill>
              </a:rPr>
              <a:t> </a:t>
            </a:r>
            <a:endParaRPr lang="en-GB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5796136" y="3068960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sz="3200" dirty="0" smtClean="0"/>
              <a:t>book shop </a:t>
            </a:r>
            <a:r>
              <a:rPr lang="en-GB" sz="3200" dirty="0" err="1">
                <a:solidFill>
                  <a:schemeClr val="tx2"/>
                </a:solidFill>
              </a:rPr>
              <a:t>shūdiàn</a:t>
            </a:r>
            <a:r>
              <a:rPr lang="en-GB" sz="3200" dirty="0">
                <a:solidFill>
                  <a:schemeClr val="tx2"/>
                </a:solidFill>
              </a:rPr>
              <a:t> </a:t>
            </a:r>
            <a:endParaRPr lang="en-GB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499992" y="5373216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sz="3200" dirty="0" smtClean="0"/>
              <a:t>hair salon </a:t>
            </a:r>
          </a:p>
          <a:p>
            <a:r>
              <a:rPr lang="en-GB" sz="3200" dirty="0" err="1" smtClean="0">
                <a:solidFill>
                  <a:schemeClr val="tx2"/>
                </a:solidFill>
              </a:rPr>
              <a:t>lǐfàdiàn</a:t>
            </a:r>
            <a:r>
              <a:rPr lang="en-GB" sz="3200" dirty="0" smtClean="0">
                <a:solidFill>
                  <a:schemeClr val="tx2"/>
                </a:solidFill>
              </a:rPr>
              <a:t> 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299695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Can you remember these words?</a:t>
            </a: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5004048" y="1772816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8028384" y="3212976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6588224" y="5517232"/>
            <a:ext cx="304800" cy="304800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10/05/2012</a:t>
            </a:r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1403-AB3D-4753-B87A-F34D9C59658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6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43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9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places</a:t>
            </a:r>
            <a:endParaRPr lang="en-GB"/>
          </a:p>
        </p:txBody>
      </p:sp>
      <p:pic>
        <p:nvPicPr>
          <p:cNvPr id="4099" name="Picture 3" descr="C:\Users\lucy zhang\AppData\Local\Microsoft\Windows\Temporary Internet Files\Content.IE5\V995OP38\MC90023111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412776"/>
            <a:ext cx="1728192" cy="1332371"/>
          </a:xfrm>
          <a:prstGeom prst="rect">
            <a:avLst/>
          </a:prstGeom>
          <a:noFill/>
        </p:spPr>
      </p:pic>
      <p:pic>
        <p:nvPicPr>
          <p:cNvPr id="4100" name="Picture 4" descr="C:\Users\lucy zhang\AppData\Local\Microsoft\Windows\Temporary Internet Files\Content.IE5\XL883RVJ\MC900089286[1].wmf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4257" y="3032589"/>
            <a:ext cx="1636155" cy="1404523"/>
          </a:xfrm>
          <a:prstGeom prst="rect">
            <a:avLst/>
          </a:prstGeom>
          <a:noFill/>
        </p:spPr>
      </p:pic>
      <p:pic>
        <p:nvPicPr>
          <p:cNvPr id="4101" name="Picture 5" descr="C:\Users\lucy zhang\AppData\Local\Microsoft\Windows\Temporary Internet Files\Content.IE5\1KJW0AF3\MC90009021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5242826"/>
            <a:ext cx="1584176" cy="1615174"/>
          </a:xfrm>
          <a:prstGeom prst="rect">
            <a:avLst/>
          </a:prstGeom>
          <a:noFill/>
        </p:spPr>
      </p:pic>
      <p:pic>
        <p:nvPicPr>
          <p:cNvPr id="4102" name="Picture 6" descr="C:\Users\lucy zhang\AppData\Local\Microsoft\Windows\Temporary Internet Files\Content.IE5\BBJEA98Y\MC90015494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6376" y="5633864"/>
            <a:ext cx="794301" cy="122413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771800" y="1556792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sz="3200" dirty="0" smtClean="0"/>
              <a:t>train station </a:t>
            </a:r>
            <a:r>
              <a:rPr lang="en-GB" sz="3200" dirty="0" err="1">
                <a:solidFill>
                  <a:schemeClr val="tx2"/>
                </a:solidFill>
              </a:rPr>
              <a:t>huǒchēzhàn</a:t>
            </a:r>
            <a:r>
              <a:rPr lang="en-GB" sz="3200" dirty="0">
                <a:solidFill>
                  <a:schemeClr val="tx2"/>
                </a:solidFill>
              </a:rPr>
              <a:t> </a:t>
            </a:r>
            <a:endParaRPr lang="en-GB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156176" y="3212976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sz="3200" dirty="0" smtClean="0"/>
              <a:t>bus station </a:t>
            </a:r>
            <a:r>
              <a:rPr lang="en-GB" sz="3200" dirty="0" err="1">
                <a:solidFill>
                  <a:schemeClr val="tx2"/>
                </a:solidFill>
              </a:rPr>
              <a:t>qìchēzhàn</a:t>
            </a:r>
            <a:endParaRPr lang="en-GB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5445224"/>
            <a:ext cx="216024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sz="3200" dirty="0" smtClean="0"/>
              <a:t>airport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GB" sz="3200" dirty="0" err="1">
                <a:solidFill>
                  <a:schemeClr val="tx2"/>
                </a:solidFill>
              </a:rPr>
              <a:t>fēijīchǎng</a:t>
            </a:r>
            <a:r>
              <a:rPr lang="en-GB" sz="3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299695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Can you remember these words?</a:t>
            </a: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5292080" y="1700808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8460432" y="3356992"/>
            <a:ext cx="304800" cy="3048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6372200" y="5661248"/>
            <a:ext cx="304800" cy="304800"/>
          </a:xfrm>
          <a:prstGeom prst="rect">
            <a:avLst/>
          </a:prstGeom>
        </p:spPr>
      </p:pic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10/05/2012</a:t>
            </a:r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1403-AB3D-4753-B87A-F34D9C59658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6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69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682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lucy zhang\AppData\Local\Microsoft\Windows\Temporary Internet Files\Content.IE5\XL883RVJ\MC900438706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4869160"/>
            <a:ext cx="1440160" cy="1556792"/>
          </a:xfrm>
          <a:prstGeom prst="rect">
            <a:avLst/>
          </a:prstGeom>
          <a:noFill/>
        </p:spPr>
      </p:pic>
      <p:pic>
        <p:nvPicPr>
          <p:cNvPr id="5" name="Picture 8" descr="C:\Users\lucy zhang\AppData\Local\Microsoft\Windows\Temporary Internet Files\Content.IE5\XL883RVJ\MC900089058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1052736"/>
            <a:ext cx="1440160" cy="1459372"/>
          </a:xfrm>
          <a:prstGeom prst="rect">
            <a:avLst/>
          </a:prstGeom>
          <a:noFill/>
        </p:spPr>
      </p:pic>
      <p:pic>
        <p:nvPicPr>
          <p:cNvPr id="6" name="Picture 11" descr="C:\Users\lucy zhang\AppData\Local\Microsoft\Windows\Temporary Internet Files\Content.IE5\BBJEA98Y\MC900036415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79912" y="4941168"/>
            <a:ext cx="1484978" cy="1348282"/>
          </a:xfrm>
          <a:prstGeom prst="rect">
            <a:avLst/>
          </a:prstGeom>
          <a:noFill/>
        </p:spPr>
      </p:pic>
      <p:pic>
        <p:nvPicPr>
          <p:cNvPr id="7" name="Picture 7" descr="C:\Users\lucy zhang\AppData\Local\Microsoft\Windows\Temporary Internet Files\Content.IE5\1KJW0AF3\MC900297303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91880" y="1052736"/>
            <a:ext cx="1829714" cy="1617574"/>
          </a:xfrm>
          <a:prstGeom prst="rect">
            <a:avLst/>
          </a:prstGeom>
          <a:noFill/>
        </p:spPr>
      </p:pic>
      <p:pic>
        <p:nvPicPr>
          <p:cNvPr id="8" name="Picture 8" descr="C:\Users\lucy zhang\AppData\Local\Microsoft\Windows\Temporary Internet Files\Content.IE5\XL883RVJ\MC900297279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07904" y="3068960"/>
            <a:ext cx="1597957" cy="1523153"/>
          </a:xfrm>
          <a:prstGeom prst="rect">
            <a:avLst/>
          </a:prstGeom>
          <a:noFill/>
        </p:spPr>
      </p:pic>
      <p:pic>
        <p:nvPicPr>
          <p:cNvPr id="9" name="Picture 9" descr="C:\Users\lucy zhang\AppData\Local\Microsoft\Windows\Temporary Internet Files\Content.IE5\V995OP38\MC900301102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20272" y="2996952"/>
            <a:ext cx="1584176" cy="1562736"/>
          </a:xfrm>
          <a:prstGeom prst="rect">
            <a:avLst/>
          </a:prstGeom>
          <a:noFill/>
        </p:spPr>
      </p:pic>
      <p:pic>
        <p:nvPicPr>
          <p:cNvPr id="10" name="Picture 3" descr="C:\Users\lucy zhang\AppData\Local\Microsoft\Windows\Temporary Internet Files\Content.IE5\V995OP38\MC900231110[1]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1520" y="3068960"/>
            <a:ext cx="1728192" cy="1332371"/>
          </a:xfrm>
          <a:prstGeom prst="rect">
            <a:avLst/>
          </a:prstGeom>
          <a:noFill/>
        </p:spPr>
      </p:pic>
      <p:pic>
        <p:nvPicPr>
          <p:cNvPr id="11" name="Picture 4" descr="C:\Users\lucy zhang\AppData\Local\Microsoft\Windows\Temporary Internet Files\Content.IE5\XL883RVJ\MC900089286[1].wm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948264" y="1196752"/>
            <a:ext cx="1636155" cy="1404523"/>
          </a:xfrm>
          <a:prstGeom prst="rect">
            <a:avLst/>
          </a:prstGeom>
          <a:noFill/>
        </p:spPr>
      </p:pic>
      <p:pic>
        <p:nvPicPr>
          <p:cNvPr id="12" name="Picture 5" descr="C:\Users\lucy zhang\AppData\Local\Microsoft\Windows\Temporary Internet Files\Content.IE5\1KJW0AF3\MC900090210[1].wm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20272" y="4869160"/>
            <a:ext cx="1584176" cy="1615174"/>
          </a:xfrm>
          <a:prstGeom prst="rect">
            <a:avLst/>
          </a:prstGeom>
          <a:noFill/>
        </p:spPr>
      </p:pic>
      <p:pic>
        <p:nvPicPr>
          <p:cNvPr id="13" name="Picture 6" descr="C:\Users\lucy zhang\AppData\Local\Microsoft\Windows\Temporary Internet Files\Content.IE5\BBJEA98Y\MC900154940[1].wm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740352" y="5157192"/>
            <a:ext cx="794301" cy="122413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95536" y="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</a:rPr>
              <a:t>Can you say the places in Chinese?</a:t>
            </a:r>
            <a:endParaRPr lang="en-GB" sz="4400" dirty="0">
              <a:solidFill>
                <a:srgbClr val="FF0000"/>
              </a:solidFill>
            </a:endParaRPr>
          </a:p>
        </p:txBody>
      </p:sp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21" cstate="print"/>
          <a:stretch>
            <a:fillRect/>
          </a:stretch>
        </p:blipFill>
        <p:spPr>
          <a:xfrm>
            <a:off x="2195736" y="1700808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21" cstate="print"/>
          <a:stretch>
            <a:fillRect/>
          </a:stretch>
        </p:blipFill>
        <p:spPr>
          <a:xfrm>
            <a:off x="2267744" y="3645024"/>
            <a:ext cx="304800" cy="3048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21" cstate="print"/>
          <a:stretch>
            <a:fillRect/>
          </a:stretch>
        </p:blipFill>
        <p:spPr>
          <a:xfrm>
            <a:off x="2267744" y="5733256"/>
            <a:ext cx="304800" cy="3048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21" cstate="print"/>
          <a:stretch>
            <a:fillRect/>
          </a:stretch>
        </p:blipFill>
        <p:spPr>
          <a:xfrm>
            <a:off x="5580112" y="1700808"/>
            <a:ext cx="304800" cy="3048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21" cstate="print"/>
          <a:stretch>
            <a:fillRect/>
          </a:stretch>
        </p:blipFill>
        <p:spPr>
          <a:xfrm>
            <a:off x="5580112" y="3645024"/>
            <a:ext cx="304800" cy="3048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21" cstate="print"/>
          <a:stretch>
            <a:fillRect/>
          </a:stretch>
        </p:blipFill>
        <p:spPr>
          <a:xfrm>
            <a:off x="5580112" y="5733256"/>
            <a:ext cx="304800" cy="304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21" cstate="print"/>
          <a:stretch>
            <a:fillRect/>
          </a:stretch>
        </p:blipFill>
        <p:spPr>
          <a:xfrm>
            <a:off x="8676456" y="1700808"/>
            <a:ext cx="304800" cy="3048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Rot="1" noChangeAspect="1"/>
          </p:cNvPicPr>
          <p:nvPr>
            <a:wavAudioFile r:embed="rId8" name="Recorded Sound"/>
          </p:nvPr>
        </p:nvPicPr>
        <p:blipFill>
          <a:blip r:embed="rId21" cstate="print"/>
          <a:stretch>
            <a:fillRect/>
          </a:stretch>
        </p:blipFill>
        <p:spPr>
          <a:xfrm>
            <a:off x="8604448" y="3573016"/>
            <a:ext cx="304800" cy="3048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Rot="1" noChangeAspect="1"/>
          </p:cNvPicPr>
          <p:nvPr>
            <a:wavAudioFile r:embed="rId9" name="Recorded Sound"/>
          </p:nvPr>
        </p:nvPicPr>
        <p:blipFill>
          <a:blip r:embed="rId21" cstate="print"/>
          <a:stretch>
            <a:fillRect/>
          </a:stretch>
        </p:blipFill>
        <p:spPr>
          <a:xfrm>
            <a:off x="8676456" y="5805264"/>
            <a:ext cx="304800" cy="3048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10/05/2012</a:t>
            </a:r>
            <a:endParaRPr lang="en-GB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1403-AB3D-4753-B87A-F34D9C59658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1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4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12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99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02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33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61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55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Sentences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What place is this?</a:t>
            </a:r>
          </a:p>
          <a:p>
            <a:pPr>
              <a:buNone/>
            </a:pPr>
            <a:r>
              <a:rPr lang="en-GB" dirty="0" smtClean="0"/>
              <a:t>    </a:t>
            </a:r>
            <a:r>
              <a:rPr lang="en-GB" dirty="0" err="1" smtClean="0"/>
              <a:t>Zhè</a:t>
            </a:r>
            <a:r>
              <a:rPr lang="en-GB" dirty="0" smtClean="0"/>
              <a:t> </a:t>
            </a:r>
            <a:r>
              <a:rPr lang="en-GB" dirty="0" err="1" smtClean="0"/>
              <a:t>shì</a:t>
            </a:r>
            <a:r>
              <a:rPr lang="en-GB" dirty="0" smtClean="0"/>
              <a:t> </a:t>
            </a:r>
            <a:r>
              <a:rPr lang="en-GB" dirty="0" err="1" smtClean="0"/>
              <a:t>shénme</a:t>
            </a:r>
            <a:r>
              <a:rPr lang="en-GB" dirty="0" smtClean="0"/>
              <a:t> </a:t>
            </a:r>
            <a:r>
              <a:rPr lang="en-GB" dirty="0" err="1" smtClean="0"/>
              <a:t>dìfang</a:t>
            </a:r>
            <a:r>
              <a:rPr lang="en-GB" dirty="0" smtClean="0"/>
              <a:t> ？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   This is the Great Wall. </a:t>
            </a:r>
          </a:p>
          <a:p>
            <a:pPr>
              <a:buNone/>
            </a:pPr>
            <a:r>
              <a:rPr lang="en-GB" dirty="0" smtClean="0"/>
              <a:t>    </a:t>
            </a:r>
            <a:r>
              <a:rPr lang="en-GB" dirty="0" err="1" smtClean="0"/>
              <a:t>Zhè</a:t>
            </a:r>
            <a:r>
              <a:rPr lang="en-GB" dirty="0" smtClean="0"/>
              <a:t> </a:t>
            </a:r>
            <a:r>
              <a:rPr lang="en-GB" dirty="0" err="1" smtClean="0"/>
              <a:t>shì</a:t>
            </a:r>
            <a:r>
              <a:rPr lang="en-GB" dirty="0" smtClean="0"/>
              <a:t> </a:t>
            </a:r>
            <a:r>
              <a:rPr lang="en-GB" dirty="0" err="1" smtClean="0"/>
              <a:t>ch</a:t>
            </a:r>
            <a:r>
              <a:rPr lang="en-GB" dirty="0" err="1" smtClean="0">
                <a:latin typeface="Lucida Sans Unicode"/>
                <a:cs typeface="Lucida Sans Unicode"/>
              </a:rPr>
              <a:t>ángchéng</a:t>
            </a:r>
            <a:r>
              <a:rPr lang="en-GB" dirty="0" smtClean="0">
                <a:latin typeface="Lucida Sans Unicode"/>
                <a:cs typeface="Lucida Sans Unicode"/>
              </a:rPr>
              <a:t>.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6" name="Picture 2" descr="C:\Users\lucy zhang\AppData\Local\Microsoft\Windows\Temporary Internet Files\Content.IE5\XL883RVJ\MP90042760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573016"/>
            <a:ext cx="3941418" cy="2700487"/>
          </a:xfrm>
          <a:prstGeom prst="rect">
            <a:avLst/>
          </a:prstGeom>
          <a:noFill/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323528" y="2276872"/>
            <a:ext cx="304800" cy="304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323528" y="4077072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0232" y="2420888"/>
            <a:ext cx="172819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</a:t>
            </a:r>
            <a:r>
              <a:rPr lang="en-GB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Lucida Sans Unicode"/>
                <a:cs typeface="Lucida Sans Unicode"/>
              </a:rPr>
              <a:t>ángchéng</a:t>
            </a:r>
            <a:r>
              <a:rPr lang="en-GB" dirty="0" smtClean="0">
                <a:latin typeface="Lucida Sans Unicode"/>
                <a:cs typeface="Lucida Sans Unicode"/>
              </a:rPr>
              <a:t>.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524328" y="292494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8604448" y="3573016"/>
            <a:ext cx="304800" cy="3048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10/05/2012</a:t>
            </a:r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1403-AB3D-4753-B87A-F34D9C59658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3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2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place is this?</a:t>
            </a:r>
            <a:endParaRPr lang="en-GB" dirty="0"/>
          </a:p>
        </p:txBody>
      </p:sp>
      <p:pic>
        <p:nvPicPr>
          <p:cNvPr id="4" name="Picture 7" descr="C:\Users\lucy zhang\AppData\Local\Microsoft\Windows\Temporary Internet Files\Content.IE5\XL883RVJ\MC900438706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5242826"/>
            <a:ext cx="1440160" cy="1556792"/>
          </a:xfrm>
          <a:prstGeom prst="rect">
            <a:avLst/>
          </a:prstGeom>
          <a:noFill/>
        </p:spPr>
      </p:pic>
      <p:pic>
        <p:nvPicPr>
          <p:cNvPr id="5" name="Picture 8" descr="C:\Users\lucy zhang\AppData\Local\Microsoft\Windows\Temporary Internet Files\Content.IE5\XL883RVJ\MC900089058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536" y="1426402"/>
            <a:ext cx="1440160" cy="1459372"/>
          </a:xfrm>
          <a:prstGeom prst="rect">
            <a:avLst/>
          </a:prstGeom>
          <a:noFill/>
        </p:spPr>
      </p:pic>
      <p:pic>
        <p:nvPicPr>
          <p:cNvPr id="6" name="Picture 11" descr="C:\Users\lucy zhang\AppData\Local\Microsoft\Windows\Temporary Internet Files\Content.IE5\BBJEA98Y\MC900036415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51920" y="5314834"/>
            <a:ext cx="1484978" cy="1348282"/>
          </a:xfrm>
          <a:prstGeom prst="rect">
            <a:avLst/>
          </a:prstGeom>
          <a:noFill/>
        </p:spPr>
      </p:pic>
      <p:pic>
        <p:nvPicPr>
          <p:cNvPr id="7" name="Picture 7" descr="C:\Users\lucy zhang\AppData\Local\Microsoft\Windows\Temporary Internet Files\Content.IE5\1KJW0AF3\MC900297303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63888" y="1426402"/>
            <a:ext cx="1829714" cy="1617574"/>
          </a:xfrm>
          <a:prstGeom prst="rect">
            <a:avLst/>
          </a:prstGeom>
          <a:noFill/>
        </p:spPr>
      </p:pic>
      <p:pic>
        <p:nvPicPr>
          <p:cNvPr id="8" name="Picture 8" descr="C:\Users\lucy zhang\AppData\Local\Microsoft\Windows\Temporary Internet Files\Content.IE5\XL883RVJ\MC900297279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79912" y="3442626"/>
            <a:ext cx="1597957" cy="1523153"/>
          </a:xfrm>
          <a:prstGeom prst="rect">
            <a:avLst/>
          </a:prstGeom>
          <a:noFill/>
        </p:spPr>
      </p:pic>
      <p:pic>
        <p:nvPicPr>
          <p:cNvPr id="9" name="Picture 9" descr="C:\Users\lucy zhang\AppData\Local\Microsoft\Windows\Temporary Internet Files\Content.IE5\V995OP38\MC900301102[1]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92280" y="3370618"/>
            <a:ext cx="1584176" cy="1562736"/>
          </a:xfrm>
          <a:prstGeom prst="rect">
            <a:avLst/>
          </a:prstGeom>
          <a:noFill/>
        </p:spPr>
      </p:pic>
      <p:pic>
        <p:nvPicPr>
          <p:cNvPr id="10" name="Picture 3" descr="C:\Users\lucy zhang\AppData\Local\Microsoft\Windows\Temporary Internet Files\Content.IE5\V995OP38\MC900231110[1].wm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3528" y="3442626"/>
            <a:ext cx="1728192" cy="1332371"/>
          </a:xfrm>
          <a:prstGeom prst="rect">
            <a:avLst/>
          </a:prstGeom>
          <a:noFill/>
        </p:spPr>
      </p:pic>
      <p:pic>
        <p:nvPicPr>
          <p:cNvPr id="11" name="Picture 4" descr="C:\Users\lucy zhang\AppData\Local\Microsoft\Windows\Temporary Internet Files\Content.IE5\XL883RVJ\MC900089286[1].wm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20272" y="1570418"/>
            <a:ext cx="1636155" cy="1404523"/>
          </a:xfrm>
          <a:prstGeom prst="rect">
            <a:avLst/>
          </a:prstGeom>
          <a:noFill/>
        </p:spPr>
      </p:pic>
      <p:pic>
        <p:nvPicPr>
          <p:cNvPr id="12" name="Picture 5" descr="C:\Users\lucy zhang\AppData\Local\Microsoft\Windows\Temporary Internet Files\Content.IE5\1KJW0AF3\MC900090210[1].wm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092280" y="5242826"/>
            <a:ext cx="1584176" cy="1615174"/>
          </a:xfrm>
          <a:prstGeom prst="rect">
            <a:avLst/>
          </a:prstGeom>
          <a:noFill/>
        </p:spPr>
      </p:pic>
      <p:pic>
        <p:nvPicPr>
          <p:cNvPr id="13" name="Picture 6" descr="C:\Users\lucy zhang\AppData\Local\Microsoft\Windows\Temporary Internet Files\Content.IE5\BBJEA98Y\MC900154940[1].wm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812360" y="5530858"/>
            <a:ext cx="794301" cy="1224136"/>
          </a:xfrm>
          <a:prstGeom prst="rect">
            <a:avLst/>
          </a:prstGeom>
          <a:noFill/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22" cstate="print"/>
          <a:stretch>
            <a:fillRect/>
          </a:stretch>
        </p:blipFill>
        <p:spPr>
          <a:xfrm>
            <a:off x="5220072" y="764704"/>
            <a:ext cx="304800" cy="3048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22" cstate="print"/>
          <a:stretch>
            <a:fillRect/>
          </a:stretch>
        </p:blipFill>
        <p:spPr>
          <a:xfrm>
            <a:off x="2195736" y="2132856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22" cstate="print"/>
          <a:stretch>
            <a:fillRect/>
          </a:stretch>
        </p:blipFill>
        <p:spPr>
          <a:xfrm>
            <a:off x="5724128" y="2132856"/>
            <a:ext cx="304800" cy="3048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22" cstate="print"/>
          <a:stretch>
            <a:fillRect/>
          </a:stretch>
        </p:blipFill>
        <p:spPr>
          <a:xfrm>
            <a:off x="8839200" y="2132856"/>
            <a:ext cx="304800" cy="3048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22" cstate="print"/>
          <a:stretch>
            <a:fillRect/>
          </a:stretch>
        </p:blipFill>
        <p:spPr>
          <a:xfrm>
            <a:off x="2195736" y="3933056"/>
            <a:ext cx="304800" cy="3048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22" cstate="print"/>
          <a:stretch>
            <a:fillRect/>
          </a:stretch>
        </p:blipFill>
        <p:spPr>
          <a:xfrm>
            <a:off x="5652120" y="4005064"/>
            <a:ext cx="304800" cy="3048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22" cstate="print"/>
          <a:stretch>
            <a:fillRect/>
          </a:stretch>
        </p:blipFill>
        <p:spPr>
          <a:xfrm>
            <a:off x="8839200" y="4077072"/>
            <a:ext cx="304800" cy="304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Rot="1" noChangeAspect="1"/>
          </p:cNvPicPr>
          <p:nvPr>
            <a:wavAudioFile r:embed="rId8" name="Recorded Sound"/>
          </p:nvPr>
        </p:nvPicPr>
        <p:blipFill>
          <a:blip r:embed="rId22" cstate="print"/>
          <a:stretch>
            <a:fillRect/>
          </a:stretch>
        </p:blipFill>
        <p:spPr>
          <a:xfrm>
            <a:off x="2195736" y="5805264"/>
            <a:ext cx="304800" cy="3048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Rot="1" noChangeAspect="1"/>
          </p:cNvPicPr>
          <p:nvPr>
            <a:wavAudioFile r:embed="rId9" name="Recorded Sound"/>
          </p:nvPr>
        </p:nvPicPr>
        <p:blipFill>
          <a:blip r:embed="rId22" cstate="print"/>
          <a:stretch>
            <a:fillRect/>
          </a:stretch>
        </p:blipFill>
        <p:spPr>
          <a:xfrm>
            <a:off x="5580112" y="5805264"/>
            <a:ext cx="304800" cy="3048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Rot="1" noChangeAspect="1"/>
          </p:cNvPicPr>
          <p:nvPr>
            <a:wavAudioFile r:embed="rId10" name="Recorded Sound"/>
          </p:nvPr>
        </p:nvPicPr>
        <p:blipFill>
          <a:blip r:embed="rId22" cstate="print"/>
          <a:stretch>
            <a:fillRect/>
          </a:stretch>
        </p:blipFill>
        <p:spPr>
          <a:xfrm>
            <a:off x="8839200" y="5877272"/>
            <a:ext cx="304800" cy="3048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10/05/2012</a:t>
            </a:r>
            <a:endParaRPr lang="en-GB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1403-AB3D-4753-B87A-F34D9C59658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31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83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53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31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81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764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4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18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738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directions</a:t>
            </a:r>
            <a:endParaRPr lang="en-GB" dirty="0"/>
          </a:p>
        </p:txBody>
      </p:sp>
      <p:pic>
        <p:nvPicPr>
          <p:cNvPr id="1026" name="Picture 2" descr="C:\Users\lucy zhang\AppData\Local\Microsoft\Windows\Temporary Internet Files\Content.IE5\BBJEA98Y\MC90023901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25392" y="2521001"/>
            <a:ext cx="1493215" cy="181599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35896" y="1484784"/>
            <a:ext cx="19479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err="1" smtClean="0"/>
              <a:t>běibiān</a:t>
            </a:r>
            <a:endParaRPr lang="en-GB" sz="4400" dirty="0"/>
          </a:p>
        </p:txBody>
      </p:sp>
      <p:sp>
        <p:nvSpPr>
          <p:cNvPr id="6" name="Rectangle 5"/>
          <p:cNvSpPr/>
          <p:nvPr/>
        </p:nvSpPr>
        <p:spPr>
          <a:xfrm>
            <a:off x="5940152" y="3140968"/>
            <a:ext cx="24032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err="1" smtClean="0"/>
              <a:t>dōngbiān</a:t>
            </a:r>
            <a:endParaRPr lang="en-GB" sz="4400" dirty="0"/>
          </a:p>
        </p:txBody>
      </p:sp>
      <p:sp>
        <p:nvSpPr>
          <p:cNvPr id="7" name="Rectangle 6"/>
          <p:cNvSpPr/>
          <p:nvPr/>
        </p:nvSpPr>
        <p:spPr>
          <a:xfrm>
            <a:off x="3563888" y="4581128"/>
            <a:ext cx="21323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err="1" smtClean="0"/>
              <a:t>nánbiān</a:t>
            </a:r>
            <a:endParaRPr lang="en-GB" sz="4400" dirty="0"/>
          </a:p>
        </p:txBody>
      </p:sp>
      <p:sp>
        <p:nvSpPr>
          <p:cNvPr id="8" name="Rectangle 7"/>
          <p:cNvSpPr/>
          <p:nvPr/>
        </p:nvSpPr>
        <p:spPr>
          <a:xfrm>
            <a:off x="1475656" y="3140968"/>
            <a:ext cx="15905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err="1" smtClean="0"/>
              <a:t>xībiān</a:t>
            </a:r>
            <a:endParaRPr lang="en-GB" sz="4400" dirty="0"/>
          </a:p>
        </p:txBody>
      </p:sp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4427984" y="2132856"/>
            <a:ext cx="304800" cy="304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4427984" y="4437112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3347864" y="3356992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5580112" y="3429000"/>
            <a:ext cx="304800" cy="304800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10/05/2012</a:t>
            </a:r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1403-AB3D-4753-B87A-F34D9C59658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Qiaochao Zhang q.zhang9@aston.ac.uk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2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2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3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3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253</TotalTime>
  <Words>475</Words>
  <Application>Microsoft Office PowerPoint</Application>
  <PresentationFormat>On-screen Show (4:3)</PresentationFormat>
  <Paragraphs>143</Paragraphs>
  <Slides>19</Slides>
  <Notes>0</Notes>
  <HiddenSlides>0</HiddenSlides>
  <MMClips>54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Trek</vt:lpstr>
      <vt:lpstr>Lesson seven</vt:lpstr>
      <vt:lpstr>Lesson objectives</vt:lpstr>
      <vt:lpstr>places</vt:lpstr>
      <vt:lpstr>places</vt:lpstr>
      <vt:lpstr>places</vt:lpstr>
      <vt:lpstr>Slide 6</vt:lpstr>
      <vt:lpstr>Sentences</vt:lpstr>
      <vt:lpstr>What place is this?</vt:lpstr>
      <vt:lpstr>directions</vt:lpstr>
      <vt:lpstr>directions</vt:lpstr>
      <vt:lpstr>Translate the English words into Chinese</vt:lpstr>
      <vt:lpstr>Sentence</vt:lpstr>
      <vt:lpstr>Practice question ‘where is…?’</vt:lpstr>
      <vt:lpstr>Sentence patterns</vt:lpstr>
      <vt:lpstr>Answer the question ‘where is…?’</vt:lpstr>
      <vt:lpstr>Listen to the following sentences, and point out directions</vt:lpstr>
      <vt:lpstr>Check your answers</vt:lpstr>
      <vt:lpstr>Write a few characters</vt:lpstr>
      <vt:lpstr>Conclusions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seven</dc:title>
  <dc:creator>lucy zhang</dc:creator>
  <cp:lastModifiedBy>lucy zhang</cp:lastModifiedBy>
  <cp:revision>41</cp:revision>
  <dcterms:created xsi:type="dcterms:W3CDTF">2012-03-07T11:29:29Z</dcterms:created>
  <dcterms:modified xsi:type="dcterms:W3CDTF">2012-05-15T09:05:55Z</dcterms:modified>
</cp:coreProperties>
</file>