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9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04/03/2012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Qiaochao Zhang q.zhang9@aston.ac.uk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9321E96-AEBA-40A3-904C-781E25DA79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04/03/2012</a:t>
            </a:r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Qiaochao Zhang q.zhang9@aston.ac.uk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C9C4495-9042-4D81-9126-F1859F780F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B082D7-33B4-4971-9A82-1FAE8D97BA71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>
              <a:cs typeface="Arial" charset="0"/>
            </a:endParaRPr>
          </a:p>
        </p:txBody>
      </p:sp>
      <p:sp>
        <p:nvSpPr>
          <p:cNvPr id="19460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04/03/2012</a:t>
            </a:r>
          </a:p>
        </p:txBody>
      </p:sp>
      <p:sp>
        <p:nvSpPr>
          <p:cNvPr id="19461" name="Footer Placeholder 5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>
                <a:cs typeface="Arial" charset="0"/>
              </a:rPr>
              <a:t>Qiaochao Zhang q.zhang9@aston.ac.uk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8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04/03/2012</a:t>
            </a:r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Qiaochao Zhang q.zhang9@aston.ac.uk</a:t>
            </a: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A513A1-BFA9-4692-973F-C5D5544118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04/03/2012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Qiaochao Zhang q.zhang9@aston.ac.uk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6E769-3538-4F85-B887-A8C9587754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04/03/2012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Qiaochao Zhang q.zhang9@aston.ac.uk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D8385-7D8E-46CD-AF3C-5D03A9CC676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04/03/2012</a:t>
            </a:r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Qiaochao Zhang q.zhang9@aston.ac.uk</a:t>
            </a:r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B47FF-D94A-487B-9355-AC6A521C75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8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04/03/2012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Qiaochao Zhang q.zhang9@aston.ac.uk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F933A7A-A53E-4B55-89FC-809188D76D2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04/03/2012</a:t>
            </a:r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Qiaochao Zhang q.zhang9@aston.ac.uk</a:t>
            </a:r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8BC43-F32B-4C04-A2DD-93D3303426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04/03/2012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Qiaochao Zhang q.zhang9@aston.ac.uk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93E5955-E613-466B-AC40-7894BC6E8B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04/03/2012</a:t>
            </a:r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Qiaochao Zhang q.zhang9@aston.ac.uk</a:t>
            </a:r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96BF2-4FD6-434E-B72E-FB2FF2F0DB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5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04/03/2012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Qiaochao Zhang q.zhang9@aston.ac.uk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00F601-CA7D-4893-986A-6AA26536AA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04/03/2012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Qiaochao Zhang q.zhang9@aston.ac.uk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FF8700-BD73-4987-BFDA-C8B358215E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Flowchart: Process 8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lowchart: Process 9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04/03/2012</a:t>
            </a:r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GB"/>
              <a:t>Qiaochao Zhang q.zhang9@aston.ac.uk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FBDBF07-50DD-4FE9-82A8-84D7DC2143A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GB"/>
              <a:t>04/03/2012</a:t>
            </a:r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en-GB"/>
              <a:t>Qiaochao Zhang q.zhang9@aston.ac.uk</a:t>
            </a:r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B74ECBCA-A50F-4A8F-A2CE-B23B72A8D09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75" r:id="rId7"/>
    <p:sldLayoutId id="2147483676" r:id="rId8"/>
    <p:sldLayoutId id="2147483677" r:id="rId9"/>
    <p:sldLayoutId id="2147483668" r:id="rId10"/>
    <p:sldLayoutId id="2147483667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fontAlgn="base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fontAlgn="base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fontAlgn="base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fontAlgn="base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audio42.wav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6.wmf"/><Relationship Id="rId26" Type="http://schemas.openxmlformats.org/officeDocument/2006/relationships/image" Target="../media/image26.png"/><Relationship Id="rId3" Type="http://schemas.openxmlformats.org/officeDocument/2006/relationships/audio" Target="../media/audio37.wav"/><Relationship Id="rId21" Type="http://schemas.openxmlformats.org/officeDocument/2006/relationships/image" Target="../media/image20.wmf"/><Relationship Id="rId7" Type="http://schemas.openxmlformats.org/officeDocument/2006/relationships/audio" Target="../media/audio41.wav"/><Relationship Id="rId12" Type="http://schemas.openxmlformats.org/officeDocument/2006/relationships/audio" Target="../media/audio46.wav"/><Relationship Id="rId17" Type="http://schemas.openxmlformats.org/officeDocument/2006/relationships/image" Target="../media/image15.wmf"/><Relationship Id="rId25" Type="http://schemas.openxmlformats.org/officeDocument/2006/relationships/image" Target="../media/image24.wmf"/><Relationship Id="rId2" Type="http://schemas.openxmlformats.org/officeDocument/2006/relationships/audio" Target="../media/audio36.wav"/><Relationship Id="rId16" Type="http://schemas.openxmlformats.org/officeDocument/2006/relationships/image" Target="../media/image14.wmf"/><Relationship Id="rId20" Type="http://schemas.openxmlformats.org/officeDocument/2006/relationships/image" Target="../media/image19.wmf"/><Relationship Id="rId1" Type="http://schemas.openxmlformats.org/officeDocument/2006/relationships/audio" Target="../media/audio35.wav"/><Relationship Id="rId6" Type="http://schemas.openxmlformats.org/officeDocument/2006/relationships/audio" Target="../media/audio40.wav"/><Relationship Id="rId11" Type="http://schemas.openxmlformats.org/officeDocument/2006/relationships/audio" Target="../media/audio45.wav"/><Relationship Id="rId24" Type="http://schemas.openxmlformats.org/officeDocument/2006/relationships/image" Target="../media/image23.wmf"/><Relationship Id="rId5" Type="http://schemas.openxmlformats.org/officeDocument/2006/relationships/audio" Target="../media/audio39.wav"/><Relationship Id="rId15" Type="http://schemas.openxmlformats.org/officeDocument/2006/relationships/image" Target="../media/image13.jpeg"/><Relationship Id="rId23" Type="http://schemas.openxmlformats.org/officeDocument/2006/relationships/image" Target="../media/image22.wmf"/><Relationship Id="rId10" Type="http://schemas.openxmlformats.org/officeDocument/2006/relationships/audio" Target="../media/audio44.wav"/><Relationship Id="rId19" Type="http://schemas.openxmlformats.org/officeDocument/2006/relationships/image" Target="../media/image17.wmf"/><Relationship Id="rId4" Type="http://schemas.openxmlformats.org/officeDocument/2006/relationships/audio" Target="../media/audio38.wav"/><Relationship Id="rId9" Type="http://schemas.openxmlformats.org/officeDocument/2006/relationships/audio" Target="../media/audio43.wav"/><Relationship Id="rId14" Type="http://schemas.openxmlformats.org/officeDocument/2006/relationships/image" Target="../media/image12.jpeg"/><Relationship Id="rId22" Type="http://schemas.openxmlformats.org/officeDocument/2006/relationships/image" Target="../media/image21.wmf"/><Relationship Id="rId27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9.wav"/><Relationship Id="rId7" Type="http://schemas.openxmlformats.org/officeDocument/2006/relationships/image" Target="../media/image9.png"/><Relationship Id="rId2" Type="http://schemas.openxmlformats.org/officeDocument/2006/relationships/audio" Target="../media/audio48.wav"/><Relationship Id="rId1" Type="http://schemas.openxmlformats.org/officeDocument/2006/relationships/audio" Target="../media/audio47.wav"/><Relationship Id="rId6" Type="http://schemas.openxmlformats.org/officeDocument/2006/relationships/image" Target="../media/image27.png"/><Relationship Id="rId5" Type="http://schemas.openxmlformats.org/officeDocument/2006/relationships/image" Target="../media/image10.wmf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ucy%20zhang\Desktop\Untitled.wma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2.wav"/><Relationship Id="rId2" Type="http://schemas.openxmlformats.org/officeDocument/2006/relationships/audio" Target="../media/audio51.wav"/><Relationship Id="rId1" Type="http://schemas.openxmlformats.org/officeDocument/2006/relationships/audio" Target="../media/audio50.wav"/><Relationship Id="rId6" Type="http://schemas.openxmlformats.org/officeDocument/2006/relationships/image" Target="../media/image9.png"/><Relationship Id="rId5" Type="http://schemas.openxmlformats.org/officeDocument/2006/relationships/image" Target="../media/image28.wmf"/><Relationship Id="rId4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13" Type="http://schemas.openxmlformats.org/officeDocument/2006/relationships/image" Target="../media/image8.png"/><Relationship Id="rId3" Type="http://schemas.openxmlformats.org/officeDocument/2006/relationships/audio" Target="../media/audio3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7.wmf"/><Relationship Id="rId2" Type="http://schemas.openxmlformats.org/officeDocument/2006/relationships/audio" Target="../media/audio2.wav"/><Relationship Id="rId1" Type="http://schemas.openxmlformats.org/officeDocument/2006/relationships/audio" Target="../media/audio1.wav"/><Relationship Id="rId6" Type="http://schemas.openxmlformats.org/officeDocument/2006/relationships/audio" Target="../media/audio6.wav"/><Relationship Id="rId11" Type="http://schemas.openxmlformats.org/officeDocument/2006/relationships/image" Target="../media/image6.wmf"/><Relationship Id="rId5" Type="http://schemas.openxmlformats.org/officeDocument/2006/relationships/audio" Target="../media/audio5.wav"/><Relationship Id="rId10" Type="http://schemas.openxmlformats.org/officeDocument/2006/relationships/image" Target="../media/image5.wmf"/><Relationship Id="rId4" Type="http://schemas.openxmlformats.org/officeDocument/2006/relationships/audio" Target="../media/audio4.wav"/><Relationship Id="rId9" Type="http://schemas.openxmlformats.org/officeDocument/2006/relationships/image" Target="../media/image4.jpe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13" Type="http://schemas.openxmlformats.org/officeDocument/2006/relationships/image" Target="../media/image7.wmf"/><Relationship Id="rId3" Type="http://schemas.openxmlformats.org/officeDocument/2006/relationships/audio" Target="../media/audio9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.wmf"/><Relationship Id="rId2" Type="http://schemas.openxmlformats.org/officeDocument/2006/relationships/audio" Target="../media/audio8.wav"/><Relationship Id="rId1" Type="http://schemas.openxmlformats.org/officeDocument/2006/relationships/audio" Target="../media/audio7.wav"/><Relationship Id="rId6" Type="http://schemas.openxmlformats.org/officeDocument/2006/relationships/audio" Target="../media/audio12.wav"/><Relationship Id="rId11" Type="http://schemas.openxmlformats.org/officeDocument/2006/relationships/image" Target="../media/image5.wmf"/><Relationship Id="rId5" Type="http://schemas.openxmlformats.org/officeDocument/2006/relationships/audio" Target="../media/audio11.wav"/><Relationship Id="rId15" Type="http://schemas.openxmlformats.org/officeDocument/2006/relationships/image" Target="../media/image9.png"/><Relationship Id="rId10" Type="http://schemas.openxmlformats.org/officeDocument/2006/relationships/image" Target="../media/image4.jpeg"/><Relationship Id="rId4" Type="http://schemas.openxmlformats.org/officeDocument/2006/relationships/audio" Target="../media/audio10.wav"/><Relationship Id="rId9" Type="http://schemas.openxmlformats.org/officeDocument/2006/relationships/image" Target="../media/image3.jpeg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5.wav"/><Relationship Id="rId7" Type="http://schemas.openxmlformats.org/officeDocument/2006/relationships/image" Target="../media/image9.png"/><Relationship Id="rId2" Type="http://schemas.openxmlformats.org/officeDocument/2006/relationships/audio" Target="../media/audio14.wav"/><Relationship Id="rId1" Type="http://schemas.openxmlformats.org/officeDocument/2006/relationships/audio" Target="../media/audio13.wav"/><Relationship Id="rId6" Type="http://schemas.openxmlformats.org/officeDocument/2006/relationships/image" Target="../media/image10.wmf"/><Relationship Id="rId5" Type="http://schemas.openxmlformats.org/officeDocument/2006/relationships/slideLayout" Target="../slideLayouts/slideLayout2.xml"/><Relationship Id="rId4" Type="http://schemas.openxmlformats.org/officeDocument/2006/relationships/audio" Target="../media/audio16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wmf"/><Relationship Id="rId3" Type="http://schemas.openxmlformats.org/officeDocument/2006/relationships/audio" Target="../media/audio19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.wmf"/><Relationship Id="rId2" Type="http://schemas.openxmlformats.org/officeDocument/2006/relationships/audio" Target="../media/audio18.wav"/><Relationship Id="rId1" Type="http://schemas.openxmlformats.org/officeDocument/2006/relationships/audio" Target="../media/audio17.wav"/><Relationship Id="rId6" Type="http://schemas.openxmlformats.org/officeDocument/2006/relationships/audio" Target="../media/audio22.wav"/><Relationship Id="rId11" Type="http://schemas.openxmlformats.org/officeDocument/2006/relationships/image" Target="../media/image15.wmf"/><Relationship Id="rId5" Type="http://schemas.openxmlformats.org/officeDocument/2006/relationships/audio" Target="../media/audio21.wav"/><Relationship Id="rId10" Type="http://schemas.openxmlformats.org/officeDocument/2006/relationships/image" Target="../media/image14.wmf"/><Relationship Id="rId4" Type="http://schemas.openxmlformats.org/officeDocument/2006/relationships/audio" Target="../media/audio20.wav"/><Relationship Id="rId9" Type="http://schemas.openxmlformats.org/officeDocument/2006/relationships/image" Target="../media/image13.jpeg"/><Relationship Id="rId1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wmf"/><Relationship Id="rId3" Type="http://schemas.openxmlformats.org/officeDocument/2006/relationships/audio" Target="../media/audio25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6.wmf"/><Relationship Id="rId2" Type="http://schemas.openxmlformats.org/officeDocument/2006/relationships/audio" Target="../media/audio24.wav"/><Relationship Id="rId1" Type="http://schemas.openxmlformats.org/officeDocument/2006/relationships/audio" Target="../media/audio23.wav"/><Relationship Id="rId6" Type="http://schemas.openxmlformats.org/officeDocument/2006/relationships/audio" Target="../media/audio28.wav"/><Relationship Id="rId11" Type="http://schemas.openxmlformats.org/officeDocument/2006/relationships/image" Target="../media/image15.wmf"/><Relationship Id="rId5" Type="http://schemas.openxmlformats.org/officeDocument/2006/relationships/audio" Target="../media/audio27.wav"/><Relationship Id="rId10" Type="http://schemas.openxmlformats.org/officeDocument/2006/relationships/image" Target="../media/image14.wmf"/><Relationship Id="rId4" Type="http://schemas.openxmlformats.org/officeDocument/2006/relationships/audio" Target="../media/audio26.wav"/><Relationship Id="rId9" Type="http://schemas.openxmlformats.org/officeDocument/2006/relationships/image" Target="../media/image13.jpeg"/><Relationship Id="rId1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3" Type="http://schemas.openxmlformats.org/officeDocument/2006/relationships/audio" Target="../media/audio31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2.wmf"/><Relationship Id="rId2" Type="http://schemas.openxmlformats.org/officeDocument/2006/relationships/audio" Target="../media/audio30.wav"/><Relationship Id="rId16" Type="http://schemas.openxmlformats.org/officeDocument/2006/relationships/image" Target="../media/image25.png"/><Relationship Id="rId1" Type="http://schemas.openxmlformats.org/officeDocument/2006/relationships/audio" Target="../media/audio29.wav"/><Relationship Id="rId6" Type="http://schemas.openxmlformats.org/officeDocument/2006/relationships/audio" Target="../media/audio34.wav"/><Relationship Id="rId11" Type="http://schemas.openxmlformats.org/officeDocument/2006/relationships/image" Target="../media/image21.wmf"/><Relationship Id="rId5" Type="http://schemas.openxmlformats.org/officeDocument/2006/relationships/audio" Target="../media/audio33.wav"/><Relationship Id="rId15" Type="http://schemas.openxmlformats.org/officeDocument/2006/relationships/image" Target="../media/image9.png"/><Relationship Id="rId10" Type="http://schemas.openxmlformats.org/officeDocument/2006/relationships/image" Target="../media/image20.wmf"/><Relationship Id="rId4" Type="http://schemas.openxmlformats.org/officeDocument/2006/relationships/audio" Target="../media/audio32.wav"/><Relationship Id="rId9" Type="http://schemas.openxmlformats.org/officeDocument/2006/relationships/image" Target="../media/image19.wmf"/><Relationship Id="rId14" Type="http://schemas.openxmlformats.org/officeDocument/2006/relationships/image" Target="../media/image2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1925" y="360363"/>
            <a:ext cx="7407275" cy="147161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Lesson six 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1925" y="1849438"/>
            <a:ext cx="7407275" cy="1752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GB" dirty="0" smtClean="0"/>
              <a:t>Food and drinks</a:t>
            </a:r>
            <a:endParaRPr lang="en-GB" dirty="0"/>
          </a:p>
        </p:txBody>
      </p:sp>
      <p:pic>
        <p:nvPicPr>
          <p:cNvPr id="1029" name="Picture 5" descr="C:\Users\lucy zhang\AppData\Local\Microsoft\Windows\Temporary Internet Files\Content.IE5\JWJCOJP6\MP90043889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212976"/>
            <a:ext cx="3776464" cy="2546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Date Placeholder 7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04/03/2012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686195-1AE6-4789-A1DA-CF2B69B099FB}" type="slidenum">
              <a:rPr lang="en-GB"/>
              <a:pPr>
                <a:defRPr/>
              </a:pPr>
              <a:t>1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Qiaochao Zhang q.zhang9@aston.ac.uk</a:t>
            </a:r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What are these?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5602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04/03/2012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Qiaochao Zhang q.zhang9@aston.ac.uk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43E6A8-107B-4010-A22E-14454033A9FB}" type="slidenum">
              <a:rPr lang="en-GB"/>
              <a:pPr>
                <a:defRPr/>
              </a:pPr>
              <a:t>10</a:t>
            </a:fld>
            <a:endParaRPr lang="en-GB"/>
          </a:p>
        </p:txBody>
      </p:sp>
      <p:pic>
        <p:nvPicPr>
          <p:cNvPr id="25606" name="Picture 2" descr="C:\Users\lucy zhang\AppData\Local\Microsoft\Windows\Temporary Internet Files\Content.IE5\KFVVTCBK\MP900444456[1]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588125" y="3141663"/>
            <a:ext cx="1379538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4" descr="C:\Users\lucy zhang\AppData\Local\Microsoft\Windows\Temporary Internet Files\Content.IE5\JWJCOJP6\MP910221054[1].jp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572000" y="1628775"/>
            <a:ext cx="15890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6" descr="C:\Users\lucy zhang\AppData\Local\Microsoft\Windows\Temporary Internet Files\Content.IE5\JWJCOJP6\MC900412500[1].wmf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43213" y="3429000"/>
            <a:ext cx="14097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9" name="Picture 9" descr="C:\Users\lucy zhang\AppData\Local\Microsoft\Windows\Temporary Internet Files\Content.IE5\KFVVTCBK\MC900040034[1].wmf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1476375" y="4868863"/>
            <a:ext cx="1190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0" name="Picture 11" descr="C:\Users\lucy zhang\AppData\Local\Microsoft\Windows\Temporary Internet Files\Content.IE5\KFVVTCBK\MC900264280[1].wmf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787900" y="4724400"/>
            <a:ext cx="112077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2" descr="C:\Users\lucy zhang\AppData\Local\Microsoft\Windows\Temporary Internet Files\Content.IE5\C2N1I4V9\MC900198164[1].wmf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403350" y="1700213"/>
            <a:ext cx="13668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2" name="Picture 3" descr="C:\Users\lucy zhang\AppData\Local\Microsoft\Windows\Temporary Internet Files\Content.IE5\KFVVTCBK\MC900054647[1].wmf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476375" y="2997200"/>
            <a:ext cx="107950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3" name="Picture 4" descr="C:\Users\lucy zhang\AppData\Local\Microsoft\Windows\Temporary Internet Files\Content.IE5\C2N1I4V9\MC900048859[1].wmf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059113" y="2060575"/>
            <a:ext cx="1298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4" name="Picture 5" descr="C:\Users\lucy zhang\AppData\Local\Microsoft\Windows\Temporary Internet Files\Content.IE5\KFVVTCBK\MC900324206[1].wmf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059113" y="4797425"/>
            <a:ext cx="12668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5" name="Picture 6" descr="C:\Users\lucy zhang\AppData\Local\Microsoft\Windows\Temporary Internet Files\Content.IE5\KFVVTCBK\MC900048817[1].wmf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804025" y="1341438"/>
            <a:ext cx="12890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6" name="Picture 7" descr="C:\Users\lucy zhang\AppData\Local\Microsoft\Windows\Temporary Internet Files\Content.IE5\KFVVTCBK\MC900324208[1].wmf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4859338" y="3213100"/>
            <a:ext cx="1152525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7" name="Picture 11" descr="C:\Users\lucy zhang\AppData\Local\Microsoft\Windows\Temporary Internet Files\Content.IE5\KFVVTCBK\MC900215783[1].wmf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6875463" y="4797425"/>
            <a:ext cx="1225550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26"/>
          <a:srcRect/>
          <a:stretch>
            <a:fillRect/>
          </a:stretch>
        </p:blipFill>
        <p:spPr bwMode="auto">
          <a:xfrm>
            <a:off x="1908175" y="26368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27"/>
          <a:srcRect/>
          <a:stretch>
            <a:fillRect/>
          </a:stretch>
        </p:blipFill>
        <p:spPr bwMode="auto">
          <a:xfrm>
            <a:off x="3492500" y="270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27"/>
          <a:srcRect/>
          <a:stretch>
            <a:fillRect/>
          </a:stretch>
        </p:blipFill>
        <p:spPr bwMode="auto">
          <a:xfrm>
            <a:off x="5219700" y="27813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27"/>
          <a:srcRect/>
          <a:stretch>
            <a:fillRect/>
          </a:stretch>
        </p:blipFill>
        <p:spPr bwMode="auto">
          <a:xfrm>
            <a:off x="7380288" y="270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27"/>
          <a:srcRect/>
          <a:stretch>
            <a:fillRect/>
          </a:stretch>
        </p:blipFill>
        <p:spPr bwMode="auto">
          <a:xfrm>
            <a:off x="1908175" y="42211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27"/>
          <a:srcRect/>
          <a:stretch>
            <a:fillRect/>
          </a:stretch>
        </p:blipFill>
        <p:spPr bwMode="auto">
          <a:xfrm>
            <a:off x="3563938" y="42211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Recorded Sound">
            <a:hlinkClick r:id="" action="ppaction://media"/>
          </p:cNvPr>
          <p:cNvPicPr>
            <a:picLocks noRot="1" noChangeAspect="1"/>
          </p:cNvPicPr>
          <p:nvPr>
            <a:wavAudioFile r:embed="rId7" name="Recorded Sound"/>
          </p:nvPr>
        </p:nvPicPr>
        <p:blipFill>
          <a:blip r:embed="rId27"/>
          <a:srcRect/>
          <a:stretch>
            <a:fillRect/>
          </a:stretch>
        </p:blipFill>
        <p:spPr bwMode="auto">
          <a:xfrm>
            <a:off x="5219700" y="4292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Recorded Sound">
            <a:hlinkClick r:id="" action="ppaction://media"/>
          </p:cNvPr>
          <p:cNvPicPr>
            <a:picLocks noRot="1" noChangeAspect="1"/>
          </p:cNvPicPr>
          <p:nvPr>
            <a:wavAudioFile r:embed="rId8" name="Recorded Sound"/>
          </p:nvPr>
        </p:nvPicPr>
        <p:blipFill>
          <a:blip r:embed="rId27"/>
          <a:srcRect/>
          <a:stretch>
            <a:fillRect/>
          </a:stretch>
        </p:blipFill>
        <p:spPr bwMode="auto">
          <a:xfrm>
            <a:off x="7308850" y="42211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Recorded Sound">
            <a:hlinkClick r:id="" action="ppaction://media"/>
          </p:cNvPr>
          <p:cNvPicPr>
            <a:picLocks noRot="1" noChangeAspect="1"/>
          </p:cNvPicPr>
          <p:nvPr>
            <a:wavAudioFile r:embed="rId9" name="Recorded Sound"/>
          </p:nvPr>
        </p:nvPicPr>
        <p:blipFill>
          <a:blip r:embed="rId27"/>
          <a:srcRect/>
          <a:stretch>
            <a:fillRect/>
          </a:stretch>
        </p:blipFill>
        <p:spPr bwMode="auto">
          <a:xfrm>
            <a:off x="1908175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Recorded Sound">
            <a:hlinkClick r:id="" action="ppaction://media"/>
          </p:cNvPr>
          <p:cNvPicPr>
            <a:picLocks noRot="1" noChangeAspect="1"/>
          </p:cNvPicPr>
          <p:nvPr>
            <a:wavAudioFile r:embed="rId10" name="Recorded Sound"/>
          </p:nvPr>
        </p:nvPicPr>
        <p:blipFill>
          <a:blip r:embed="rId27"/>
          <a:srcRect/>
          <a:stretch>
            <a:fillRect/>
          </a:stretch>
        </p:blipFill>
        <p:spPr bwMode="auto">
          <a:xfrm>
            <a:off x="3563938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Recorded Sound">
            <a:hlinkClick r:id="" action="ppaction://media"/>
          </p:cNvPr>
          <p:cNvPicPr>
            <a:picLocks noRot="1" noChangeAspect="1"/>
          </p:cNvPicPr>
          <p:nvPr>
            <a:wavAudioFile r:embed="rId11" name="Recorded Sound"/>
          </p:nvPr>
        </p:nvPicPr>
        <p:blipFill>
          <a:blip r:embed="rId27"/>
          <a:srcRect/>
          <a:stretch>
            <a:fillRect/>
          </a:stretch>
        </p:blipFill>
        <p:spPr bwMode="auto">
          <a:xfrm>
            <a:off x="5292725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Recorded Sound">
            <a:hlinkClick r:id="" action="ppaction://media"/>
          </p:cNvPr>
          <p:cNvPicPr>
            <a:picLocks noRot="1" noChangeAspect="1"/>
          </p:cNvPicPr>
          <p:nvPr>
            <a:wavAudioFile r:embed="rId12" name="Recorded Sound"/>
          </p:nvPr>
        </p:nvPicPr>
        <p:blipFill>
          <a:blip r:embed="rId27"/>
          <a:srcRect/>
          <a:stretch>
            <a:fillRect/>
          </a:stretch>
        </p:blipFill>
        <p:spPr bwMode="auto">
          <a:xfrm>
            <a:off x="7235825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0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69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8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61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10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849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41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08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2754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>
                <p:cTn id="5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35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>
                <p:cTn id="6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2835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254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What do you like to eat?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chī</a:t>
            </a:r>
          </a:p>
          <a:p>
            <a:pPr>
              <a:buFont typeface="Wingdings 2" pitchFamily="18" charset="2"/>
              <a:buNone/>
            </a:pPr>
            <a:r>
              <a:rPr lang="en-GB" smtClean="0"/>
              <a:t>   eat</a:t>
            </a:r>
          </a:p>
          <a:p>
            <a:pPr>
              <a:buFont typeface="Wingdings 2" pitchFamily="18" charset="2"/>
              <a:buNone/>
            </a:pPr>
            <a:endParaRPr lang="en-GB" smtClean="0"/>
          </a:p>
          <a:p>
            <a:pPr>
              <a:buFont typeface="Wingdings 2" pitchFamily="18" charset="2"/>
              <a:buNone/>
            </a:pPr>
            <a:r>
              <a:rPr lang="en-GB" smtClean="0"/>
              <a:t>   Nǐ xǐhuan chī shénme ？</a:t>
            </a:r>
          </a:p>
          <a:p>
            <a:pPr>
              <a:buFont typeface="Wingdings 2" pitchFamily="18" charset="2"/>
              <a:buNone/>
            </a:pPr>
            <a:r>
              <a:rPr lang="en-GB" smtClean="0"/>
              <a:t>   What do you like to eat?</a:t>
            </a:r>
          </a:p>
          <a:p>
            <a:pPr>
              <a:buFont typeface="Wingdings 2" pitchFamily="18" charset="2"/>
              <a:buNone/>
            </a:pPr>
            <a:r>
              <a:rPr lang="en-GB" smtClean="0"/>
              <a:t> </a:t>
            </a:r>
            <a:br>
              <a:rPr lang="en-GB" smtClean="0"/>
            </a:br>
            <a:r>
              <a:rPr lang="en-GB" smtClean="0"/>
              <a:t>Wǒ xǐhuan chī kǎoyā 。</a:t>
            </a:r>
          </a:p>
          <a:p>
            <a:pPr>
              <a:buFont typeface="Wingdings 2" pitchFamily="18" charset="2"/>
              <a:buNone/>
            </a:pPr>
            <a:r>
              <a:rPr lang="en-GB" smtClean="0"/>
              <a:t>   I like to eat roast duck.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04/03/2012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Qiaochao Zhang q.zhang9@aston.ac.uk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8F8CC-E218-4644-B3A0-668E6771B7E6}" type="slidenum">
              <a:rPr lang="en-GB"/>
              <a:pPr>
                <a:defRPr/>
              </a:pPr>
              <a:t>11</a:t>
            </a:fld>
            <a:endParaRPr lang="en-GB"/>
          </a:p>
        </p:txBody>
      </p:sp>
      <p:pic>
        <p:nvPicPr>
          <p:cNvPr id="26630" name="Picture 2" descr="C:\Users\lucy zhang\AppData\Local\Microsoft\Windows\Temporary Internet Files\Content.IE5\KFVVTCBK\MC900423171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32131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2916238" y="16287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227763" y="3284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084888" y="49418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3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5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Tell us your favourite food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Wǒ xǐhuan ch</a:t>
            </a:r>
            <a:r>
              <a:rPr lang="en-GB" smtClean="0">
                <a:latin typeface="Lucida Sans Unicode" pitchFamily="34" charset="0"/>
                <a:cs typeface="Lucida Sans Unicode" pitchFamily="34" charset="0"/>
              </a:rPr>
              <a:t>ī</a:t>
            </a:r>
            <a:r>
              <a:rPr lang="en-GB" smtClean="0"/>
              <a:t>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04/03/2012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Qiaochao Zhang q.zhang9@aston.ac.uk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8239CF-ACB6-40BF-88D5-69DDC4FAD6DF}" type="slidenum">
              <a:rPr lang="en-GB"/>
              <a:pPr>
                <a:defRPr/>
              </a:pPr>
              <a:t>12</a:t>
            </a:fld>
            <a:endParaRPr lang="en-GB"/>
          </a:p>
        </p:txBody>
      </p:sp>
      <p:pic>
        <p:nvPicPr>
          <p:cNvPr id="27654" name="Picture 7" descr="C:\Users\lucy zhang\AppData\Local\Microsoft\Windows\Temporary Internet Files\Content.IE5\JWJCOJP6\MC90038916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2492375"/>
            <a:ext cx="22320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04/03/2012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Qiaochao Zhang q.zhang9@aston.ac.uk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1A2F4-D9C5-4ECE-8E30-4992A22490FF}" type="slidenum">
              <a:rPr lang="en-GB"/>
              <a:pPr>
                <a:defRPr/>
              </a:pPr>
              <a:t>13</a:t>
            </a:fld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2400" dirty="0" smtClean="0">
                <a:solidFill>
                  <a:schemeClr val="tx2">
                    <a:satMod val="130000"/>
                  </a:schemeClr>
                </a:solidFill>
              </a:rPr>
              <a:t>Listen to the following sentences and decide weather the statements are true (T) or false (F)</a:t>
            </a:r>
            <a:endParaRPr lang="en-GB" sz="24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1619250" y="2492375"/>
            <a:ext cx="7129463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>
                <a:latin typeface="Gill Sans MT" pitchFamily="34" charset="0"/>
              </a:rPr>
              <a:t>I like to eat fish.    (      )</a:t>
            </a:r>
          </a:p>
          <a:p>
            <a:pPr marL="342900" indent="-342900">
              <a:buFontTx/>
              <a:buAutoNum type="arabicPeriod"/>
            </a:pPr>
            <a:endParaRPr lang="en-GB">
              <a:latin typeface="Gill Sans MT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GB">
                <a:latin typeface="Gill Sans MT" pitchFamily="34" charset="0"/>
              </a:rPr>
              <a:t>I like to drink coffee.    (      )</a:t>
            </a:r>
          </a:p>
          <a:p>
            <a:pPr marL="342900" indent="-342900">
              <a:buFontTx/>
              <a:buAutoNum type="arabicPeriod"/>
            </a:pPr>
            <a:endParaRPr lang="en-GB">
              <a:latin typeface="Gill Sans MT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GB">
                <a:latin typeface="Gill Sans MT" pitchFamily="34" charset="0"/>
              </a:rPr>
              <a:t>I do not like to eat noodles.    (       )</a:t>
            </a:r>
          </a:p>
          <a:p>
            <a:pPr marL="342900" indent="-342900">
              <a:buFontTx/>
              <a:buAutoNum type="arabicPeriod"/>
            </a:pPr>
            <a:endParaRPr lang="en-GB">
              <a:latin typeface="Gill Sans MT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GB">
                <a:latin typeface="Gill Sans MT" pitchFamily="34" charset="0"/>
              </a:rPr>
              <a:t>Do you like to drink milk?    (       )</a:t>
            </a:r>
          </a:p>
          <a:p>
            <a:pPr marL="342900" indent="-342900">
              <a:buFontTx/>
              <a:buAutoNum type="arabicPeriod"/>
            </a:pPr>
            <a:endParaRPr lang="en-GB">
              <a:latin typeface="Gill Sans MT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GB">
                <a:latin typeface="Gill Sans MT" pitchFamily="34" charset="0"/>
              </a:rPr>
              <a:t>I do not like to drink juice.    (       )</a:t>
            </a:r>
          </a:p>
        </p:txBody>
      </p:sp>
      <p:pic>
        <p:nvPicPr>
          <p:cNvPr id="7" name="Untitled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619250" y="17002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sz="4000" dirty="0" smtClean="0">
                <a:solidFill>
                  <a:schemeClr val="tx2">
                    <a:satMod val="130000"/>
                  </a:schemeClr>
                </a:solidFill>
              </a:rPr>
              <a:t>Listening script and answers</a:t>
            </a:r>
            <a:endParaRPr lang="en-GB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04/03/2012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Qiaochao Zhang q.zhang9@aston.ac.uk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D763A-A787-4243-A970-95F2425EE95B}" type="slidenum">
              <a:rPr lang="en-GB"/>
              <a:pPr>
                <a:defRPr/>
              </a:pPr>
              <a:t>14</a:t>
            </a:fld>
            <a:endParaRPr lang="en-GB"/>
          </a:p>
        </p:txBody>
      </p:sp>
      <p:sp>
        <p:nvSpPr>
          <p:cNvPr id="29701" name="TextBox 5"/>
          <p:cNvSpPr txBox="1">
            <a:spLocks noChangeArrowheads="1"/>
          </p:cNvSpPr>
          <p:nvPr/>
        </p:nvSpPr>
        <p:spPr bwMode="auto">
          <a:xfrm>
            <a:off x="1331913" y="1557338"/>
            <a:ext cx="691197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GB">
                <a:latin typeface="Gill Sans MT" pitchFamily="34" charset="0"/>
              </a:rPr>
              <a:t>Wǒ xǐhuan chī kǎoyā 。</a:t>
            </a:r>
          </a:p>
          <a:p>
            <a:pPr marL="342900" indent="-342900"/>
            <a:r>
              <a:rPr lang="en-GB">
                <a:latin typeface="Gill Sans MT" pitchFamily="34" charset="0"/>
              </a:rPr>
              <a:t>      I like to eat roast duck.</a:t>
            </a:r>
          </a:p>
          <a:p>
            <a:pPr marL="342900" indent="-342900"/>
            <a:endParaRPr lang="en-GB">
              <a:latin typeface="Gill Sans MT" pitchFamily="34" charset="0"/>
            </a:endParaRPr>
          </a:p>
          <a:p>
            <a:pPr marL="342900" indent="-342900">
              <a:buFontTx/>
              <a:buAutoNum type="arabicPeriod" startAt="2"/>
            </a:pPr>
            <a:r>
              <a:rPr lang="en-GB">
                <a:latin typeface="Gill Sans MT" pitchFamily="34" charset="0"/>
              </a:rPr>
              <a:t>Wǒ xǐhuan hē kāfēi 。 </a:t>
            </a:r>
          </a:p>
          <a:p>
            <a:pPr marL="342900" indent="-342900"/>
            <a:r>
              <a:rPr lang="en-GB">
                <a:latin typeface="Gill Sans MT" pitchFamily="34" charset="0"/>
              </a:rPr>
              <a:t>      I like to drink coffee.</a:t>
            </a:r>
          </a:p>
          <a:p>
            <a:pPr marL="342900" indent="-342900">
              <a:buFontTx/>
              <a:buAutoNum type="arabicPeriod" startAt="2"/>
            </a:pPr>
            <a:endParaRPr lang="en-GB">
              <a:latin typeface="Gill Sans MT" pitchFamily="34" charset="0"/>
            </a:endParaRPr>
          </a:p>
          <a:p>
            <a:pPr marL="342900" indent="-342900">
              <a:buFontTx/>
              <a:buAutoNum type="arabicPeriod" startAt="3"/>
            </a:pPr>
            <a:r>
              <a:rPr lang="en-GB">
                <a:latin typeface="Gill Sans MT" pitchFamily="34" charset="0"/>
              </a:rPr>
              <a:t>Wǒ bù xǐhuan chī mǐfàn 。</a:t>
            </a:r>
          </a:p>
          <a:p>
            <a:pPr marL="342900" indent="-342900"/>
            <a:r>
              <a:rPr lang="en-GB">
                <a:latin typeface="Gill Sans MT" pitchFamily="34" charset="0"/>
              </a:rPr>
              <a:t>      I do not like to eat cooked rice.</a:t>
            </a:r>
          </a:p>
          <a:p>
            <a:pPr marL="342900" indent="-342900">
              <a:buFontTx/>
              <a:buAutoNum type="arabicPeriod" startAt="3"/>
            </a:pPr>
            <a:endParaRPr lang="en-GB">
              <a:latin typeface="Gill Sans MT" pitchFamily="34" charset="0"/>
            </a:endParaRPr>
          </a:p>
          <a:p>
            <a:pPr marL="342900" indent="-342900">
              <a:buFontTx/>
              <a:buAutoNum type="arabicPeriod" startAt="4"/>
            </a:pPr>
            <a:r>
              <a:rPr lang="en-GB">
                <a:latin typeface="Gill Sans MT" pitchFamily="34" charset="0"/>
              </a:rPr>
              <a:t>Nǐ xǐhuan hē niúnǎi ma ？ </a:t>
            </a:r>
          </a:p>
          <a:p>
            <a:pPr marL="342900" indent="-342900"/>
            <a:r>
              <a:rPr lang="en-GB">
                <a:latin typeface="Gill Sans MT" pitchFamily="34" charset="0"/>
              </a:rPr>
              <a:t>      Do you like to drink milk?</a:t>
            </a:r>
          </a:p>
          <a:p>
            <a:pPr marL="342900" indent="-342900"/>
            <a:endParaRPr lang="en-GB">
              <a:latin typeface="Gill Sans MT" pitchFamily="34" charset="0"/>
            </a:endParaRPr>
          </a:p>
          <a:p>
            <a:pPr marL="342900" indent="-342900">
              <a:buFontTx/>
              <a:buAutoNum type="arabicPeriod" startAt="5"/>
            </a:pPr>
            <a:r>
              <a:rPr lang="en-GB">
                <a:latin typeface="Gill Sans MT" pitchFamily="34" charset="0"/>
              </a:rPr>
              <a:t>Wǒ bù xǐhuan hē chá 。</a:t>
            </a:r>
          </a:p>
          <a:p>
            <a:pPr marL="342900" indent="-342900"/>
            <a:r>
              <a:rPr lang="en-GB">
                <a:latin typeface="Gill Sans MT" pitchFamily="34" charset="0"/>
              </a:rPr>
              <a:t>      I do not like to drink tea.</a:t>
            </a:r>
          </a:p>
        </p:txBody>
      </p:sp>
      <p:sp>
        <p:nvSpPr>
          <p:cNvPr id="29702" name="TextBox 7"/>
          <p:cNvSpPr txBox="1">
            <a:spLocks noChangeArrowheads="1"/>
          </p:cNvSpPr>
          <p:nvPr/>
        </p:nvSpPr>
        <p:spPr bwMode="auto">
          <a:xfrm>
            <a:off x="1547813" y="5876925"/>
            <a:ext cx="6840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>
                <a:latin typeface="Gill Sans MT" pitchFamily="34" charset="0"/>
              </a:rPr>
              <a:t>1.   F      2.  T    3.  F    4.   T    5.   F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Order food and drinks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04/03/2012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Qiaochao Zhang q.zhang9@aston.ac.uk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2BEB4B-16DD-47DC-9ECB-2127C835E36A}" type="slidenum">
              <a:rPr lang="en-GB"/>
              <a:pPr>
                <a:defRPr/>
              </a:pPr>
              <a:t>15</a:t>
            </a:fld>
            <a:endParaRPr lang="en-GB"/>
          </a:p>
        </p:txBody>
      </p:sp>
      <p:pic>
        <p:nvPicPr>
          <p:cNvPr id="30725" name="Picture 2" descr="C:\Users\lucy zhang\AppData\Local\Microsoft\Windows\Temporary Internet Files\Content.IE5\C2N1I4V9\MC90038951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825" y="0"/>
            <a:ext cx="1703388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TextBox 6"/>
          <p:cNvSpPr txBox="1">
            <a:spLocks noChangeArrowheads="1"/>
          </p:cNvSpPr>
          <p:nvPr/>
        </p:nvSpPr>
        <p:spPr bwMode="auto">
          <a:xfrm>
            <a:off x="1116013" y="3213100"/>
            <a:ext cx="802798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latin typeface="Gill Sans MT" pitchFamily="34" charset="0"/>
              </a:rPr>
              <a:t>Nǐ diǎn shénme ？</a:t>
            </a:r>
          </a:p>
          <a:p>
            <a:r>
              <a:rPr lang="en-GB" sz="3200">
                <a:latin typeface="Gill Sans MT" pitchFamily="34" charset="0"/>
              </a:rPr>
              <a:t>What would you like to order?</a:t>
            </a:r>
          </a:p>
          <a:p>
            <a:r>
              <a:rPr lang="en-GB" sz="3200">
                <a:latin typeface="Gill Sans MT" pitchFamily="34" charset="0"/>
              </a:rPr>
              <a:t> </a:t>
            </a:r>
            <a:br>
              <a:rPr lang="en-GB" sz="3200">
                <a:latin typeface="Gill Sans MT" pitchFamily="34" charset="0"/>
              </a:rPr>
            </a:br>
            <a:r>
              <a:rPr lang="en-GB" sz="3200">
                <a:latin typeface="Gill Sans MT" pitchFamily="34" charset="0"/>
              </a:rPr>
              <a:t>Wǒ yào miàntiáo hé kǎoyā, wǒ hái yào shuǐ 。</a:t>
            </a:r>
          </a:p>
          <a:p>
            <a:r>
              <a:rPr lang="en-GB" sz="3200">
                <a:latin typeface="Gill Sans MT" pitchFamily="34" charset="0"/>
              </a:rPr>
              <a:t>I would like to order noodles and roast duck, and I also would like some water.</a:t>
            </a:r>
          </a:p>
        </p:txBody>
      </p:sp>
      <p:sp>
        <p:nvSpPr>
          <p:cNvPr id="30727" name="TextBox 7"/>
          <p:cNvSpPr txBox="1">
            <a:spLocks noChangeArrowheads="1"/>
          </p:cNvSpPr>
          <p:nvPr/>
        </p:nvSpPr>
        <p:spPr bwMode="auto">
          <a:xfrm>
            <a:off x="1835150" y="1628775"/>
            <a:ext cx="460851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latin typeface="Gill Sans MT" pitchFamily="34" charset="0"/>
              </a:rPr>
              <a:t>yào…, hái yào…</a:t>
            </a:r>
          </a:p>
          <a:p>
            <a:r>
              <a:rPr lang="en-GB" sz="3200">
                <a:latin typeface="Gill Sans MT" pitchFamily="34" charset="0"/>
              </a:rPr>
              <a:t>want…, also want… </a:t>
            </a:r>
          </a:p>
        </p:txBody>
      </p:sp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364163" y="17732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356100" y="34290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839200" y="49418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08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84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Can you order something to eat and to drink?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04/03/2012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Qiaochao Zhang q.zhang9@aston.ac.uk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8129B-0FED-4ED9-B7B1-666ED275D0F1}" type="slidenum">
              <a:rPr lang="en-GB"/>
              <a:pPr>
                <a:defRPr/>
              </a:pPr>
              <a:t>16</a:t>
            </a:fld>
            <a:endParaRPr lang="en-GB"/>
          </a:p>
        </p:txBody>
      </p:sp>
      <p:pic>
        <p:nvPicPr>
          <p:cNvPr id="31749" name="Picture 2" descr="C:\Users\lucy zhang\AppData\Local\Microsoft\Windows\Temporary Internet Files\Content.IE5\JWJCOJP6\MC90038927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2492375"/>
            <a:ext cx="2235200" cy="282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Learn some characters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2770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4400" smtClean="0"/>
              <a:t>Water        </a:t>
            </a:r>
            <a:r>
              <a:rPr lang="zh-CN" altLang="en-US" sz="4400" smtClean="0"/>
              <a:t>水        </a:t>
            </a:r>
            <a:r>
              <a:rPr lang="en-GB" sz="4400" smtClean="0"/>
              <a:t>shuǐ </a:t>
            </a:r>
          </a:p>
          <a:p>
            <a:r>
              <a:rPr lang="en-GB" sz="4400" smtClean="0"/>
              <a:t>Tea </a:t>
            </a:r>
            <a:r>
              <a:rPr lang="zh-CN" altLang="en-US" sz="4400" smtClean="0"/>
              <a:t>            茶        </a:t>
            </a:r>
            <a:r>
              <a:rPr lang="en-GB" sz="4400" smtClean="0"/>
              <a:t>chá </a:t>
            </a:r>
          </a:p>
          <a:p>
            <a:r>
              <a:rPr lang="en-GB" sz="4400" smtClean="0"/>
              <a:t>Coffee</a:t>
            </a:r>
            <a:r>
              <a:rPr lang="zh-CN" altLang="en-US" sz="4400" smtClean="0"/>
              <a:t>        咖啡    </a:t>
            </a:r>
            <a:r>
              <a:rPr lang="en-GB" sz="4400" smtClean="0"/>
              <a:t> kāfēi </a:t>
            </a:r>
          </a:p>
          <a:p>
            <a:r>
              <a:rPr lang="en-GB" sz="4400" smtClean="0"/>
              <a:t>Juice  </a:t>
            </a:r>
            <a:r>
              <a:rPr lang="zh-CN" altLang="en-US" sz="4400" smtClean="0"/>
              <a:t>         果汁 </a:t>
            </a:r>
            <a:r>
              <a:rPr lang="en-GB" sz="4400" smtClean="0"/>
              <a:t> </a:t>
            </a:r>
            <a:r>
              <a:rPr lang="zh-CN" altLang="en-US" sz="4400" smtClean="0"/>
              <a:t>   </a:t>
            </a:r>
            <a:r>
              <a:rPr lang="en-GB" sz="4400" smtClean="0"/>
              <a:t>guǒzhī </a:t>
            </a:r>
          </a:p>
          <a:p>
            <a:r>
              <a:rPr lang="en-GB" sz="4400" smtClean="0"/>
              <a:t>Milk  </a:t>
            </a:r>
            <a:r>
              <a:rPr lang="zh-CN" altLang="en-US" sz="4400" smtClean="0"/>
              <a:t>          牛奶     </a:t>
            </a:r>
            <a:r>
              <a:rPr lang="en-GB" sz="4400" smtClean="0"/>
              <a:t>niúnǎi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04/03/2012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Qiaochao Zhang q.zhang9@aston.ac.uk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DFDB32-05E2-4950-82FF-3F3DB18BB095}" type="slidenum">
              <a:rPr lang="en-GB"/>
              <a:pPr>
                <a:defRPr/>
              </a:pPr>
              <a:t>17</a:t>
            </a:fld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Conclusion 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en-GB" sz="3000" smtClean="0"/>
              <a:t>Today we have learned…</a:t>
            </a:r>
          </a:p>
          <a:p>
            <a:pPr>
              <a:lnSpc>
                <a:spcPct val="90000"/>
              </a:lnSpc>
            </a:pPr>
            <a:r>
              <a:rPr lang="en-GB" sz="3000" smtClean="0"/>
              <a:t>words for drinks, such as water, tea, coffee, milk, juice, cola;</a:t>
            </a:r>
          </a:p>
          <a:p>
            <a:pPr>
              <a:lnSpc>
                <a:spcPct val="90000"/>
              </a:lnSpc>
            </a:pPr>
            <a:r>
              <a:rPr lang="en-GB" sz="3000" smtClean="0"/>
              <a:t>words for food, such as bread, egg, fish, hamburger, chips, pizza, noodle, rice, hotpot,  spring roll, roast duck, dumpling;</a:t>
            </a:r>
          </a:p>
          <a:p>
            <a:pPr>
              <a:lnSpc>
                <a:spcPct val="90000"/>
              </a:lnSpc>
            </a:pPr>
            <a:r>
              <a:rPr lang="en-GB" sz="3000" smtClean="0"/>
              <a:t>verbs ‘chi’, ‘he’, ‘xihuan’;</a:t>
            </a:r>
          </a:p>
          <a:p>
            <a:pPr>
              <a:lnSpc>
                <a:spcPct val="90000"/>
              </a:lnSpc>
            </a:pPr>
            <a:r>
              <a:rPr lang="en-GB" sz="3000" smtClean="0"/>
              <a:t>to order food and drinks using ‘dian’, ‘yao…, hai yao…’;</a:t>
            </a:r>
          </a:p>
          <a:p>
            <a:pPr>
              <a:lnSpc>
                <a:spcPct val="90000"/>
              </a:lnSpc>
            </a:pPr>
            <a:r>
              <a:rPr lang="en-GB" sz="3000" smtClean="0"/>
              <a:t>a few characters.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04/03/2012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Qiaochao Zhang q.zhang9@aston.ac.uk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9C2318-BACF-45F2-AA1B-B616DCAB3FBC}" type="slidenum">
              <a:rPr lang="en-GB"/>
              <a:pPr>
                <a:defRPr/>
              </a:pPr>
              <a:t>18</a:t>
            </a:fld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Lesson objectives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en-GB" smtClean="0"/>
              <a:t>Today we will learn…</a:t>
            </a:r>
          </a:p>
          <a:p>
            <a:r>
              <a:rPr lang="en-GB" smtClean="0"/>
              <a:t>words for drinks,</a:t>
            </a:r>
          </a:p>
          <a:p>
            <a:r>
              <a:rPr lang="en-GB" smtClean="0"/>
              <a:t>words for food,</a:t>
            </a:r>
          </a:p>
          <a:p>
            <a:r>
              <a:rPr lang="en-GB" smtClean="0"/>
              <a:t>to use verbs ‘chi’, ‘he’ and ‘xihuan’,</a:t>
            </a:r>
          </a:p>
          <a:p>
            <a:r>
              <a:rPr lang="en-GB" smtClean="0"/>
              <a:t>to order food and drinks,</a:t>
            </a:r>
          </a:p>
          <a:p>
            <a:r>
              <a:rPr lang="en-GB" smtClean="0"/>
              <a:t>to write a few Chinese characters.</a:t>
            </a:r>
          </a:p>
          <a:p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04/03/2012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8DD63E-6F08-40FC-8AAB-36A999D9EC4C}" type="slidenum">
              <a:rPr lang="en-GB"/>
              <a:pPr>
                <a:defRPr/>
              </a:pPr>
              <a:t>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Qiaochao Zhang q.zhang9@aston.ac.uk</a:t>
            </a:r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644650" y="274638"/>
            <a:ext cx="749935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Drinks 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17410" name="Picture 2" descr="C:\Users\lucy zhang\AppData\Local\Microsoft\Windows\Temporary Internet Files\Content.IE5\APK7DHTB\MP900314315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19250" y="3284538"/>
            <a:ext cx="814388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Users\lucy zhang\AppData\Local\Microsoft\Windows\Temporary Internet Files\Content.IE5\C2N1I4V9\MP900386783[1]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692275" y="1557338"/>
            <a:ext cx="863600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 descr="C:\Users\lucy zhang\AppData\Local\Microsoft\Windows\Temporary Internet Files\Content.IE5\KFVVTCBK\MC900441840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19700" y="3284538"/>
            <a:ext cx="1198563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6" descr="C:\Users\lucy zhang\AppData\Local\Microsoft\Windows\Temporary Internet Files\Content.IE5\KFVVTCBK\MC900411912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19700" y="1628775"/>
            <a:ext cx="12636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7" descr="C:\Users\lucy zhang\AppData\Local\Microsoft\Windows\Temporary Internet Files\Content.IE5\KFVVTCBK\MC900232682[1].wm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64163" y="4868863"/>
            <a:ext cx="8636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8" descr="C:\Users\lucy zhang\AppData\Local\Microsoft\Windows\Temporary Internet Files\Content.IE5\APK7DHTB\MC900434769[1]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47813" y="501332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TextBox 10"/>
          <p:cNvSpPr txBox="1">
            <a:spLocks noChangeArrowheads="1"/>
          </p:cNvSpPr>
          <p:nvPr/>
        </p:nvSpPr>
        <p:spPr bwMode="auto">
          <a:xfrm>
            <a:off x="2771775" y="1412875"/>
            <a:ext cx="20161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>
                <a:latin typeface="Gill Sans MT" pitchFamily="34" charset="0"/>
              </a:rPr>
              <a:t>shuǐ</a:t>
            </a:r>
          </a:p>
          <a:p>
            <a:r>
              <a:rPr lang="en-GB" sz="4000">
                <a:latin typeface="Gill Sans MT" pitchFamily="34" charset="0"/>
              </a:rPr>
              <a:t>water</a:t>
            </a:r>
          </a:p>
          <a:p>
            <a:r>
              <a:rPr lang="en-GB" sz="4000">
                <a:latin typeface="Gill Sans MT" pitchFamily="34" charset="0"/>
              </a:rPr>
              <a:t/>
            </a:r>
            <a:br>
              <a:rPr lang="en-GB" sz="4000">
                <a:latin typeface="Gill Sans MT" pitchFamily="34" charset="0"/>
              </a:rPr>
            </a:br>
            <a:r>
              <a:rPr lang="en-GB" sz="4000">
                <a:latin typeface="Gill Sans MT" pitchFamily="34" charset="0"/>
              </a:rPr>
              <a:t>niúnǎi </a:t>
            </a:r>
            <a:br>
              <a:rPr lang="en-GB" sz="4000">
                <a:latin typeface="Gill Sans MT" pitchFamily="34" charset="0"/>
              </a:rPr>
            </a:br>
            <a:r>
              <a:rPr lang="en-GB" sz="4000">
                <a:latin typeface="Gill Sans MT" pitchFamily="34" charset="0"/>
              </a:rPr>
              <a:t>milk</a:t>
            </a:r>
          </a:p>
          <a:p>
            <a:endParaRPr lang="en-GB" sz="4000">
              <a:latin typeface="Gill Sans MT" pitchFamily="34" charset="0"/>
            </a:endParaRPr>
          </a:p>
          <a:p>
            <a:r>
              <a:rPr lang="en-GB" sz="4000">
                <a:latin typeface="Gill Sans MT" pitchFamily="34" charset="0"/>
              </a:rPr>
              <a:t>kělè</a:t>
            </a:r>
          </a:p>
          <a:p>
            <a:r>
              <a:rPr lang="en-GB" sz="4000">
                <a:latin typeface="Gill Sans MT" pitchFamily="34" charset="0"/>
              </a:rPr>
              <a:t>cola</a:t>
            </a:r>
          </a:p>
        </p:txBody>
      </p:sp>
      <p:sp>
        <p:nvSpPr>
          <p:cNvPr id="17417" name="TextBox 11"/>
          <p:cNvSpPr txBox="1">
            <a:spLocks noChangeArrowheads="1"/>
          </p:cNvSpPr>
          <p:nvPr/>
        </p:nvSpPr>
        <p:spPr bwMode="auto">
          <a:xfrm>
            <a:off x="6875463" y="1484313"/>
            <a:ext cx="165735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>
                <a:latin typeface="Gill Sans MT" pitchFamily="34" charset="0"/>
              </a:rPr>
              <a:t>kāfēi</a:t>
            </a:r>
          </a:p>
          <a:p>
            <a:r>
              <a:rPr lang="en-GB" sz="4000">
                <a:latin typeface="Gill Sans MT" pitchFamily="34" charset="0"/>
              </a:rPr>
              <a:t>coffee</a:t>
            </a:r>
          </a:p>
          <a:p>
            <a:endParaRPr lang="en-GB" sz="4000">
              <a:latin typeface="Gill Sans MT" pitchFamily="34" charset="0"/>
            </a:endParaRPr>
          </a:p>
          <a:p>
            <a:r>
              <a:rPr lang="en-GB" sz="4000">
                <a:latin typeface="Gill Sans MT" pitchFamily="34" charset="0"/>
              </a:rPr>
              <a:t>chá </a:t>
            </a:r>
            <a:br>
              <a:rPr lang="en-GB" sz="4000">
                <a:latin typeface="Gill Sans MT" pitchFamily="34" charset="0"/>
              </a:rPr>
            </a:br>
            <a:r>
              <a:rPr lang="en-GB" sz="4000">
                <a:latin typeface="Gill Sans MT" pitchFamily="34" charset="0"/>
              </a:rPr>
              <a:t>tea</a:t>
            </a:r>
            <a:br>
              <a:rPr lang="en-GB" sz="4000">
                <a:latin typeface="Gill Sans MT" pitchFamily="34" charset="0"/>
              </a:rPr>
            </a:br>
            <a:endParaRPr lang="en-GB" sz="4000">
              <a:latin typeface="Gill Sans MT" pitchFamily="34" charset="0"/>
            </a:endParaRPr>
          </a:p>
          <a:p>
            <a:r>
              <a:rPr lang="en-GB" sz="4000">
                <a:latin typeface="Gill Sans MT" pitchFamily="34" charset="0"/>
              </a:rPr>
              <a:t>guǒzhī</a:t>
            </a:r>
          </a:p>
          <a:p>
            <a:r>
              <a:rPr lang="en-GB" sz="4000">
                <a:latin typeface="Gill Sans MT" pitchFamily="34" charset="0"/>
              </a:rPr>
              <a:t>juice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04/03/2012</a:t>
            </a:r>
            <a:endParaRPr lang="en-GB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1A438F-3688-48C6-9E7D-1BA76F7BAFA6}" type="slidenum">
              <a:rPr lang="en-GB"/>
              <a:pPr>
                <a:defRPr/>
              </a:pPr>
              <a:t>3</a:t>
            </a:fld>
            <a:endParaRPr lang="en-GB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Qiaochao Zhang q.zhang9@aston.ac.uk</a:t>
            </a:r>
            <a:endParaRPr lang="en-GB"/>
          </a:p>
        </p:txBody>
      </p:sp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331913" y="1989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331913" y="37893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331913" y="5373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4859338" y="19891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4787900" y="39338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4859338" y="5445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23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856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820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75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637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What are these?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8434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04/03/2012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Qiaochao Zhang q.zhang9@aston.ac.uk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C298FC-77DE-455A-B7E6-C1FF34CF9905}" type="slidenum">
              <a:rPr lang="en-GB"/>
              <a:pPr>
                <a:defRPr/>
              </a:pPr>
              <a:t>4</a:t>
            </a:fld>
            <a:endParaRPr lang="en-GB"/>
          </a:p>
        </p:txBody>
      </p:sp>
      <p:pic>
        <p:nvPicPr>
          <p:cNvPr id="18438" name="Picture 2" descr="C:\Users\lucy zhang\AppData\Local\Microsoft\Windows\Temporary Internet Files\Content.IE5\APK7DHTB\MP900314315[1]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59113" y="3284538"/>
            <a:ext cx="814387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 descr="C:\Users\lucy zhang\AppData\Local\Microsoft\Windows\Temporary Internet Files\Content.IE5\C2N1I4V9\MP900386783[1]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692275" y="1557338"/>
            <a:ext cx="863600" cy="121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4" descr="C:\Users\lucy zhang\AppData\Local\Microsoft\Windows\Temporary Internet Files\Content.IE5\KFVVTCBK\MC900441840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59563" y="3284538"/>
            <a:ext cx="1198562" cy="12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6" descr="C:\Users\lucy zhang\AppData\Local\Microsoft\Windows\Temporary Internet Files\Content.IE5\KFVVTCBK\MC900411912[1].wm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219700" y="1628775"/>
            <a:ext cx="12636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7" descr="C:\Users\lucy zhang\AppData\Local\Microsoft\Windows\Temporary Internet Files\Content.IE5\KFVVTCBK\MC900232682[1].wm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364163" y="4868863"/>
            <a:ext cx="863600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8" descr="C:\Users\lucy zhang\AppData\Local\Microsoft\Windows\Temporary Internet Files\Content.IE5\APK7DHTB\MC900434769[1]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47813" y="5013325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1979613" y="285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5580063" y="27813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3348038" y="46529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7164388" y="46529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1908175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5724525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87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7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41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98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53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What do you like to drink?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xǐhuan                   hē</a:t>
            </a:r>
          </a:p>
          <a:p>
            <a:r>
              <a:rPr lang="en-GB" smtClean="0"/>
              <a:t>   like                    drink</a:t>
            </a:r>
          </a:p>
          <a:p>
            <a:pPr>
              <a:buFont typeface="Wingdings 2" pitchFamily="18" charset="2"/>
              <a:buNone/>
            </a:pPr>
            <a:endParaRPr lang="en-GB" smtClean="0"/>
          </a:p>
          <a:p>
            <a:r>
              <a:rPr lang="en-GB" smtClean="0"/>
              <a:t>Nǐ xǐhuan hē shénme ？</a:t>
            </a:r>
          </a:p>
          <a:p>
            <a:r>
              <a:rPr lang="en-GB" smtClean="0"/>
              <a:t>What do you like to drink?</a:t>
            </a:r>
          </a:p>
          <a:p>
            <a:endParaRPr lang="en-GB" smtClean="0"/>
          </a:p>
          <a:p>
            <a:r>
              <a:rPr lang="en-GB" smtClean="0"/>
              <a:t>Wǒ xǐhuan hē chá 。</a:t>
            </a:r>
          </a:p>
          <a:p>
            <a:r>
              <a:rPr lang="en-GB" smtClean="0"/>
              <a:t>I like to drink tea.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04/03/2012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Qiaochao Zhang q.zhang9@aston.ac.uk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85FCDD-030E-4B1B-927E-780E98084EFC}" type="slidenum">
              <a:rPr lang="en-GB"/>
              <a:pPr>
                <a:defRPr/>
              </a:pPr>
              <a:t>5</a:t>
            </a:fld>
            <a:endParaRPr lang="en-GB"/>
          </a:p>
        </p:txBody>
      </p:sp>
      <p:pic>
        <p:nvPicPr>
          <p:cNvPr id="20486" name="Picture 2" descr="C:\Users\lucy zhang\AppData\Local\Microsoft\Windows\Temporary Internet Files\Content.IE5\KFVVTCBK\MC900423171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64388" y="3213100"/>
            <a:ext cx="10795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3419475" y="16287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867400" y="16287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6084888" y="32845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5508625" y="50133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62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92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616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Tell us your favourite drinks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Wǒ xǐhuan hē…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04/03/2012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Qiaochao Zhang q.zhang9@aston.ac.uk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2B4B39-3748-4FA8-B1F3-EBBCCE8483EF}" type="slidenum">
              <a:rPr lang="en-GB"/>
              <a:pPr>
                <a:defRPr/>
              </a:pPr>
              <a:t>6</a:t>
            </a:fld>
            <a:endParaRPr lang="en-GB"/>
          </a:p>
        </p:txBody>
      </p:sp>
      <p:pic>
        <p:nvPicPr>
          <p:cNvPr id="21510" name="Picture 7" descr="C:\Users\lucy zhang\AppData\Local\Microsoft\Windows\Temporary Internet Files\Content.IE5\JWJCOJP6\MC900389168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2492375"/>
            <a:ext cx="223202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Food 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04/03/2012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 err="1"/>
              <a:t>Qiaochao</a:t>
            </a:r>
            <a:r>
              <a:rPr lang="en-GB" dirty="0"/>
              <a:t> Zhang q.zhang9@aston.ac.uk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F468A5-035F-4F75-A44D-ADD706EAD712}" type="slidenum">
              <a:rPr lang="en-GB"/>
              <a:pPr>
                <a:defRPr/>
              </a:pPr>
              <a:t>7</a:t>
            </a:fld>
            <a:endParaRPr lang="en-GB"/>
          </a:p>
        </p:txBody>
      </p:sp>
      <p:pic>
        <p:nvPicPr>
          <p:cNvPr id="22533" name="Picture 2" descr="C:\Users\lucy zhang\AppData\Local\Microsoft\Windows\Temporary Internet Files\Content.IE5\KFVVTCBK\MP900444456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58888" y="1700213"/>
            <a:ext cx="1379537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4" descr="C:\Users\lucy zhang\AppData\Local\Microsoft\Windows\Temporary Internet Files\Content.IE5\JWJCOJP6\MP910221054[1]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187450" y="3141663"/>
            <a:ext cx="1589088" cy="126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" descr="C:\Users\lucy zhang\AppData\Local\Microsoft\Windows\Temporary Internet Files\Content.IE5\JWJCOJP6\MC900412500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187450" y="5229225"/>
            <a:ext cx="14097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9" descr="C:\Users\lucy zhang\AppData\Local\Microsoft\Windows\Temporary Internet Files\Content.IE5\KFVVTCBK\MC900040034[1].wmf"/>
          <p:cNvPicPr>
            <a:picLocks noGrp="1" noChangeAspect="1" noChangeArrowheads="1"/>
          </p:cNvPicPr>
          <p:nvPr>
            <p:ph idx="1"/>
          </p:nvPr>
        </p:nvPicPr>
        <p:blipFill>
          <a:blip r:embed="rId11"/>
          <a:srcRect/>
          <a:stretch>
            <a:fillRect/>
          </a:stretch>
        </p:blipFill>
        <p:spPr>
          <a:xfrm>
            <a:off x="4859338" y="1700213"/>
            <a:ext cx="1192212" cy="936625"/>
          </a:xfrm>
        </p:spPr>
      </p:pic>
      <p:pic>
        <p:nvPicPr>
          <p:cNvPr id="22537" name="Picture 11" descr="C:\Users\lucy zhang\AppData\Local\Microsoft\Windows\Temporary Internet Files\Content.IE5\KFVVTCBK\MC900264280[1].wm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859338" y="3068638"/>
            <a:ext cx="112077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12" descr="C:\Users\lucy zhang\AppData\Local\Microsoft\Windows\Temporary Internet Files\Content.IE5\C2N1I4V9\MC900198164[1].wm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932363" y="5013325"/>
            <a:ext cx="13668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9" name="TextBox 19"/>
          <p:cNvSpPr txBox="1">
            <a:spLocks noChangeArrowheads="1"/>
          </p:cNvSpPr>
          <p:nvPr/>
        </p:nvSpPr>
        <p:spPr bwMode="auto">
          <a:xfrm>
            <a:off x="2700338" y="1341438"/>
            <a:ext cx="20161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>
                <a:latin typeface="Gill Sans MT" pitchFamily="34" charset="0"/>
              </a:rPr>
              <a:t>miànbāo</a:t>
            </a:r>
          </a:p>
          <a:p>
            <a:r>
              <a:rPr lang="en-GB" sz="4000">
                <a:latin typeface="Gill Sans MT" pitchFamily="34" charset="0"/>
              </a:rPr>
              <a:t>bread</a:t>
            </a:r>
          </a:p>
          <a:p>
            <a:r>
              <a:rPr lang="en-GB" sz="4000">
                <a:latin typeface="Gill Sans MT" pitchFamily="34" charset="0"/>
              </a:rPr>
              <a:t> </a:t>
            </a:r>
            <a:br>
              <a:rPr lang="en-GB" sz="4000">
                <a:latin typeface="Gill Sans MT" pitchFamily="34" charset="0"/>
              </a:rPr>
            </a:br>
            <a:r>
              <a:rPr lang="en-GB" sz="4000">
                <a:latin typeface="Gill Sans MT" pitchFamily="34" charset="0"/>
              </a:rPr>
              <a:t>jīdàn</a:t>
            </a:r>
          </a:p>
          <a:p>
            <a:r>
              <a:rPr lang="en-GB" sz="4000">
                <a:latin typeface="Gill Sans MT" pitchFamily="34" charset="0"/>
              </a:rPr>
              <a:t>egg</a:t>
            </a:r>
          </a:p>
          <a:p>
            <a:r>
              <a:rPr lang="en-GB" sz="4000">
                <a:latin typeface="Gill Sans MT" pitchFamily="34" charset="0"/>
              </a:rPr>
              <a:t> </a:t>
            </a:r>
            <a:br>
              <a:rPr lang="en-GB" sz="4000">
                <a:latin typeface="Gill Sans MT" pitchFamily="34" charset="0"/>
              </a:rPr>
            </a:br>
            <a:r>
              <a:rPr lang="en-GB" sz="4000">
                <a:latin typeface="Gill Sans MT" pitchFamily="34" charset="0"/>
              </a:rPr>
              <a:t>yú</a:t>
            </a:r>
          </a:p>
          <a:p>
            <a:r>
              <a:rPr lang="en-GB" sz="4000">
                <a:latin typeface="Gill Sans MT" pitchFamily="34" charset="0"/>
              </a:rPr>
              <a:t>fish</a:t>
            </a:r>
          </a:p>
        </p:txBody>
      </p:sp>
      <p:sp>
        <p:nvSpPr>
          <p:cNvPr id="22540" name="TextBox 20"/>
          <p:cNvSpPr txBox="1">
            <a:spLocks noChangeArrowheads="1"/>
          </p:cNvSpPr>
          <p:nvPr/>
        </p:nvSpPr>
        <p:spPr bwMode="auto">
          <a:xfrm>
            <a:off x="6227763" y="1341438"/>
            <a:ext cx="291623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000">
                <a:latin typeface="Gill Sans MT" pitchFamily="34" charset="0"/>
              </a:rPr>
              <a:t>hànbǎo bāo</a:t>
            </a:r>
          </a:p>
          <a:p>
            <a:r>
              <a:rPr lang="en-GB" sz="4000">
                <a:latin typeface="Gill Sans MT" pitchFamily="34" charset="0"/>
              </a:rPr>
              <a:t>hamburger</a:t>
            </a:r>
          </a:p>
          <a:p>
            <a:r>
              <a:rPr lang="en-GB" sz="4000">
                <a:latin typeface="Gill Sans MT" pitchFamily="34" charset="0"/>
              </a:rPr>
              <a:t> </a:t>
            </a:r>
            <a:br>
              <a:rPr lang="en-GB" sz="4000">
                <a:latin typeface="Gill Sans MT" pitchFamily="34" charset="0"/>
              </a:rPr>
            </a:br>
            <a:r>
              <a:rPr lang="en-GB" sz="4000">
                <a:latin typeface="Gill Sans MT" pitchFamily="34" charset="0"/>
              </a:rPr>
              <a:t>shǔ tiáo</a:t>
            </a:r>
          </a:p>
          <a:p>
            <a:r>
              <a:rPr lang="en-GB" sz="4000">
                <a:latin typeface="Gill Sans MT" pitchFamily="34" charset="0"/>
              </a:rPr>
              <a:t>chips</a:t>
            </a:r>
          </a:p>
          <a:p>
            <a:r>
              <a:rPr lang="en-GB" sz="4000">
                <a:latin typeface="Gill Sans MT" pitchFamily="34" charset="0"/>
              </a:rPr>
              <a:t> </a:t>
            </a:r>
            <a:br>
              <a:rPr lang="en-GB" sz="4000">
                <a:latin typeface="Gill Sans MT" pitchFamily="34" charset="0"/>
              </a:rPr>
            </a:br>
            <a:r>
              <a:rPr lang="en-GB" sz="4000">
                <a:latin typeface="Gill Sans MT" pitchFamily="34" charset="0"/>
              </a:rPr>
              <a:t>bǐsà bǐng</a:t>
            </a:r>
          </a:p>
          <a:p>
            <a:r>
              <a:rPr lang="en-GB" sz="4000">
                <a:latin typeface="Gill Sans MT" pitchFamily="34" charset="0"/>
              </a:rPr>
              <a:t>pizza</a:t>
            </a:r>
          </a:p>
        </p:txBody>
      </p:sp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042988" y="20605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042988" y="35734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971550" y="5516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4572000" y="20605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4572000" y="36449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4643438" y="54451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7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6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71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411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80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379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>
                <a:solidFill>
                  <a:schemeClr val="tx2">
                    <a:satMod val="130000"/>
                  </a:schemeClr>
                </a:solidFill>
              </a:rPr>
              <a:t>What are these?</a:t>
            </a:r>
            <a:endParaRPr lang="en-GB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04/03/2012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Qiaochao Zhang q.zhang9@aston.ac.uk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0FFD4-8331-4BA3-902A-510492BE98B5}" type="slidenum">
              <a:rPr lang="en-GB"/>
              <a:pPr>
                <a:defRPr/>
              </a:pPr>
              <a:t>8</a:t>
            </a:fld>
            <a:endParaRPr lang="en-GB"/>
          </a:p>
        </p:txBody>
      </p:sp>
      <p:pic>
        <p:nvPicPr>
          <p:cNvPr id="23558" name="Picture 2" descr="C:\Users\lucy zhang\AppData\Local\Microsoft\Windows\Temporary Internet Files\Content.IE5\KFVVTCBK\MP900444456[1]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88125" y="3141663"/>
            <a:ext cx="1379538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4" descr="C:\Users\lucy zhang\AppData\Local\Microsoft\Windows\Temporary Internet Files\Content.IE5\JWJCOJP6\MP910221054[1]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572000" y="1628775"/>
            <a:ext cx="1589088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0" name="Picture 6" descr="C:\Users\lucy zhang\AppData\Local\Microsoft\Windows\Temporary Internet Files\Content.IE5\JWJCOJP6\MC900412500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843213" y="3429000"/>
            <a:ext cx="14097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C:\Users\lucy zhang\AppData\Local\Microsoft\Windows\Temporary Internet Files\Content.IE5\KFVVTCBK\MC900040034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76375" y="4868863"/>
            <a:ext cx="11906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1" descr="C:\Users\lucy zhang\AppData\Local\Microsoft\Windows\Temporary Internet Files\Content.IE5\KFVVTCBK\MC900264280[1].wm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787900" y="4724400"/>
            <a:ext cx="1120775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2" descr="C:\Users\lucy zhang\AppData\Local\Microsoft\Windows\Temporary Internet Files\Content.IE5\C2N1I4V9\MC900198164[1].wm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03350" y="1700213"/>
            <a:ext cx="13668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2051050" y="27082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5292725" y="28527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3492500" y="42211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7164388" y="41497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1908175" y="59499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4"/>
          <a:srcRect/>
          <a:stretch>
            <a:fillRect/>
          </a:stretch>
        </p:blipFill>
        <p:spPr bwMode="auto">
          <a:xfrm>
            <a:off x="5292725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5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2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414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404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253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04/03/2012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Qiaochao Zhang q.zhang9@aston.ac.uk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FBC29E-AD95-4313-96FE-64F2F330841F}" type="slidenum">
              <a:rPr lang="en-GB"/>
              <a:pPr>
                <a:defRPr/>
              </a:pPr>
              <a:t>9</a:t>
            </a:fld>
            <a:endParaRPr lang="en-GB"/>
          </a:p>
        </p:txBody>
      </p:sp>
      <p:pic>
        <p:nvPicPr>
          <p:cNvPr id="24580" name="Picture 2" descr="C:\Users\lucy zhang\AppData\Local\Microsoft\Windows\Temporary Internet Files\Content.IE5\APK7DHTB\MC900053338[1].wm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779838" y="188913"/>
            <a:ext cx="1303337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 descr="C:\Users\lucy zhang\AppData\Local\Microsoft\Windows\Temporary Internet Files\Content.IE5\KFVVTCBK\MC900054647[1].wm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03350" y="1628775"/>
            <a:ext cx="1081088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 descr="C:\Users\lucy zhang\AppData\Local\Microsoft\Windows\Temporary Internet Files\Content.IE5\C2N1I4V9\MC900048859[1].wm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258888" y="3573463"/>
            <a:ext cx="12985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5" descr="C:\Users\lucy zhang\AppData\Local\Microsoft\Windows\Temporary Internet Files\Content.IE5\KFVVTCBK\MC900324206[1].wm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31913" y="5013325"/>
            <a:ext cx="12652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6" descr="C:\Users\lucy zhang\AppData\Local\Microsoft\Windows\Temporary Internet Files\Content.IE5\KFVVTCBK\MC900048817[1].wmf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076825" y="1557338"/>
            <a:ext cx="128905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7" descr="C:\Users\lucy zhang\AppData\Local\Microsoft\Windows\Temporary Internet Files\Content.IE5\KFVVTCBK\MC900324208[1].wm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48263" y="3500438"/>
            <a:ext cx="1152525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1" descr="C:\Users\lucy zhang\AppData\Local\Microsoft\Windows\Temporary Internet Files\Content.IE5\KFVVTCBK\MC900215783[1].wm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148263" y="5013325"/>
            <a:ext cx="1223962" cy="109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6"/>
          <p:cNvSpPr txBox="1">
            <a:spLocks noChangeArrowheads="1"/>
          </p:cNvSpPr>
          <p:nvPr/>
        </p:nvSpPr>
        <p:spPr bwMode="auto">
          <a:xfrm>
            <a:off x="2843213" y="1844675"/>
            <a:ext cx="230505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latin typeface="Gill Sans MT" pitchFamily="34" charset="0"/>
              </a:rPr>
              <a:t>miàntiáo</a:t>
            </a:r>
          </a:p>
          <a:p>
            <a:r>
              <a:rPr lang="en-GB" sz="3200">
                <a:latin typeface="Gill Sans MT" pitchFamily="34" charset="0"/>
              </a:rPr>
              <a:t>noodles </a:t>
            </a:r>
            <a:br>
              <a:rPr lang="en-GB" sz="3200">
                <a:latin typeface="Gill Sans MT" pitchFamily="34" charset="0"/>
              </a:rPr>
            </a:br>
            <a:endParaRPr lang="en-GB" sz="3200">
              <a:latin typeface="Gill Sans MT" pitchFamily="34" charset="0"/>
            </a:endParaRPr>
          </a:p>
          <a:p>
            <a:r>
              <a:rPr lang="en-GB" sz="3200">
                <a:latin typeface="Gill Sans MT" pitchFamily="34" charset="0"/>
              </a:rPr>
              <a:t>chūnjuǎn </a:t>
            </a:r>
            <a:br>
              <a:rPr lang="en-GB" sz="3200">
                <a:latin typeface="Gill Sans MT" pitchFamily="34" charset="0"/>
              </a:rPr>
            </a:br>
            <a:r>
              <a:rPr lang="en-GB" sz="3200">
                <a:latin typeface="Gill Sans MT" pitchFamily="34" charset="0"/>
              </a:rPr>
              <a:t>spring roll</a:t>
            </a:r>
          </a:p>
          <a:p>
            <a:endParaRPr lang="en-GB" sz="3200">
              <a:latin typeface="Gill Sans MT" pitchFamily="34" charset="0"/>
            </a:endParaRPr>
          </a:p>
          <a:p>
            <a:r>
              <a:rPr lang="en-GB" sz="3200">
                <a:latin typeface="Gill Sans MT" pitchFamily="34" charset="0"/>
              </a:rPr>
              <a:t>kǎoyā </a:t>
            </a:r>
          </a:p>
          <a:p>
            <a:r>
              <a:rPr lang="en-GB" sz="3200">
                <a:latin typeface="Gill Sans MT" pitchFamily="34" charset="0"/>
              </a:rPr>
              <a:t>roast duck</a:t>
            </a:r>
          </a:p>
        </p:txBody>
      </p:sp>
      <p:sp>
        <p:nvSpPr>
          <p:cNvPr id="24588" name="TextBox 17"/>
          <p:cNvSpPr txBox="1">
            <a:spLocks noChangeArrowheads="1"/>
          </p:cNvSpPr>
          <p:nvPr/>
        </p:nvSpPr>
        <p:spPr bwMode="auto">
          <a:xfrm>
            <a:off x="6767513" y="1844675"/>
            <a:ext cx="2376487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200">
                <a:latin typeface="Gill Sans MT" pitchFamily="34" charset="0"/>
              </a:rPr>
              <a:t>huǒ guō </a:t>
            </a:r>
            <a:br>
              <a:rPr lang="en-GB" sz="3200">
                <a:latin typeface="Gill Sans MT" pitchFamily="34" charset="0"/>
              </a:rPr>
            </a:br>
            <a:r>
              <a:rPr lang="en-GB" sz="3200">
                <a:latin typeface="Gill Sans MT" pitchFamily="34" charset="0"/>
              </a:rPr>
              <a:t>hotpot</a:t>
            </a:r>
          </a:p>
          <a:p>
            <a:endParaRPr lang="en-GB" sz="3200">
              <a:latin typeface="Gill Sans MT" pitchFamily="34" charset="0"/>
            </a:endParaRPr>
          </a:p>
          <a:p>
            <a:r>
              <a:rPr lang="en-GB" sz="3200">
                <a:latin typeface="Gill Sans MT" pitchFamily="34" charset="0"/>
              </a:rPr>
              <a:t>jiǎozi </a:t>
            </a:r>
            <a:br>
              <a:rPr lang="en-GB" sz="3200">
                <a:latin typeface="Gill Sans MT" pitchFamily="34" charset="0"/>
              </a:rPr>
            </a:br>
            <a:r>
              <a:rPr lang="en-GB" sz="3200">
                <a:latin typeface="Gill Sans MT" pitchFamily="34" charset="0"/>
              </a:rPr>
              <a:t>dumpling</a:t>
            </a:r>
          </a:p>
          <a:p>
            <a:endParaRPr lang="en-GB" sz="3200">
              <a:latin typeface="Gill Sans MT" pitchFamily="34" charset="0"/>
            </a:endParaRPr>
          </a:p>
          <a:p>
            <a:r>
              <a:rPr lang="en-GB" sz="3200">
                <a:latin typeface="Gill Sans MT" pitchFamily="34" charset="0"/>
              </a:rPr>
              <a:t>mǐfàn</a:t>
            </a:r>
          </a:p>
          <a:p>
            <a:r>
              <a:rPr lang="en-GB" sz="3200">
                <a:latin typeface="Gill Sans MT" pitchFamily="34" charset="0"/>
              </a:rPr>
              <a:t>cooked rice</a:t>
            </a:r>
          </a:p>
        </p:txBody>
      </p:sp>
      <p:pic>
        <p:nvPicPr>
          <p:cNvPr id="1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1042988" y="22764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716463" y="2349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Recorded Sound">
            <a:hlinkClick r:id="" action="ppaction://media"/>
          </p:cNvPr>
          <p:cNvPicPr>
            <a:picLocks noRot="1" noChangeAspect="1"/>
          </p:cNvPicPr>
          <p:nvPr>
            <a:wavAudioFile r:embed="rId3" name="Recorded Sound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716463" y="37893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Recorded Sound">
            <a:hlinkClick r:id="" action="ppaction://media"/>
          </p:cNvPr>
          <p:cNvPicPr>
            <a:picLocks noRot="1" noChangeAspect="1"/>
          </p:cNvPicPr>
          <p:nvPr>
            <a:wavAudioFile r:embed="rId4" name="Recorded Sound"/>
          </p:nvPr>
        </p:nvPicPr>
        <p:blipFill>
          <a:blip r:embed="rId16"/>
          <a:srcRect/>
          <a:stretch>
            <a:fillRect/>
          </a:stretch>
        </p:blipFill>
        <p:spPr bwMode="auto">
          <a:xfrm>
            <a:off x="1042988" y="3860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Recorded Sound">
            <a:hlinkClick r:id="" action="ppaction://media"/>
          </p:cNvPr>
          <p:cNvPicPr>
            <a:picLocks noRot="1" noChangeAspect="1"/>
          </p:cNvPicPr>
          <p:nvPr>
            <a:wavAudioFile r:embed="rId5" name="Recorded Sound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1042988" y="53736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Recorded Sound">
            <a:hlinkClick r:id="" action="ppaction://media"/>
          </p:cNvPr>
          <p:cNvPicPr>
            <a:picLocks noRot="1" noChangeAspect="1"/>
          </p:cNvPicPr>
          <p:nvPr>
            <a:wavAudioFile r:embed="rId6" name="Recorded Sound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4787900" y="53006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8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105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72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504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386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77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190</TotalTime>
  <Words>498</Words>
  <Application>Microsoft Office PowerPoint</Application>
  <PresentationFormat>On-screen Show (4:3)</PresentationFormat>
  <Paragraphs>175</Paragraphs>
  <Slides>18</Slides>
  <Notes>1</Notes>
  <HiddenSlides>0</HiddenSlides>
  <MMClips>53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7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Gill Sans MT</vt:lpstr>
      <vt:lpstr>Arial</vt:lpstr>
      <vt:lpstr>Wingdings 2</vt:lpstr>
      <vt:lpstr>Verdana</vt:lpstr>
      <vt:lpstr>Calibri</vt:lpstr>
      <vt:lpstr>Lucida Sans Unicode</vt:lpstr>
      <vt:lpstr>华文中宋</vt:lpstr>
      <vt:lpstr>Solstice</vt:lpstr>
      <vt:lpstr>Solstice</vt:lpstr>
      <vt:lpstr>Solstice</vt:lpstr>
      <vt:lpstr>Solstice</vt:lpstr>
      <vt:lpstr>Solstice</vt:lpstr>
      <vt:lpstr>Solstice</vt:lpstr>
      <vt:lpstr>Solstice</vt:lpstr>
      <vt:lpstr>Lesson six </vt:lpstr>
      <vt:lpstr>Lesson objectives</vt:lpstr>
      <vt:lpstr>Drinks </vt:lpstr>
      <vt:lpstr>What are these?</vt:lpstr>
      <vt:lpstr>What do you like to drink?</vt:lpstr>
      <vt:lpstr>Tell us your favourite drinks</vt:lpstr>
      <vt:lpstr>Food </vt:lpstr>
      <vt:lpstr>What are these?</vt:lpstr>
      <vt:lpstr>Slide 9</vt:lpstr>
      <vt:lpstr>What are these?</vt:lpstr>
      <vt:lpstr>What do you like to eat?</vt:lpstr>
      <vt:lpstr>Tell us your favourite food</vt:lpstr>
      <vt:lpstr>Listen to the following sentences and decide weather the statements are true (T) or false (F)</vt:lpstr>
      <vt:lpstr>Listening script and answers</vt:lpstr>
      <vt:lpstr>Order food and drinks</vt:lpstr>
      <vt:lpstr>Can you order something to eat and to drink?</vt:lpstr>
      <vt:lpstr>Learn some characters</vt:lpstr>
      <vt:lpstr>Conclusion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six</dc:title>
  <dc:creator>lucy zhang</dc:creator>
  <cp:lastModifiedBy>isastaff</cp:lastModifiedBy>
  <cp:revision>19</cp:revision>
  <dcterms:created xsi:type="dcterms:W3CDTF">2012-02-10T09:57:57Z</dcterms:created>
  <dcterms:modified xsi:type="dcterms:W3CDTF">2012-04-24T14:51:25Z</dcterms:modified>
</cp:coreProperties>
</file>