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9" r:id="rId3"/>
    <p:sldId id="258" r:id="rId4"/>
    <p:sldId id="266" r:id="rId5"/>
    <p:sldId id="260" r:id="rId6"/>
    <p:sldId id="261" r:id="rId7"/>
    <p:sldId id="267" r:id="rId8"/>
    <p:sldId id="262" r:id="rId9"/>
    <p:sldId id="268" r:id="rId10"/>
    <p:sldId id="263" r:id="rId11"/>
    <p:sldId id="264" r:id="rId12"/>
    <p:sldId id="26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3A8E"/>
    <a:srgbClr val="E1B5E1"/>
    <a:srgbClr val="F2DEF2"/>
    <a:srgbClr val="CB7FCB"/>
    <a:srgbClr val="8064A2"/>
    <a:srgbClr val="6C1348"/>
    <a:srgbClr val="005C84"/>
    <a:srgbClr val="007C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963" autoAdjust="0"/>
  </p:normalViewPr>
  <p:slideViewPr>
    <p:cSldViewPr>
      <p:cViewPr varScale="1">
        <p:scale>
          <a:sx n="75" d="100"/>
          <a:sy n="75" d="100"/>
        </p:scale>
        <p:origin x="-101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65B435-85B7-4A9F-BFE1-BBF77C569579}" type="datetimeFigureOut">
              <a:rPr lang="en-GB" smtClean="0"/>
              <a:t>25/04/2012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0F541C-EC79-457E-B26F-A03FBFC4ED49}" type="slidenum">
              <a:rPr lang="en-GB" smtClean="0"/>
              <a:t>‹#›</a:t>
            </a:fld>
            <a:endParaRPr lang="en-GB"/>
          </a:p>
        </p:txBody>
      </p:sp>
    </p:spTree>
    <p:extLst>
      <p:ext uri="{BB962C8B-B14F-4D97-AF65-F5344CB8AC3E}">
        <p14:creationId xmlns:p14="http://schemas.microsoft.com/office/powerpoint/2010/main" val="3901020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Mention that this project</a:t>
            </a:r>
            <a:r>
              <a:rPr lang="en-GB" baseline="0" dirty="0" smtClean="0"/>
              <a:t> will w</a:t>
            </a:r>
            <a:r>
              <a:rPr lang="en-GB" dirty="0" smtClean="0"/>
              <a:t>ork with part-time tutors</a:t>
            </a:r>
            <a:r>
              <a:rPr lang="en-GB" baseline="0" dirty="0" smtClean="0"/>
              <a:t> to showcase their excellent work, allow them to take part in a research project and contribute to the academic life of their institution and discipline. There will also be the opportunity to attend academic conferences to present on work of the project.</a:t>
            </a:r>
          </a:p>
          <a:p>
            <a:endParaRPr lang="en-GB" dirty="0"/>
          </a:p>
        </p:txBody>
      </p:sp>
      <p:sp>
        <p:nvSpPr>
          <p:cNvPr id="4" name="Slide Number Placeholder 3"/>
          <p:cNvSpPr>
            <a:spLocks noGrp="1"/>
          </p:cNvSpPr>
          <p:nvPr>
            <p:ph type="sldNum" sz="quarter" idx="10"/>
          </p:nvPr>
        </p:nvSpPr>
        <p:spPr/>
        <p:txBody>
          <a:bodyPr/>
          <a:lstStyle/>
          <a:p>
            <a:fld id="{D10F541C-EC79-457E-B26F-A03FBFC4ED49}" type="slidenum">
              <a:rPr lang="en-GB" smtClean="0"/>
              <a:t>2</a:t>
            </a:fld>
            <a:endParaRPr lang="en-GB"/>
          </a:p>
        </p:txBody>
      </p:sp>
    </p:spTree>
    <p:extLst>
      <p:ext uri="{BB962C8B-B14F-4D97-AF65-F5344CB8AC3E}">
        <p14:creationId xmlns:p14="http://schemas.microsoft.com/office/powerpoint/2010/main" val="59234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Show tutors the LB but don’t do the training in this session</a:t>
            </a:r>
            <a:endParaRPr lang="en-GB" dirty="0"/>
          </a:p>
        </p:txBody>
      </p:sp>
      <p:sp>
        <p:nvSpPr>
          <p:cNvPr id="4" name="Slide Number Placeholder 3"/>
          <p:cNvSpPr>
            <a:spLocks noGrp="1"/>
          </p:cNvSpPr>
          <p:nvPr>
            <p:ph type="sldNum" sz="quarter" idx="10"/>
          </p:nvPr>
        </p:nvSpPr>
        <p:spPr/>
        <p:txBody>
          <a:bodyPr/>
          <a:lstStyle/>
          <a:p>
            <a:fld id="{D10F541C-EC79-457E-B26F-A03FBFC4ED49}" type="slidenum">
              <a:rPr lang="en-GB" smtClean="0"/>
              <a:t>11</a:t>
            </a:fld>
            <a:endParaRPr lang="en-GB"/>
          </a:p>
        </p:txBody>
      </p:sp>
    </p:spTree>
    <p:extLst>
      <p:ext uri="{BB962C8B-B14F-4D97-AF65-F5344CB8AC3E}">
        <p14:creationId xmlns:p14="http://schemas.microsoft.com/office/powerpoint/2010/main" val="6736658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Show tutors the LOC</a:t>
            </a:r>
            <a:r>
              <a:rPr lang="en-GB" baseline="0" dirty="0" smtClean="0"/>
              <a:t> site but concentrate on the examples of outputs rather than the tool itself</a:t>
            </a:r>
            <a:endParaRPr lang="en-GB" dirty="0"/>
          </a:p>
        </p:txBody>
      </p:sp>
      <p:sp>
        <p:nvSpPr>
          <p:cNvPr id="4" name="Slide Number Placeholder 3"/>
          <p:cNvSpPr>
            <a:spLocks noGrp="1"/>
          </p:cNvSpPr>
          <p:nvPr>
            <p:ph type="sldNum" sz="quarter" idx="10"/>
          </p:nvPr>
        </p:nvSpPr>
        <p:spPr/>
        <p:txBody>
          <a:bodyPr/>
          <a:lstStyle/>
          <a:p>
            <a:fld id="{D10F541C-EC79-457E-B26F-A03FBFC4ED49}" type="slidenum">
              <a:rPr lang="en-GB" smtClean="0"/>
              <a:t>12</a:t>
            </a:fld>
            <a:endParaRPr lang="en-GB"/>
          </a:p>
        </p:txBody>
      </p:sp>
    </p:spTree>
    <p:extLst>
      <p:ext uri="{BB962C8B-B14F-4D97-AF65-F5344CB8AC3E}">
        <p14:creationId xmlns:p14="http://schemas.microsoft.com/office/powerpoint/2010/main" val="6736658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Add your own text on this slide which</a:t>
            </a:r>
            <a:r>
              <a:rPr lang="en-GB" baseline="0" dirty="0" smtClean="0"/>
              <a:t> will relate to the way in which you want to proceed to the next step with your tutors.</a:t>
            </a:r>
            <a:endParaRPr lang="en-GB" dirty="0"/>
          </a:p>
        </p:txBody>
      </p:sp>
      <p:sp>
        <p:nvSpPr>
          <p:cNvPr id="4" name="Slide Number Placeholder 3"/>
          <p:cNvSpPr>
            <a:spLocks noGrp="1"/>
          </p:cNvSpPr>
          <p:nvPr>
            <p:ph type="sldNum" sz="quarter" idx="10"/>
          </p:nvPr>
        </p:nvSpPr>
        <p:spPr/>
        <p:txBody>
          <a:bodyPr/>
          <a:lstStyle/>
          <a:p>
            <a:fld id="{D10F541C-EC79-457E-B26F-A03FBFC4ED49}" type="slidenum">
              <a:rPr lang="en-GB" smtClean="0"/>
              <a:t>13</a:t>
            </a:fld>
            <a:endParaRPr lang="en-GB"/>
          </a:p>
        </p:txBody>
      </p:sp>
    </p:spTree>
    <p:extLst>
      <p:ext uri="{BB962C8B-B14F-4D97-AF65-F5344CB8AC3E}">
        <p14:creationId xmlns:p14="http://schemas.microsoft.com/office/powerpoint/2010/main" val="673665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baseline="0" dirty="0" smtClean="0"/>
              <a:t>Explain open content in terms of existing materials e.g. you publish the slides that you use in a lecture, or a </a:t>
            </a:r>
            <a:r>
              <a:rPr lang="en-GB" baseline="0" dirty="0" err="1" smtClean="0"/>
              <a:t>handout</a:t>
            </a:r>
            <a:r>
              <a:rPr lang="en-GB" baseline="0" dirty="0" smtClean="0"/>
              <a:t> that you prepare for a class. You write a description of this resource and perhaps how you have used it, you publish it. Someone else downloads it, then adapts it for their teaching context (perhaps by adding slides, or editing some content).</a:t>
            </a:r>
          </a:p>
          <a:p>
            <a:pPr marL="171450" indent="-171450">
              <a:buFontTx/>
              <a:buChar char="-"/>
            </a:pPr>
            <a:r>
              <a:rPr lang="en-GB" baseline="0" dirty="0" smtClean="0"/>
              <a:t>New materials should be open and re-</a:t>
            </a:r>
            <a:r>
              <a:rPr lang="en-GB" baseline="0" dirty="0" err="1" smtClean="0"/>
              <a:t>purposable</a:t>
            </a:r>
            <a:r>
              <a:rPr lang="en-GB" baseline="0" dirty="0" smtClean="0"/>
              <a:t> – these materials will be published as widely as possible – on our open repository, but also LLAS websites, your institutional websites – as many locations as possible to ensure their wide exposure</a:t>
            </a:r>
          </a:p>
          <a:p>
            <a:pPr marL="171450" indent="-171450">
              <a:buFontTx/>
              <a:buChar char="-"/>
            </a:pPr>
            <a:r>
              <a:rPr lang="en-GB" baseline="0" dirty="0" smtClean="0"/>
              <a:t>All materials will be published with a ‘Creative Commons’ license. Creative Commons licenses have been created to allow people to share their work while retaining key rights. So, if someone downloads and adapts your work, they must attribute you as the original author, and you can also specify that they must use your material for educational purposes only.</a:t>
            </a:r>
          </a:p>
          <a:p>
            <a:pPr marL="171450" indent="-171450">
              <a:buFontTx/>
              <a:buChar char="-"/>
            </a:pPr>
            <a:r>
              <a:rPr lang="en-GB" baseline="0" dirty="0" smtClean="0"/>
              <a:t>By engaging with open resources through this project, we will raise the profile of the teachers involved and awareness about their work in their institutions and internationally, </a:t>
            </a:r>
            <a:r>
              <a:rPr lang="en-GB" baseline="0" dirty="0" err="1" smtClean="0"/>
              <a:t>upskill</a:t>
            </a:r>
            <a:r>
              <a:rPr lang="en-GB" baseline="0" dirty="0" smtClean="0"/>
              <a:t> tutors in creating digital resources, increase the pool of existing language teaching materials available, archive excellent materials for less-widely used languages, and provide really useful materials which will encourage and help prospective students to study languages.</a:t>
            </a:r>
          </a:p>
          <a:p>
            <a:pPr marL="171450" indent="-171450">
              <a:buFontTx/>
              <a:buChar char="-"/>
            </a:pPr>
            <a:endParaRPr lang="en-GB" baseline="0" dirty="0" smtClean="0"/>
          </a:p>
          <a:p>
            <a:pPr marL="0" indent="0">
              <a:buFontTx/>
              <a:buNone/>
            </a:pPr>
            <a:r>
              <a:rPr lang="en-GB" baseline="0" dirty="0" smtClean="0"/>
              <a:t>So we are going to be doing really exciting, useful stuff!</a:t>
            </a:r>
            <a:endParaRPr lang="en-GB" dirty="0"/>
          </a:p>
        </p:txBody>
      </p:sp>
      <p:sp>
        <p:nvSpPr>
          <p:cNvPr id="4" name="Slide Number Placeholder 3"/>
          <p:cNvSpPr>
            <a:spLocks noGrp="1"/>
          </p:cNvSpPr>
          <p:nvPr>
            <p:ph type="sldNum" sz="quarter" idx="10"/>
          </p:nvPr>
        </p:nvSpPr>
        <p:spPr/>
        <p:txBody>
          <a:bodyPr/>
          <a:lstStyle/>
          <a:p>
            <a:fld id="{D10F541C-EC79-457E-B26F-A03FBFC4ED49}" type="slidenum">
              <a:rPr lang="en-GB" smtClean="0"/>
              <a:t>3</a:t>
            </a:fld>
            <a:endParaRPr lang="en-GB"/>
          </a:p>
        </p:txBody>
      </p:sp>
    </p:spTree>
    <p:extLst>
      <p:ext uri="{BB962C8B-B14F-4D97-AF65-F5344CB8AC3E}">
        <p14:creationId xmlns:p14="http://schemas.microsoft.com/office/powerpoint/2010/main" val="1257146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tutors to give their views on the</a:t>
            </a:r>
            <a:r>
              <a:rPr lang="en-GB" baseline="0" dirty="0" smtClean="0"/>
              <a:t> value of open sharing, then show the bullet points.</a:t>
            </a:r>
          </a:p>
          <a:p>
            <a:r>
              <a:rPr lang="en-GB" baseline="0" dirty="0" smtClean="0"/>
              <a:t>Address the questions on the slide and any others which arise as best you can.</a:t>
            </a:r>
          </a:p>
          <a:p>
            <a:endParaRPr lang="en-GB" sz="1200" dirty="0" smtClean="0">
              <a:latin typeface="Gill Sans Std Light" pitchFamily="34" charset="0"/>
            </a:endParaRPr>
          </a:p>
          <a:p>
            <a:r>
              <a:rPr lang="en-GB" sz="1200" dirty="0" smtClean="0">
                <a:latin typeface="Gill Sans Std Light" pitchFamily="34" charset="0"/>
              </a:rPr>
              <a:t>Will it detract from my face-to-face teaching? </a:t>
            </a:r>
            <a:r>
              <a:rPr lang="en-US" sz="1200" dirty="0" smtClean="0">
                <a:latin typeface="Gill Sans Std Light" pitchFamily="34" charset="0"/>
              </a:rPr>
              <a:t>–</a:t>
            </a:r>
            <a:r>
              <a:rPr lang="en-GB" sz="1200" dirty="0" smtClean="0">
                <a:latin typeface="Gill Sans Std Light" pitchFamily="34" charset="0"/>
              </a:rPr>
              <a:t> if anything it will enhance your teaching because students can sample</a:t>
            </a:r>
            <a:r>
              <a:rPr lang="en-GB" sz="1200" baseline="0" dirty="0" smtClean="0">
                <a:latin typeface="Gill Sans Std Light" pitchFamily="34" charset="0"/>
              </a:rPr>
              <a:t> your teaching in advance, it will raise your profile as a committed and creative teacher and you will have access to more ideas and resources through engaging in a community of sharers. It is useful to see how other teachers approach similar topics or ideas.</a:t>
            </a:r>
            <a:endParaRPr lang="en-GB" sz="1200" dirty="0" smtClean="0">
              <a:latin typeface="Gill Sans Std Light" pitchFamily="34" charset="0"/>
            </a:endParaRPr>
          </a:p>
          <a:p>
            <a:r>
              <a:rPr lang="en-GB" sz="1200" dirty="0" smtClean="0">
                <a:latin typeface="Gill Sans Std Light" pitchFamily="34" charset="0"/>
              </a:rPr>
              <a:t>Is my material good enough? </a:t>
            </a:r>
            <a:r>
              <a:rPr lang="en-US" sz="1200" dirty="0" smtClean="0">
                <a:latin typeface="Gill Sans Std Light" pitchFamily="34" charset="0"/>
              </a:rPr>
              <a:t>–</a:t>
            </a:r>
            <a:r>
              <a:rPr lang="en-GB" sz="1200" dirty="0" smtClean="0">
                <a:latin typeface="Gill Sans Std Light" pitchFamily="34" charset="0"/>
              </a:rPr>
              <a:t> if your material is good enough for your students</a:t>
            </a:r>
            <a:r>
              <a:rPr lang="en-GB" sz="1200" baseline="0" dirty="0" smtClean="0">
                <a:latin typeface="Gill Sans Std Light" pitchFamily="34" charset="0"/>
              </a:rPr>
              <a:t> it should be good enough to share. Don</a:t>
            </a:r>
            <a:r>
              <a:rPr lang="fr-FR" sz="1200" baseline="0" dirty="0" smtClean="0">
                <a:latin typeface="Gill Sans Std Light" pitchFamily="34" charset="0"/>
              </a:rPr>
              <a:t>’</a:t>
            </a:r>
            <a:r>
              <a:rPr lang="en-GB" sz="1200" baseline="0" dirty="0" smtClean="0">
                <a:latin typeface="Gill Sans Std Light" pitchFamily="34" charset="0"/>
              </a:rPr>
              <a:t>t worry if it doesn’t look like a published work, the content and ideas are more important than what it looks like. It might even be the case that someone else looks at your resources, adapts them (improves the font, adds a nice picture) and </a:t>
            </a:r>
            <a:r>
              <a:rPr lang="en-GB" sz="1200" baseline="0" dirty="0" err="1" smtClean="0">
                <a:latin typeface="Gill Sans Std Light" pitchFamily="34" charset="0"/>
              </a:rPr>
              <a:t>reshares</a:t>
            </a:r>
            <a:r>
              <a:rPr lang="en-GB" sz="1200" baseline="0" dirty="0" smtClean="0">
                <a:latin typeface="Gill Sans Std Light" pitchFamily="34" charset="0"/>
              </a:rPr>
              <a:t> them so they may actually get better!</a:t>
            </a:r>
            <a:endParaRPr lang="en-GB" sz="1200" dirty="0" smtClean="0">
              <a:latin typeface="Gill Sans Std Light" pitchFamily="34" charset="0"/>
            </a:endParaRPr>
          </a:p>
          <a:p>
            <a:r>
              <a:rPr lang="en-GB" sz="1200" dirty="0" smtClean="0">
                <a:latin typeface="Gill Sans Std Light" pitchFamily="34" charset="0"/>
              </a:rPr>
              <a:t>Will I still be able to use the material in my teaching? </a:t>
            </a:r>
            <a:r>
              <a:rPr lang="en-US" sz="1200" dirty="0" smtClean="0">
                <a:latin typeface="Gill Sans Std Light" pitchFamily="34" charset="0"/>
              </a:rPr>
              <a:t>–</a:t>
            </a:r>
            <a:r>
              <a:rPr lang="en-GB" sz="1200" dirty="0" smtClean="0">
                <a:latin typeface="Gill Sans Std Light" pitchFamily="34" charset="0"/>
              </a:rPr>
              <a:t> the material</a:t>
            </a:r>
            <a:r>
              <a:rPr lang="en-GB" sz="1200" baseline="0" dirty="0" smtClean="0">
                <a:latin typeface="Gill Sans Std Light" pitchFamily="34" charset="0"/>
              </a:rPr>
              <a:t> is still available to you to use however you like and will always be attributed to you even though you have given other people the opportunity to use it</a:t>
            </a:r>
            <a:endParaRPr lang="en-GB" sz="1200" dirty="0" smtClean="0">
              <a:latin typeface="Gill Sans Std Light" pitchFamily="34" charset="0"/>
            </a:endParaRPr>
          </a:p>
          <a:p>
            <a:r>
              <a:rPr lang="en-GB" sz="1200" dirty="0" smtClean="0">
                <a:latin typeface="Gill Sans Std Light" pitchFamily="34" charset="0"/>
              </a:rPr>
              <a:t>Can students access the materials online? </a:t>
            </a:r>
            <a:r>
              <a:rPr lang="en-US" sz="1200" dirty="0" smtClean="0">
                <a:latin typeface="Gill Sans Std Light" pitchFamily="34" charset="0"/>
              </a:rPr>
              <a:t>–</a:t>
            </a:r>
            <a:r>
              <a:rPr lang="en-GB" sz="1200" dirty="0" smtClean="0">
                <a:latin typeface="Gill Sans Std Light" pitchFamily="34" charset="0"/>
              </a:rPr>
              <a:t> each</a:t>
            </a:r>
            <a:r>
              <a:rPr lang="en-GB" sz="1200" baseline="0" dirty="0" smtClean="0">
                <a:latin typeface="Gill Sans Std Light" pitchFamily="34" charset="0"/>
              </a:rPr>
              <a:t> resource you share will have its own web address so you can pass it on to students so that they can go straight to it. You can also make collections of your resources in </a:t>
            </a:r>
            <a:r>
              <a:rPr lang="en-GB" sz="1200" baseline="0" dirty="0" err="1" smtClean="0">
                <a:latin typeface="Gill Sans Std Light" pitchFamily="34" charset="0"/>
              </a:rPr>
              <a:t>LanguageBox</a:t>
            </a:r>
            <a:r>
              <a:rPr lang="en-GB" sz="1200" baseline="0" dirty="0" smtClean="0">
                <a:latin typeface="Gill Sans Std Light" pitchFamily="34" charset="0"/>
              </a:rPr>
              <a:t>, which allows you to group resources together under one URL (web address) – which can also be given to students.</a:t>
            </a:r>
            <a:endParaRPr lang="en-GB" sz="1200" dirty="0" smtClean="0">
              <a:latin typeface="Gill Sans Std Light" pitchFamily="34" charset="0"/>
            </a:endParaRPr>
          </a:p>
          <a:p>
            <a:r>
              <a:rPr lang="en-GB" sz="1200" dirty="0" smtClean="0">
                <a:latin typeface="Gill Sans Std Light" pitchFamily="34" charset="0"/>
              </a:rPr>
              <a:t>What happens if someone does something with my material which I don’t like? </a:t>
            </a:r>
            <a:r>
              <a:rPr lang="en-US" sz="1200" dirty="0" smtClean="0">
                <a:latin typeface="Gill Sans Std Light" pitchFamily="34" charset="0"/>
              </a:rPr>
              <a:t>–</a:t>
            </a:r>
            <a:r>
              <a:rPr lang="en-GB" sz="1200" dirty="0" smtClean="0">
                <a:latin typeface="Gill Sans Std Light" pitchFamily="34" charset="0"/>
              </a:rPr>
              <a:t> the</a:t>
            </a:r>
            <a:r>
              <a:rPr lang="en-GB" sz="1200" baseline="0" dirty="0" smtClean="0">
                <a:latin typeface="Gill Sans Std Light" pitchFamily="34" charset="0"/>
              </a:rPr>
              <a:t> way we will be sharing resources will be through an online space which asks users to register so people who abuse the materials or the website can easily be found. Open sharing is based on trust and t</a:t>
            </a:r>
            <a:r>
              <a:rPr lang="en-US" sz="1200" baseline="0" dirty="0" smtClean="0">
                <a:latin typeface="Gill Sans Std Light" pitchFamily="34" charset="0"/>
              </a:rPr>
              <a:t>he</a:t>
            </a:r>
            <a:r>
              <a:rPr lang="en-GB" sz="1200" baseline="0" dirty="0" smtClean="0">
                <a:latin typeface="Gill Sans Std Light" pitchFamily="34" charset="0"/>
              </a:rPr>
              <a:t> stronger the community of users the more likely it is that anyone who abuses that trust will be exposed and excluded. LLAS has found through managing several sharing sites, that this kind of behaviour is rare – and the educational community treat others’ work with respect. However, nothing is guaranteed and when you agree to share your materials, they become free things – almost with a life of their own (which can be very satisfying) but open sharing is no more risky than many other ways in which you share material and personal details.</a:t>
            </a:r>
            <a:endParaRPr lang="en-GB" sz="1200" dirty="0" smtClean="0">
              <a:latin typeface="Gill Sans Std Light" pitchFamily="34" charset="0"/>
            </a:endParaRPr>
          </a:p>
          <a:p>
            <a:endParaRPr lang="en-GB" baseline="0" dirty="0" smtClean="0"/>
          </a:p>
        </p:txBody>
      </p:sp>
      <p:sp>
        <p:nvSpPr>
          <p:cNvPr id="4" name="Slide Number Placeholder 3"/>
          <p:cNvSpPr>
            <a:spLocks noGrp="1"/>
          </p:cNvSpPr>
          <p:nvPr>
            <p:ph type="sldNum" sz="quarter" idx="10"/>
          </p:nvPr>
        </p:nvSpPr>
        <p:spPr/>
        <p:txBody>
          <a:bodyPr/>
          <a:lstStyle/>
          <a:p>
            <a:fld id="{D10F541C-EC79-457E-B26F-A03FBFC4ED49}" type="slidenum">
              <a:rPr lang="en-GB" smtClean="0"/>
              <a:t>4</a:t>
            </a:fld>
            <a:endParaRPr lang="en-GB"/>
          </a:p>
        </p:txBody>
      </p:sp>
    </p:spTree>
    <p:extLst>
      <p:ext uri="{BB962C8B-B14F-4D97-AF65-F5344CB8AC3E}">
        <p14:creationId xmlns:p14="http://schemas.microsoft.com/office/powerpoint/2010/main" val="1257146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Emphasise</a:t>
            </a:r>
            <a:r>
              <a:rPr lang="en-GB" baseline="0" dirty="0" smtClean="0"/>
              <a:t> all the benefits of joining this project and that the participants will be paid for their time. You might want to say something about the number of hours worth of material that we are supposed to share but try not to make it sound scary! Get participants excited about the transition resources – and emphasise that they have freedom to innovate and explore new ideas in the kinds of material they share and create.</a:t>
            </a:r>
            <a:endParaRPr lang="en-GB" dirty="0"/>
          </a:p>
        </p:txBody>
      </p:sp>
      <p:sp>
        <p:nvSpPr>
          <p:cNvPr id="4" name="Slide Number Placeholder 3"/>
          <p:cNvSpPr>
            <a:spLocks noGrp="1"/>
          </p:cNvSpPr>
          <p:nvPr>
            <p:ph type="sldNum" sz="quarter" idx="10"/>
          </p:nvPr>
        </p:nvSpPr>
        <p:spPr/>
        <p:txBody>
          <a:bodyPr/>
          <a:lstStyle/>
          <a:p>
            <a:fld id="{D10F541C-EC79-457E-B26F-A03FBFC4ED49}" type="slidenum">
              <a:rPr lang="en-GB" smtClean="0"/>
              <a:t>5</a:t>
            </a:fld>
            <a:endParaRPr lang="en-GB"/>
          </a:p>
        </p:txBody>
      </p:sp>
    </p:spTree>
    <p:extLst>
      <p:ext uri="{BB962C8B-B14F-4D97-AF65-F5344CB8AC3E}">
        <p14:creationId xmlns:p14="http://schemas.microsoft.com/office/powerpoint/2010/main" val="3999452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If</a:t>
            </a:r>
            <a:r>
              <a:rPr lang="en-GB" baseline="0" dirty="0" smtClean="0"/>
              <a:t> this looks like a lot to some people it might be an idea to suggest that not every tutor has to do all three things but that everyone should do the first activity (sharing existing content) but can choose which of the other two they prefer. Ideally tutors will do all three but that might be a bit daunting for some people.</a:t>
            </a:r>
          </a:p>
          <a:p>
            <a:endParaRPr lang="en-GB" dirty="0"/>
          </a:p>
        </p:txBody>
      </p:sp>
      <p:sp>
        <p:nvSpPr>
          <p:cNvPr id="4" name="Slide Number Placeholder 3"/>
          <p:cNvSpPr>
            <a:spLocks noGrp="1"/>
          </p:cNvSpPr>
          <p:nvPr>
            <p:ph type="sldNum" sz="quarter" idx="10"/>
          </p:nvPr>
        </p:nvSpPr>
        <p:spPr/>
        <p:txBody>
          <a:bodyPr/>
          <a:lstStyle/>
          <a:p>
            <a:fld id="{D10F541C-EC79-457E-B26F-A03FBFC4ED49}" type="slidenum">
              <a:rPr lang="en-GB" smtClean="0"/>
              <a:t>6</a:t>
            </a:fld>
            <a:endParaRPr lang="en-GB"/>
          </a:p>
        </p:txBody>
      </p:sp>
    </p:spTree>
    <p:extLst>
      <p:ext uri="{BB962C8B-B14F-4D97-AF65-F5344CB8AC3E}">
        <p14:creationId xmlns:p14="http://schemas.microsoft.com/office/powerpoint/2010/main" val="3192897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 Be prepared</a:t>
            </a:r>
            <a:r>
              <a:rPr lang="en-GB" baseline="0" dirty="0" smtClean="0"/>
              <a:t> for questions on the formats. Advise that it is best to use materials which are in standard formats and which don’t depend on having software to run them which is not readily available. If there are materials in this category they could either be reformatted (taking out the content and putting it into an easy to access format) or making it clear in the description of the material that it needs specific software to run.</a:t>
            </a:r>
          </a:p>
          <a:p>
            <a:r>
              <a:rPr lang="en-US" baseline="0" dirty="0" smtClean="0"/>
              <a:t>2. I</a:t>
            </a:r>
            <a:r>
              <a:rPr lang="en-GB" baseline="0" dirty="0" err="1" smtClean="0"/>
              <a:t>nvite</a:t>
            </a:r>
            <a:r>
              <a:rPr lang="en-GB" baseline="0" dirty="0" smtClean="0"/>
              <a:t> tutors to suggest other types of learning materials as this is not a definitive list</a:t>
            </a:r>
          </a:p>
          <a:p>
            <a:r>
              <a:rPr lang="en-GB" baseline="0" dirty="0" smtClean="0"/>
              <a:t>3. Emphasise that what is often the most shareable aspect of a resource is the teaching sequence or teaching idea. What you have done with a resource or task might be </a:t>
            </a:r>
            <a:r>
              <a:rPr lang="en-GB" baseline="0" dirty="0" err="1" smtClean="0"/>
              <a:t>reuseable</a:t>
            </a:r>
            <a:r>
              <a:rPr lang="en-GB" baseline="0" dirty="0" smtClean="0"/>
              <a:t> for another language. These are materials which really don’t need to be that polished but can be simple texts describing an activity, although an example of that activity might be helpful. Mention the granularity of resources (i.e. the size of resources – bite-sized and shareable).</a:t>
            </a:r>
          </a:p>
          <a:p>
            <a:endParaRPr lang="en-GB" dirty="0"/>
          </a:p>
        </p:txBody>
      </p:sp>
      <p:sp>
        <p:nvSpPr>
          <p:cNvPr id="4" name="Slide Number Placeholder 3"/>
          <p:cNvSpPr>
            <a:spLocks noGrp="1"/>
          </p:cNvSpPr>
          <p:nvPr>
            <p:ph type="sldNum" sz="quarter" idx="10"/>
          </p:nvPr>
        </p:nvSpPr>
        <p:spPr/>
        <p:txBody>
          <a:bodyPr/>
          <a:lstStyle/>
          <a:p>
            <a:fld id="{D10F541C-EC79-457E-B26F-A03FBFC4ED49}" type="slidenum">
              <a:rPr lang="en-GB" smtClean="0"/>
              <a:t>7</a:t>
            </a:fld>
            <a:endParaRPr lang="en-GB"/>
          </a:p>
        </p:txBody>
      </p:sp>
    </p:spTree>
    <p:extLst>
      <p:ext uri="{BB962C8B-B14F-4D97-AF65-F5344CB8AC3E}">
        <p14:creationId xmlns:p14="http://schemas.microsoft.com/office/powerpoint/2010/main" val="3192897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links to some existing sites in which there is the kind of content which</a:t>
            </a:r>
            <a:r>
              <a:rPr lang="en-US" baseline="0" dirty="0" smtClean="0"/>
              <a:t> might inspire the tutors to create some resources to encourage interest in learning the particular language they teach or more generally in taking up a language at university. It is important to </a:t>
            </a:r>
            <a:r>
              <a:rPr lang="en-US" baseline="0" dirty="0" err="1" smtClean="0"/>
              <a:t>emphasise</a:t>
            </a:r>
            <a:r>
              <a:rPr lang="en-US" baseline="0" dirty="0" smtClean="0"/>
              <a:t> that the resources can be in a range of formats, can have a variety of content and can be generated by students see </a:t>
            </a:r>
            <a:r>
              <a:rPr lang="en-US" baseline="0" dirty="0" err="1" smtClean="0"/>
              <a:t>www.studyinglanguages.ac.uk</a:t>
            </a:r>
            <a:r>
              <a:rPr lang="en-US" baseline="0" dirty="0" smtClean="0"/>
              <a:t> . It </a:t>
            </a:r>
            <a:r>
              <a:rPr lang="en-US" baseline="0" dirty="0" err="1" smtClean="0"/>
              <a:t>doesn</a:t>
            </a:r>
            <a:r>
              <a:rPr lang="fr-FR" baseline="0" dirty="0" smtClean="0"/>
              <a:t>’</a:t>
            </a:r>
            <a:r>
              <a:rPr lang="en-US" baseline="0" dirty="0" smtClean="0"/>
              <a:t>t have to be sophisticated (text files can be as effective as video) see the short paper by a linguistics student.</a:t>
            </a:r>
            <a:endParaRPr lang="en-US" dirty="0"/>
          </a:p>
        </p:txBody>
      </p:sp>
      <p:sp>
        <p:nvSpPr>
          <p:cNvPr id="4" name="Slide Number Placeholder 3"/>
          <p:cNvSpPr>
            <a:spLocks noGrp="1"/>
          </p:cNvSpPr>
          <p:nvPr>
            <p:ph type="sldNum" sz="quarter" idx="10"/>
          </p:nvPr>
        </p:nvSpPr>
        <p:spPr/>
        <p:txBody>
          <a:bodyPr/>
          <a:lstStyle/>
          <a:p>
            <a:fld id="{D10F541C-EC79-457E-B26F-A03FBFC4ED49}" type="slidenum">
              <a:rPr lang="en-GB" smtClean="0"/>
              <a:t>8</a:t>
            </a:fld>
            <a:endParaRPr lang="en-GB"/>
          </a:p>
        </p:txBody>
      </p:sp>
    </p:spTree>
    <p:extLst>
      <p:ext uri="{BB962C8B-B14F-4D97-AF65-F5344CB8AC3E}">
        <p14:creationId xmlns:p14="http://schemas.microsoft.com/office/powerpoint/2010/main" val="3460902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a:t>
            </a:r>
            <a:r>
              <a:rPr lang="en-GB" dirty="0" err="1" smtClean="0"/>
              <a:t>ou</a:t>
            </a:r>
            <a:r>
              <a:rPr lang="en-GB" dirty="0" smtClean="0"/>
              <a:t> will need to tell</a:t>
            </a:r>
            <a:r>
              <a:rPr lang="en-GB" baseline="0" dirty="0" smtClean="0"/>
              <a:t> the tutors that the language tasters are in the Liaison magazines which are found through the link given as </a:t>
            </a:r>
            <a:r>
              <a:rPr lang="en-GB" baseline="0" dirty="0" err="1" smtClean="0"/>
              <a:t>pdf</a:t>
            </a:r>
            <a:r>
              <a:rPr lang="en-GB" baseline="0" dirty="0" smtClean="0"/>
              <a:t> files.</a:t>
            </a:r>
            <a:endParaRPr lang="en-US" dirty="0"/>
          </a:p>
        </p:txBody>
      </p:sp>
      <p:sp>
        <p:nvSpPr>
          <p:cNvPr id="4" name="Slide Number Placeholder 3"/>
          <p:cNvSpPr>
            <a:spLocks noGrp="1"/>
          </p:cNvSpPr>
          <p:nvPr>
            <p:ph type="sldNum" sz="quarter" idx="10"/>
          </p:nvPr>
        </p:nvSpPr>
        <p:spPr/>
        <p:txBody>
          <a:bodyPr/>
          <a:lstStyle/>
          <a:p>
            <a:fld id="{D10F541C-EC79-457E-B26F-A03FBFC4ED49}" type="slidenum">
              <a:rPr lang="en-GB" smtClean="0"/>
              <a:t>9</a:t>
            </a:fld>
            <a:endParaRPr lang="en-GB"/>
          </a:p>
        </p:txBody>
      </p:sp>
    </p:spTree>
    <p:extLst>
      <p:ext uri="{BB962C8B-B14F-4D97-AF65-F5344CB8AC3E}">
        <p14:creationId xmlns:p14="http://schemas.microsoft.com/office/powerpoint/2010/main" val="3460902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10F541C-EC79-457E-B26F-A03FBFC4ED49}" type="slidenum">
              <a:rPr lang="en-GB" smtClean="0"/>
              <a:t>10</a:t>
            </a:fld>
            <a:endParaRPr lang="en-GB"/>
          </a:p>
        </p:txBody>
      </p:sp>
    </p:spTree>
    <p:extLst>
      <p:ext uri="{BB962C8B-B14F-4D97-AF65-F5344CB8AC3E}">
        <p14:creationId xmlns:p14="http://schemas.microsoft.com/office/powerpoint/2010/main" val="3722001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2AB9127-CC23-4007-BA0E-F999874DA794}" type="datetimeFigureOut">
              <a:rPr lang="en-GB" smtClean="0"/>
              <a:t>25/04/2012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F19709-CC7C-4C63-9C6F-FCAE5C2E29DE}" type="slidenum">
              <a:rPr lang="en-GB" smtClean="0"/>
              <a:t>‹#›</a:t>
            </a:fld>
            <a:endParaRPr lang="en-GB"/>
          </a:p>
        </p:txBody>
      </p:sp>
    </p:spTree>
    <p:extLst>
      <p:ext uri="{BB962C8B-B14F-4D97-AF65-F5344CB8AC3E}">
        <p14:creationId xmlns:p14="http://schemas.microsoft.com/office/powerpoint/2010/main" val="4088298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AB9127-CC23-4007-BA0E-F999874DA794}" type="datetimeFigureOut">
              <a:rPr lang="en-GB" smtClean="0"/>
              <a:t>25/04/2012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F19709-CC7C-4C63-9C6F-FCAE5C2E29DE}" type="slidenum">
              <a:rPr lang="en-GB" smtClean="0"/>
              <a:t>‹#›</a:t>
            </a:fld>
            <a:endParaRPr lang="en-GB"/>
          </a:p>
        </p:txBody>
      </p:sp>
    </p:spTree>
    <p:extLst>
      <p:ext uri="{BB962C8B-B14F-4D97-AF65-F5344CB8AC3E}">
        <p14:creationId xmlns:p14="http://schemas.microsoft.com/office/powerpoint/2010/main" val="3937875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AB9127-CC23-4007-BA0E-F999874DA794}" type="datetimeFigureOut">
              <a:rPr lang="en-GB" smtClean="0"/>
              <a:t>25/04/2012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F19709-CC7C-4C63-9C6F-FCAE5C2E29DE}" type="slidenum">
              <a:rPr lang="en-GB" smtClean="0"/>
              <a:t>‹#›</a:t>
            </a:fld>
            <a:endParaRPr lang="en-GB"/>
          </a:p>
        </p:txBody>
      </p:sp>
    </p:spTree>
    <p:extLst>
      <p:ext uri="{BB962C8B-B14F-4D97-AF65-F5344CB8AC3E}">
        <p14:creationId xmlns:p14="http://schemas.microsoft.com/office/powerpoint/2010/main" val="406293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AB9127-CC23-4007-BA0E-F999874DA794}" type="datetimeFigureOut">
              <a:rPr lang="en-GB" smtClean="0"/>
              <a:t>25/04/2012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F19709-CC7C-4C63-9C6F-FCAE5C2E29DE}" type="slidenum">
              <a:rPr lang="en-GB" smtClean="0"/>
              <a:t>‹#›</a:t>
            </a:fld>
            <a:endParaRPr lang="en-GB"/>
          </a:p>
        </p:txBody>
      </p:sp>
    </p:spTree>
    <p:extLst>
      <p:ext uri="{BB962C8B-B14F-4D97-AF65-F5344CB8AC3E}">
        <p14:creationId xmlns:p14="http://schemas.microsoft.com/office/powerpoint/2010/main" val="740739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AB9127-CC23-4007-BA0E-F999874DA794}" type="datetimeFigureOut">
              <a:rPr lang="en-GB" smtClean="0"/>
              <a:t>25/04/2012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F19709-CC7C-4C63-9C6F-FCAE5C2E29DE}" type="slidenum">
              <a:rPr lang="en-GB" smtClean="0"/>
              <a:t>‹#›</a:t>
            </a:fld>
            <a:endParaRPr lang="en-GB"/>
          </a:p>
        </p:txBody>
      </p:sp>
    </p:spTree>
    <p:extLst>
      <p:ext uri="{BB962C8B-B14F-4D97-AF65-F5344CB8AC3E}">
        <p14:creationId xmlns:p14="http://schemas.microsoft.com/office/powerpoint/2010/main" val="3376768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2AB9127-CC23-4007-BA0E-F999874DA794}" type="datetimeFigureOut">
              <a:rPr lang="en-GB" smtClean="0"/>
              <a:t>25/04/2012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F19709-CC7C-4C63-9C6F-FCAE5C2E29DE}" type="slidenum">
              <a:rPr lang="en-GB" smtClean="0"/>
              <a:t>‹#›</a:t>
            </a:fld>
            <a:endParaRPr lang="en-GB"/>
          </a:p>
        </p:txBody>
      </p:sp>
    </p:spTree>
    <p:extLst>
      <p:ext uri="{BB962C8B-B14F-4D97-AF65-F5344CB8AC3E}">
        <p14:creationId xmlns:p14="http://schemas.microsoft.com/office/powerpoint/2010/main" val="1771068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2AB9127-CC23-4007-BA0E-F999874DA794}" type="datetimeFigureOut">
              <a:rPr lang="en-GB" smtClean="0"/>
              <a:t>25/04/2012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DF19709-CC7C-4C63-9C6F-FCAE5C2E29DE}" type="slidenum">
              <a:rPr lang="en-GB" smtClean="0"/>
              <a:t>‹#›</a:t>
            </a:fld>
            <a:endParaRPr lang="en-GB"/>
          </a:p>
        </p:txBody>
      </p:sp>
    </p:spTree>
    <p:extLst>
      <p:ext uri="{BB962C8B-B14F-4D97-AF65-F5344CB8AC3E}">
        <p14:creationId xmlns:p14="http://schemas.microsoft.com/office/powerpoint/2010/main" val="3847959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2AB9127-CC23-4007-BA0E-F999874DA794}" type="datetimeFigureOut">
              <a:rPr lang="en-GB" smtClean="0"/>
              <a:t>25/04/2012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DF19709-CC7C-4C63-9C6F-FCAE5C2E29DE}" type="slidenum">
              <a:rPr lang="en-GB" smtClean="0"/>
              <a:t>‹#›</a:t>
            </a:fld>
            <a:endParaRPr lang="en-GB"/>
          </a:p>
        </p:txBody>
      </p:sp>
    </p:spTree>
    <p:extLst>
      <p:ext uri="{BB962C8B-B14F-4D97-AF65-F5344CB8AC3E}">
        <p14:creationId xmlns:p14="http://schemas.microsoft.com/office/powerpoint/2010/main" val="3766944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AB9127-CC23-4007-BA0E-F999874DA794}" type="datetimeFigureOut">
              <a:rPr lang="en-GB" smtClean="0"/>
              <a:t>25/04/2012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DF19709-CC7C-4C63-9C6F-FCAE5C2E29DE}" type="slidenum">
              <a:rPr lang="en-GB" smtClean="0"/>
              <a:t>‹#›</a:t>
            </a:fld>
            <a:endParaRPr lang="en-GB"/>
          </a:p>
        </p:txBody>
      </p:sp>
    </p:spTree>
    <p:extLst>
      <p:ext uri="{BB962C8B-B14F-4D97-AF65-F5344CB8AC3E}">
        <p14:creationId xmlns:p14="http://schemas.microsoft.com/office/powerpoint/2010/main" val="1343418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AB9127-CC23-4007-BA0E-F999874DA794}" type="datetimeFigureOut">
              <a:rPr lang="en-GB" smtClean="0"/>
              <a:t>25/04/2012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F19709-CC7C-4C63-9C6F-FCAE5C2E29DE}" type="slidenum">
              <a:rPr lang="en-GB" smtClean="0"/>
              <a:t>‹#›</a:t>
            </a:fld>
            <a:endParaRPr lang="en-GB"/>
          </a:p>
        </p:txBody>
      </p:sp>
    </p:spTree>
    <p:extLst>
      <p:ext uri="{BB962C8B-B14F-4D97-AF65-F5344CB8AC3E}">
        <p14:creationId xmlns:p14="http://schemas.microsoft.com/office/powerpoint/2010/main" val="2999259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AB9127-CC23-4007-BA0E-F999874DA794}" type="datetimeFigureOut">
              <a:rPr lang="en-GB" smtClean="0"/>
              <a:t>25/04/2012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F19709-CC7C-4C63-9C6F-FCAE5C2E29DE}" type="slidenum">
              <a:rPr lang="en-GB" smtClean="0"/>
              <a:t>‹#›</a:t>
            </a:fld>
            <a:endParaRPr lang="en-GB"/>
          </a:p>
        </p:txBody>
      </p:sp>
    </p:spTree>
    <p:extLst>
      <p:ext uri="{BB962C8B-B14F-4D97-AF65-F5344CB8AC3E}">
        <p14:creationId xmlns:p14="http://schemas.microsoft.com/office/powerpoint/2010/main" val="257780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B9127-CC23-4007-BA0E-F999874DA794}" type="datetimeFigureOut">
              <a:rPr lang="en-GB" smtClean="0"/>
              <a:t>25/04/2012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F19709-CC7C-4C63-9C6F-FCAE5C2E29DE}" type="slidenum">
              <a:rPr lang="en-GB" smtClean="0"/>
              <a:t>‹#›</a:t>
            </a:fld>
            <a:endParaRPr lang="en-GB"/>
          </a:p>
        </p:txBody>
      </p:sp>
    </p:spTree>
    <p:extLst>
      <p:ext uri="{BB962C8B-B14F-4D97-AF65-F5344CB8AC3E}">
        <p14:creationId xmlns:p14="http://schemas.microsoft.com/office/powerpoint/2010/main" val="3542211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las.ac.uk/"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languagebox.ac.uk"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2.xml.rels><?xml version="1.0" encoding="UTF-8" standalone="yes"?>
<Relationships xmlns="http://schemas.openxmlformats.org/package/2006/relationships"><Relationship Id="rId3" Type="http://schemas.openxmlformats.org/officeDocument/2006/relationships/hyperlink" Target="http://loc.llas.ac.uk"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studyinglanguages.ac.uk" TargetMode="External"/><Relationship Id="rId7"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llas.ac.uk/resources/paper/3096" TargetMode="External"/><Relationship Id="rId5" Type="http://schemas.openxmlformats.org/officeDocument/2006/relationships/hyperlink" Target="http://languagebox.ac.uk/1989/" TargetMode="External"/><Relationship Id="rId4" Type="http://schemas.openxmlformats.org/officeDocument/2006/relationships/hyperlink" Target="http://www.whystudylanguages.ac.uk"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llas.ac.uk/news/newsletter.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130425"/>
            <a:ext cx="7772400" cy="1470025"/>
          </a:xfrm>
        </p:spPr>
        <p:txBody>
          <a:bodyPr anchor="b"/>
          <a:lstStyle/>
          <a:p>
            <a:pPr algn="l"/>
            <a:r>
              <a:rPr lang="en-GB" dirty="0" smtClean="0">
                <a:solidFill>
                  <a:schemeClr val="bg1">
                    <a:lumMod val="50000"/>
                  </a:schemeClr>
                </a:solidFill>
                <a:latin typeface="Gill Sans Std" pitchFamily="34" charset="0"/>
              </a:rPr>
              <a:t>The FAVOR project</a:t>
            </a:r>
            <a:endParaRPr lang="en-GB" dirty="0">
              <a:solidFill>
                <a:schemeClr val="bg1">
                  <a:lumMod val="50000"/>
                </a:schemeClr>
              </a:solidFill>
              <a:latin typeface="Gill Sans Std" pitchFamily="34" charset="0"/>
            </a:endParaRPr>
          </a:p>
        </p:txBody>
      </p:sp>
      <p:sp>
        <p:nvSpPr>
          <p:cNvPr id="3" name="Subtitle 2"/>
          <p:cNvSpPr>
            <a:spLocks noGrp="1"/>
          </p:cNvSpPr>
          <p:nvPr>
            <p:ph type="subTitle" idx="1"/>
          </p:nvPr>
        </p:nvSpPr>
        <p:spPr>
          <a:xfrm>
            <a:off x="683568" y="3886200"/>
            <a:ext cx="7632848" cy="1752600"/>
          </a:xfrm>
        </p:spPr>
        <p:txBody>
          <a:bodyPr/>
          <a:lstStyle/>
          <a:p>
            <a:pPr algn="l"/>
            <a:r>
              <a:rPr lang="en-GB" dirty="0" smtClean="0">
                <a:solidFill>
                  <a:schemeClr val="bg1">
                    <a:lumMod val="50000"/>
                  </a:schemeClr>
                </a:solidFill>
                <a:latin typeface="Gill Sans Std Light" pitchFamily="34" charset="0"/>
              </a:rPr>
              <a:t>Join us in this exciting project to promote and support language learning</a:t>
            </a:r>
            <a:endParaRPr lang="en-GB" sz="1800" dirty="0">
              <a:solidFill>
                <a:schemeClr val="bg1">
                  <a:lumMod val="50000"/>
                </a:schemeClr>
              </a:solidFill>
              <a:latin typeface="Gill Sans Std Light" pitchFamily="34" charset="0"/>
            </a:endParaRPr>
          </a:p>
        </p:txBody>
      </p:sp>
      <p:cxnSp>
        <p:nvCxnSpPr>
          <p:cNvPr id="8" name="Straight Connector 7"/>
          <p:cNvCxnSpPr/>
          <p:nvPr/>
        </p:nvCxnSpPr>
        <p:spPr>
          <a:xfrm>
            <a:off x="683568" y="3789040"/>
            <a:ext cx="7786439" cy="0"/>
          </a:xfrm>
          <a:prstGeom prst="line">
            <a:avLst/>
          </a:prstGeom>
          <a:ln w="57150">
            <a:solidFill>
              <a:srgbClr val="8F3A8E"/>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985" y="260648"/>
            <a:ext cx="3836852" cy="792088"/>
          </a:xfrm>
          <a:prstGeom prst="rect">
            <a:avLst/>
          </a:prstGeom>
        </p:spPr>
      </p:pic>
      <p:sp>
        <p:nvSpPr>
          <p:cNvPr id="9" name="Rectangle 8"/>
          <p:cNvSpPr/>
          <p:nvPr/>
        </p:nvSpPr>
        <p:spPr>
          <a:xfrm>
            <a:off x="0" y="6021288"/>
            <a:ext cx="9144000" cy="836712"/>
          </a:xfrm>
          <a:prstGeom prst="rect">
            <a:avLst/>
          </a:prstGeom>
          <a:solidFill>
            <a:srgbClr val="8F3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683568" y="6021288"/>
            <a:ext cx="2808312" cy="784830"/>
          </a:xfrm>
          <a:prstGeom prst="rect">
            <a:avLst/>
          </a:prstGeom>
          <a:noFill/>
        </p:spPr>
        <p:txBody>
          <a:bodyPr wrap="square" rtlCol="0">
            <a:spAutoFit/>
          </a:bodyPr>
          <a:lstStyle/>
          <a:p>
            <a:r>
              <a:rPr lang="en-GB" sz="900" dirty="0" smtClean="0">
                <a:solidFill>
                  <a:schemeClr val="bg1"/>
                </a:solidFill>
                <a:latin typeface="Gill Sans MT" pitchFamily="34" charset="0"/>
              </a:rPr>
              <a:t>LLAS</a:t>
            </a:r>
          </a:p>
          <a:p>
            <a:r>
              <a:rPr lang="en-GB" sz="900" dirty="0" smtClean="0">
                <a:solidFill>
                  <a:schemeClr val="bg1"/>
                </a:solidFill>
                <a:latin typeface="Gill Sans MT" pitchFamily="34" charset="0"/>
              </a:rPr>
              <a:t>Centre </a:t>
            </a:r>
            <a:r>
              <a:rPr lang="en-GB" sz="900" dirty="0">
                <a:solidFill>
                  <a:schemeClr val="bg1"/>
                </a:solidFill>
                <a:latin typeface="Gill Sans MT" pitchFamily="34" charset="0"/>
              </a:rPr>
              <a:t>for Languages, Linguistics and Area Studies</a:t>
            </a:r>
            <a:br>
              <a:rPr lang="en-GB" sz="900" dirty="0">
                <a:solidFill>
                  <a:schemeClr val="bg1"/>
                </a:solidFill>
                <a:latin typeface="Gill Sans MT" pitchFamily="34" charset="0"/>
              </a:rPr>
            </a:br>
            <a:r>
              <a:rPr lang="en-GB" sz="900" dirty="0">
                <a:solidFill>
                  <a:schemeClr val="bg1"/>
                </a:solidFill>
                <a:latin typeface="Gill Sans MT" pitchFamily="34" charset="0"/>
              </a:rPr>
              <a:t>University of Southampton </a:t>
            </a:r>
          </a:p>
          <a:p>
            <a:r>
              <a:rPr lang="en-GB" sz="900" dirty="0" smtClean="0">
                <a:solidFill>
                  <a:schemeClr val="bg1"/>
                </a:solidFill>
                <a:latin typeface="Gill Sans MT" pitchFamily="34" charset="0"/>
              </a:rPr>
              <a:t>Southampton, </a:t>
            </a:r>
            <a:r>
              <a:rPr lang="en-GB" sz="900" dirty="0">
                <a:solidFill>
                  <a:schemeClr val="bg1"/>
                </a:solidFill>
                <a:latin typeface="Gill Sans MT" pitchFamily="34" charset="0"/>
              </a:rPr>
              <a:t>SO17 1BJ </a:t>
            </a:r>
            <a:br>
              <a:rPr lang="en-GB" sz="900" dirty="0">
                <a:solidFill>
                  <a:schemeClr val="bg1"/>
                </a:solidFill>
                <a:latin typeface="Gill Sans MT" pitchFamily="34" charset="0"/>
              </a:rPr>
            </a:br>
            <a:r>
              <a:rPr lang="de-DE" sz="900" dirty="0">
                <a:solidFill>
                  <a:schemeClr val="bg1"/>
                </a:solidFill>
                <a:latin typeface="Gill Sans MT" pitchFamily="34" charset="0"/>
              </a:rPr>
              <a:t>+44 (0) 23 8059 6860 </a:t>
            </a:r>
            <a:r>
              <a:rPr lang="en-GB" sz="900" b="1" dirty="0">
                <a:solidFill>
                  <a:schemeClr val="bg1"/>
                </a:solidFill>
                <a:latin typeface="Gill Sans MT" pitchFamily="34" charset="0"/>
              </a:rPr>
              <a:t>|</a:t>
            </a:r>
            <a:r>
              <a:rPr lang="en-GB" sz="900" dirty="0">
                <a:solidFill>
                  <a:schemeClr val="bg1"/>
                </a:solidFill>
                <a:latin typeface="Gill Sans MT" pitchFamily="34" charset="0"/>
              </a:rPr>
              <a:t> </a:t>
            </a:r>
            <a:r>
              <a:rPr lang="en-GB" sz="900" dirty="0" smtClean="0">
                <a:solidFill>
                  <a:schemeClr val="bg1"/>
                </a:solidFill>
                <a:latin typeface="Gill Sans MT" pitchFamily="34" charset="0"/>
              </a:rPr>
              <a:t>@LLASCentre </a:t>
            </a:r>
            <a:r>
              <a:rPr lang="en-GB" sz="900" b="1" dirty="0" smtClean="0">
                <a:solidFill>
                  <a:schemeClr val="bg1"/>
                </a:solidFill>
                <a:latin typeface="Gill Sans MT" pitchFamily="34" charset="0"/>
              </a:rPr>
              <a:t>|</a:t>
            </a:r>
            <a:r>
              <a:rPr lang="en-GB" sz="900" dirty="0">
                <a:solidFill>
                  <a:schemeClr val="bg1"/>
                </a:solidFill>
                <a:latin typeface="Gill Sans MT" pitchFamily="34" charset="0"/>
              </a:rPr>
              <a:t> </a:t>
            </a:r>
            <a:r>
              <a:rPr lang="en-GB" sz="900" dirty="0" smtClean="0">
                <a:solidFill>
                  <a:schemeClr val="bg1"/>
                </a:solidFill>
                <a:latin typeface="Gill Sans MT" pitchFamily="34" charset="0"/>
                <a:hlinkClick r:id="rId3"/>
              </a:rPr>
              <a:t>www.llas.ac.uk</a:t>
            </a:r>
            <a:endParaRPr lang="en-GB" sz="900" dirty="0">
              <a:solidFill>
                <a:schemeClr val="bg1"/>
              </a:solidFill>
              <a:latin typeface="Gill Sans MT" pitchFamily="34" charset="0"/>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6295" y="6266065"/>
            <a:ext cx="1233711" cy="434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01974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772816"/>
            <a:ext cx="8013576" cy="3960440"/>
          </a:xfrm>
        </p:spPr>
        <p:txBody>
          <a:bodyPr>
            <a:normAutofit fontScale="92500" lnSpcReduction="10000"/>
          </a:bodyPr>
          <a:lstStyle/>
          <a:p>
            <a:pPr marL="0" indent="0">
              <a:buNone/>
            </a:pPr>
            <a:r>
              <a:rPr lang="en-GB" sz="2400" dirty="0" smtClean="0">
                <a:latin typeface="Gill Sans Std Light" pitchFamily="34" charset="0"/>
              </a:rPr>
              <a:t>If you are teaching a language then you certainly have the skills for this project which will involve:</a:t>
            </a:r>
          </a:p>
          <a:p>
            <a:r>
              <a:rPr lang="en-GB" sz="2400" dirty="0" smtClean="0">
                <a:latin typeface="Gill Sans Std Light" pitchFamily="34" charset="0"/>
              </a:rPr>
              <a:t>Creating an account in </a:t>
            </a:r>
            <a:r>
              <a:rPr lang="en-GB" sz="2400" dirty="0" err="1" smtClean="0">
                <a:latin typeface="Gill Sans Std Light" pitchFamily="34" charset="0"/>
              </a:rPr>
              <a:t>LanguageBox</a:t>
            </a:r>
            <a:r>
              <a:rPr lang="en-GB" sz="2400" dirty="0" smtClean="0">
                <a:latin typeface="Gill Sans Std Light" pitchFamily="34" charset="0"/>
              </a:rPr>
              <a:t> (the online space through which your resources will be shared)</a:t>
            </a:r>
          </a:p>
          <a:p>
            <a:r>
              <a:rPr lang="en-GB" sz="2400" dirty="0" smtClean="0">
                <a:latin typeface="Gill Sans Std Light" pitchFamily="34" charset="0"/>
              </a:rPr>
              <a:t>Finding your resources to share a</a:t>
            </a:r>
            <a:r>
              <a:rPr lang="en-US" sz="2400" dirty="0" err="1" smtClean="0">
                <a:latin typeface="Gill Sans Std Light" pitchFamily="34" charset="0"/>
              </a:rPr>
              <a:t>nd</a:t>
            </a:r>
            <a:r>
              <a:rPr lang="en-GB" sz="2400" dirty="0" smtClean="0">
                <a:latin typeface="Gill Sans Std Light" pitchFamily="34" charset="0"/>
              </a:rPr>
              <a:t> uploading them to </a:t>
            </a:r>
            <a:r>
              <a:rPr lang="en-GB" sz="2400" dirty="0" err="1" smtClean="0">
                <a:latin typeface="Gill Sans Std Light" pitchFamily="34" charset="0"/>
              </a:rPr>
              <a:t>LanguageBox</a:t>
            </a:r>
            <a:endParaRPr lang="en-GB" sz="2400" dirty="0" smtClean="0">
              <a:latin typeface="Gill Sans Std Light" pitchFamily="34" charset="0"/>
            </a:endParaRPr>
          </a:p>
          <a:p>
            <a:r>
              <a:rPr lang="en-GB" sz="2400" dirty="0" smtClean="0">
                <a:latin typeface="Gill Sans Std Light" pitchFamily="34" charset="0"/>
              </a:rPr>
              <a:t>Planning some transition support resources and creating them using the technology you or your students are happy with</a:t>
            </a:r>
          </a:p>
          <a:p>
            <a:r>
              <a:rPr lang="en-GB" sz="2400" dirty="0" smtClean="0">
                <a:latin typeface="Gill Sans Std Light" pitchFamily="34" charset="0"/>
              </a:rPr>
              <a:t>Preparing a language taster activity </a:t>
            </a:r>
            <a:r>
              <a:rPr lang="en-US" sz="2400" dirty="0" smtClean="0">
                <a:latin typeface="Gill Sans Std Light" pitchFamily="34" charset="0"/>
              </a:rPr>
              <a:t>–</a:t>
            </a:r>
            <a:r>
              <a:rPr lang="en-GB" sz="2400" dirty="0">
                <a:latin typeface="Gill Sans Std Light" pitchFamily="34" charset="0"/>
              </a:rPr>
              <a:t> </a:t>
            </a:r>
            <a:r>
              <a:rPr lang="en-GB" sz="2400" dirty="0" smtClean="0">
                <a:latin typeface="Gill Sans Std Light" pitchFamily="34" charset="0"/>
              </a:rPr>
              <a:t>in Word or using an easy authoring tool called LOC</a:t>
            </a:r>
          </a:p>
        </p:txBody>
      </p:sp>
      <p:sp>
        <p:nvSpPr>
          <p:cNvPr id="2" name="Title 1"/>
          <p:cNvSpPr>
            <a:spLocks noGrp="1"/>
          </p:cNvSpPr>
          <p:nvPr>
            <p:ph type="title"/>
          </p:nvPr>
        </p:nvSpPr>
        <p:spPr>
          <a:xfrm>
            <a:off x="485800" y="260648"/>
            <a:ext cx="8334672" cy="864096"/>
          </a:xfrm>
        </p:spPr>
        <p:txBody>
          <a:bodyPr>
            <a:normAutofit/>
          </a:bodyPr>
          <a:lstStyle/>
          <a:p>
            <a:pPr algn="r"/>
            <a:r>
              <a:rPr lang="en-GB" sz="4000" b="1" dirty="0" smtClean="0">
                <a:solidFill>
                  <a:srgbClr val="8F3A8E"/>
                </a:solidFill>
                <a:latin typeface="Gill Sans Std" pitchFamily="34" charset="0"/>
              </a:rPr>
              <a:t>Have I got the skills for this?</a:t>
            </a:r>
            <a:endParaRPr lang="en-GB" sz="4000" b="1" dirty="0">
              <a:solidFill>
                <a:srgbClr val="8F3A8E"/>
              </a:solidFill>
              <a:effectLst/>
              <a:latin typeface="Gill Sans Std" pitchFamily="34" charset="0"/>
            </a:endParaRPr>
          </a:p>
        </p:txBody>
      </p:sp>
      <p:sp>
        <p:nvSpPr>
          <p:cNvPr id="6" name="Rectangle 5"/>
          <p:cNvSpPr/>
          <p:nvPr/>
        </p:nvSpPr>
        <p:spPr>
          <a:xfrm>
            <a:off x="0" y="6021288"/>
            <a:ext cx="9144000" cy="836712"/>
          </a:xfrm>
          <a:prstGeom prst="rect">
            <a:avLst/>
          </a:prstGeom>
          <a:solidFill>
            <a:srgbClr val="8F3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6165304"/>
            <a:ext cx="2376264" cy="567174"/>
          </a:xfrm>
          <a:prstGeom prst="rect">
            <a:avLst/>
          </a:prstGeom>
        </p:spPr>
      </p:pic>
    </p:spTree>
    <p:extLst>
      <p:ext uri="{BB962C8B-B14F-4D97-AF65-F5344CB8AC3E}">
        <p14:creationId xmlns:p14="http://schemas.microsoft.com/office/powerpoint/2010/main" val="3606494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772816"/>
            <a:ext cx="8013576" cy="3960440"/>
          </a:xfrm>
        </p:spPr>
        <p:txBody>
          <a:bodyPr>
            <a:normAutofit/>
          </a:bodyPr>
          <a:lstStyle/>
          <a:p>
            <a:pPr marL="0" indent="0">
              <a:buNone/>
            </a:pPr>
            <a:r>
              <a:rPr lang="en-GB" sz="2400" dirty="0" smtClean="0">
                <a:latin typeface="Gill Sans Std Light" pitchFamily="34" charset="0"/>
              </a:rPr>
              <a:t>This is the online space through which your resources will be shared.</a:t>
            </a:r>
          </a:p>
          <a:p>
            <a:pPr marL="0" indent="0">
              <a:buNone/>
            </a:pPr>
            <a:r>
              <a:rPr lang="en-GB" sz="2400" dirty="0" smtClean="0">
                <a:latin typeface="Gill Sans Std Light" pitchFamily="34" charset="0"/>
              </a:rPr>
              <a:t>We will show you how to set up an account and upload resources</a:t>
            </a:r>
          </a:p>
          <a:p>
            <a:pPr marL="0" indent="0">
              <a:buNone/>
            </a:pPr>
            <a:endParaRPr lang="en-GB" sz="2400" dirty="0">
              <a:latin typeface="Gill Sans Std Light" pitchFamily="34" charset="0"/>
            </a:endParaRPr>
          </a:p>
          <a:p>
            <a:pPr marL="0" indent="0">
              <a:buNone/>
            </a:pPr>
            <a:r>
              <a:rPr lang="en-GB" sz="2400" dirty="0" smtClean="0">
                <a:latin typeface="Gill Sans Std Light" pitchFamily="34" charset="0"/>
              </a:rPr>
              <a:t>Here is a quick tour: </a:t>
            </a:r>
            <a:r>
              <a:rPr lang="en-GB" sz="2400" dirty="0" smtClean="0">
                <a:latin typeface="Gill Sans Std Light" pitchFamily="34" charset="0"/>
                <a:hlinkClick r:id="rId3"/>
              </a:rPr>
              <a:t>www.languagebox.ac.uk</a:t>
            </a:r>
            <a:r>
              <a:rPr lang="en-GB" sz="2400" dirty="0" smtClean="0">
                <a:latin typeface="Gill Sans Std Light" pitchFamily="34" charset="0"/>
              </a:rPr>
              <a:t> </a:t>
            </a:r>
          </a:p>
        </p:txBody>
      </p:sp>
      <p:sp>
        <p:nvSpPr>
          <p:cNvPr id="2" name="Title 1"/>
          <p:cNvSpPr>
            <a:spLocks noGrp="1"/>
          </p:cNvSpPr>
          <p:nvPr>
            <p:ph type="title"/>
          </p:nvPr>
        </p:nvSpPr>
        <p:spPr>
          <a:xfrm>
            <a:off x="485800" y="260648"/>
            <a:ext cx="8334672" cy="864096"/>
          </a:xfrm>
        </p:spPr>
        <p:txBody>
          <a:bodyPr>
            <a:normAutofit/>
          </a:bodyPr>
          <a:lstStyle/>
          <a:p>
            <a:pPr algn="r"/>
            <a:r>
              <a:rPr lang="en-GB" sz="4000" b="1" dirty="0" err="1" smtClean="0">
                <a:solidFill>
                  <a:srgbClr val="8F3A8E"/>
                </a:solidFill>
                <a:latin typeface="Gill Sans Std" pitchFamily="34" charset="0"/>
              </a:rPr>
              <a:t>LanguageBox</a:t>
            </a:r>
            <a:endParaRPr lang="en-GB" sz="4000" b="1" dirty="0">
              <a:solidFill>
                <a:srgbClr val="8F3A8E"/>
              </a:solidFill>
              <a:effectLst/>
              <a:latin typeface="Gill Sans Std" pitchFamily="34" charset="0"/>
            </a:endParaRPr>
          </a:p>
        </p:txBody>
      </p:sp>
      <p:sp>
        <p:nvSpPr>
          <p:cNvPr id="6" name="Rectangle 5"/>
          <p:cNvSpPr/>
          <p:nvPr/>
        </p:nvSpPr>
        <p:spPr>
          <a:xfrm>
            <a:off x="0" y="6021288"/>
            <a:ext cx="9144000" cy="836712"/>
          </a:xfrm>
          <a:prstGeom prst="rect">
            <a:avLst/>
          </a:prstGeom>
          <a:solidFill>
            <a:srgbClr val="8F3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4" y="6165304"/>
            <a:ext cx="2376264" cy="567174"/>
          </a:xfrm>
          <a:prstGeom prst="rect">
            <a:avLst/>
          </a:prstGeom>
        </p:spPr>
      </p:pic>
    </p:spTree>
    <p:extLst>
      <p:ext uri="{BB962C8B-B14F-4D97-AF65-F5344CB8AC3E}">
        <p14:creationId xmlns:p14="http://schemas.microsoft.com/office/powerpoint/2010/main" val="1990365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772816"/>
            <a:ext cx="8013576" cy="3960440"/>
          </a:xfrm>
        </p:spPr>
        <p:txBody>
          <a:bodyPr>
            <a:normAutofit/>
          </a:bodyPr>
          <a:lstStyle/>
          <a:p>
            <a:pPr marL="0" indent="0">
              <a:buNone/>
            </a:pPr>
            <a:r>
              <a:rPr lang="en-GB" sz="2400" dirty="0" smtClean="0">
                <a:latin typeface="Gill Sans Std Light" pitchFamily="34" charset="0"/>
              </a:rPr>
              <a:t>This easy to use authoring tool has been developed by LLAS who will provide a workshop for you in how to use it. This workshop will take you through how to use the tool and also how to plan your taster activity (in Word) beforehand.</a:t>
            </a:r>
          </a:p>
          <a:p>
            <a:pPr marL="0" indent="0">
              <a:buNone/>
            </a:pPr>
            <a:endParaRPr lang="en-GB" sz="2400" dirty="0">
              <a:latin typeface="Gill Sans Std Light" pitchFamily="34" charset="0"/>
            </a:endParaRPr>
          </a:p>
          <a:p>
            <a:pPr marL="0" indent="0">
              <a:buNone/>
            </a:pPr>
            <a:r>
              <a:rPr lang="en-GB" sz="2400" dirty="0" smtClean="0">
                <a:latin typeface="Gill Sans Std Light" pitchFamily="34" charset="0"/>
              </a:rPr>
              <a:t>Here are some examples of the types of resources it will help you create: </a:t>
            </a:r>
            <a:r>
              <a:rPr lang="en-GB" sz="2400" dirty="0" smtClean="0">
                <a:latin typeface="Gill Sans Std Light" pitchFamily="34" charset="0"/>
                <a:hlinkClick r:id="rId3"/>
              </a:rPr>
              <a:t>http://loc.llas.ac.uk</a:t>
            </a:r>
            <a:r>
              <a:rPr lang="en-GB" sz="2400" dirty="0" smtClean="0">
                <a:latin typeface="Gill Sans Std Light" pitchFamily="34" charset="0"/>
              </a:rPr>
              <a:t> </a:t>
            </a:r>
          </a:p>
        </p:txBody>
      </p:sp>
      <p:sp>
        <p:nvSpPr>
          <p:cNvPr id="2" name="Title 1"/>
          <p:cNvSpPr>
            <a:spLocks noGrp="1"/>
          </p:cNvSpPr>
          <p:nvPr>
            <p:ph type="title"/>
          </p:nvPr>
        </p:nvSpPr>
        <p:spPr>
          <a:xfrm>
            <a:off x="485800" y="260648"/>
            <a:ext cx="8334672" cy="864096"/>
          </a:xfrm>
        </p:spPr>
        <p:txBody>
          <a:bodyPr>
            <a:normAutofit/>
          </a:bodyPr>
          <a:lstStyle/>
          <a:p>
            <a:pPr algn="r"/>
            <a:r>
              <a:rPr lang="en-GB" sz="4000" b="1" dirty="0" smtClean="0">
                <a:solidFill>
                  <a:srgbClr val="8F3A8E"/>
                </a:solidFill>
                <a:latin typeface="Gill Sans Std" pitchFamily="34" charset="0"/>
              </a:rPr>
              <a:t>The LOC tool</a:t>
            </a:r>
            <a:endParaRPr lang="en-GB" sz="4000" b="1" dirty="0">
              <a:solidFill>
                <a:srgbClr val="8F3A8E"/>
              </a:solidFill>
              <a:effectLst/>
              <a:latin typeface="Gill Sans Std" pitchFamily="34" charset="0"/>
            </a:endParaRPr>
          </a:p>
        </p:txBody>
      </p:sp>
      <p:sp>
        <p:nvSpPr>
          <p:cNvPr id="6" name="Rectangle 5"/>
          <p:cNvSpPr/>
          <p:nvPr/>
        </p:nvSpPr>
        <p:spPr>
          <a:xfrm>
            <a:off x="0" y="6021288"/>
            <a:ext cx="9144000" cy="836712"/>
          </a:xfrm>
          <a:prstGeom prst="rect">
            <a:avLst/>
          </a:prstGeom>
          <a:solidFill>
            <a:srgbClr val="8F3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4" y="6165304"/>
            <a:ext cx="2376264" cy="567174"/>
          </a:xfrm>
          <a:prstGeom prst="rect">
            <a:avLst/>
          </a:prstGeom>
        </p:spPr>
      </p:pic>
    </p:spTree>
    <p:extLst>
      <p:ext uri="{BB962C8B-B14F-4D97-AF65-F5344CB8AC3E}">
        <p14:creationId xmlns:p14="http://schemas.microsoft.com/office/powerpoint/2010/main" val="9865671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772816"/>
            <a:ext cx="8013576" cy="3960440"/>
          </a:xfrm>
        </p:spPr>
        <p:txBody>
          <a:bodyPr>
            <a:normAutofit/>
          </a:bodyPr>
          <a:lstStyle/>
          <a:p>
            <a:pPr marL="0" indent="0">
              <a:buNone/>
            </a:pPr>
            <a:endParaRPr lang="en-GB" sz="2400" dirty="0" smtClean="0">
              <a:latin typeface="Gill Sans Std Light" pitchFamily="34" charset="0"/>
            </a:endParaRPr>
          </a:p>
        </p:txBody>
      </p:sp>
      <p:sp>
        <p:nvSpPr>
          <p:cNvPr id="2" name="Title 1"/>
          <p:cNvSpPr>
            <a:spLocks noGrp="1"/>
          </p:cNvSpPr>
          <p:nvPr>
            <p:ph type="title"/>
          </p:nvPr>
        </p:nvSpPr>
        <p:spPr>
          <a:xfrm>
            <a:off x="485800" y="260648"/>
            <a:ext cx="8334672" cy="864096"/>
          </a:xfrm>
        </p:spPr>
        <p:txBody>
          <a:bodyPr>
            <a:normAutofit/>
          </a:bodyPr>
          <a:lstStyle/>
          <a:p>
            <a:pPr algn="r"/>
            <a:r>
              <a:rPr lang="en-GB" sz="4000" b="1" dirty="0" smtClean="0">
                <a:solidFill>
                  <a:srgbClr val="8F3A8E"/>
                </a:solidFill>
                <a:latin typeface="Gill Sans Std" pitchFamily="34" charset="0"/>
              </a:rPr>
              <a:t>What next?</a:t>
            </a:r>
            <a:endParaRPr lang="en-GB" sz="4000" b="1" dirty="0">
              <a:solidFill>
                <a:srgbClr val="8F3A8E"/>
              </a:solidFill>
              <a:effectLst/>
              <a:latin typeface="Gill Sans Std" pitchFamily="34" charset="0"/>
            </a:endParaRPr>
          </a:p>
        </p:txBody>
      </p:sp>
      <p:sp>
        <p:nvSpPr>
          <p:cNvPr id="6" name="Rectangle 5"/>
          <p:cNvSpPr/>
          <p:nvPr/>
        </p:nvSpPr>
        <p:spPr>
          <a:xfrm>
            <a:off x="0" y="6021288"/>
            <a:ext cx="9144000" cy="836712"/>
          </a:xfrm>
          <a:prstGeom prst="rect">
            <a:avLst/>
          </a:prstGeom>
          <a:solidFill>
            <a:srgbClr val="8F3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6165304"/>
            <a:ext cx="2376264" cy="567174"/>
          </a:xfrm>
          <a:prstGeom prst="rect">
            <a:avLst/>
          </a:prstGeom>
        </p:spPr>
      </p:pic>
    </p:spTree>
    <p:extLst>
      <p:ext uri="{BB962C8B-B14F-4D97-AF65-F5344CB8AC3E}">
        <p14:creationId xmlns:p14="http://schemas.microsoft.com/office/powerpoint/2010/main" val="20131939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268760"/>
            <a:ext cx="8013576" cy="4464496"/>
          </a:xfrm>
        </p:spPr>
        <p:txBody>
          <a:bodyPr>
            <a:normAutofit/>
          </a:bodyPr>
          <a:lstStyle/>
          <a:p>
            <a:pPr marL="0" indent="0">
              <a:buNone/>
            </a:pPr>
            <a:endParaRPr lang="en-GB" sz="2400" dirty="0">
              <a:latin typeface="Gill Sans Std Light" pitchFamily="34" charset="0"/>
            </a:endParaRPr>
          </a:p>
          <a:p>
            <a:pPr marL="0" indent="0">
              <a:buNone/>
            </a:pPr>
            <a:r>
              <a:rPr lang="en-GB" sz="2400" dirty="0" smtClean="0">
                <a:latin typeface="Gill Sans Std Light" pitchFamily="34" charset="0"/>
              </a:rPr>
              <a:t>FAVOR (Finding a Voice through Open Resources) is a project which is specifically tailored to the needs of part</a:t>
            </a:r>
            <a:r>
              <a:rPr lang="en-GB" sz="2400" dirty="0">
                <a:latin typeface="Gill Sans Std Light" pitchFamily="34" charset="0"/>
              </a:rPr>
              <a:t>-time, hourly-paid language </a:t>
            </a:r>
            <a:r>
              <a:rPr lang="en-GB" sz="2400" dirty="0" smtClean="0">
                <a:latin typeface="Gill Sans Std Light" pitchFamily="34" charset="0"/>
              </a:rPr>
              <a:t>tutors. It is designed to help you:</a:t>
            </a:r>
            <a:endParaRPr lang="en-GB" sz="2400" dirty="0">
              <a:latin typeface="Gill Sans Std Light" pitchFamily="34" charset="0"/>
            </a:endParaRPr>
          </a:p>
          <a:p>
            <a:r>
              <a:rPr lang="en-GB" sz="2400" dirty="0" smtClean="0">
                <a:latin typeface="Gill Sans Std Light" pitchFamily="34" charset="0"/>
              </a:rPr>
              <a:t>Publish and share online a </a:t>
            </a:r>
            <a:r>
              <a:rPr lang="en-GB" sz="2400" dirty="0">
                <a:latin typeface="Gill Sans Std Light" pitchFamily="34" charset="0"/>
              </a:rPr>
              <a:t>selection of </a:t>
            </a:r>
            <a:r>
              <a:rPr lang="en-GB" sz="2400" dirty="0" smtClean="0">
                <a:latin typeface="Gill Sans Std Light" pitchFamily="34" charset="0"/>
              </a:rPr>
              <a:t>your </a:t>
            </a:r>
            <a:r>
              <a:rPr lang="en-GB" sz="2400" dirty="0">
                <a:latin typeface="Gill Sans Std Light" pitchFamily="34" charset="0"/>
              </a:rPr>
              <a:t>existing language teaching </a:t>
            </a:r>
            <a:r>
              <a:rPr lang="en-GB" sz="2400" dirty="0" smtClean="0">
                <a:latin typeface="Gill Sans Std Light" pitchFamily="34" charset="0"/>
              </a:rPr>
              <a:t>resources</a:t>
            </a:r>
          </a:p>
          <a:p>
            <a:r>
              <a:rPr lang="en-GB" sz="2400" dirty="0" smtClean="0">
                <a:latin typeface="Gill Sans Std Light" pitchFamily="34" charset="0"/>
              </a:rPr>
              <a:t>Build </a:t>
            </a:r>
            <a:r>
              <a:rPr lang="en-GB" sz="2400" dirty="0">
                <a:latin typeface="Gill Sans Std Light" pitchFamily="34" charset="0"/>
              </a:rPr>
              <a:t>an online professional profile</a:t>
            </a:r>
          </a:p>
          <a:p>
            <a:r>
              <a:rPr lang="en-GB" sz="2400" dirty="0">
                <a:latin typeface="Gill Sans Std Light" pitchFamily="34" charset="0"/>
              </a:rPr>
              <a:t>Create new </a:t>
            </a:r>
            <a:r>
              <a:rPr lang="en-GB" sz="2400" dirty="0" smtClean="0">
                <a:latin typeface="Gill Sans Std Light" pitchFamily="34" charset="0"/>
              </a:rPr>
              <a:t>resources </a:t>
            </a:r>
            <a:r>
              <a:rPr lang="en-GB" sz="2400" dirty="0">
                <a:latin typeface="Gill Sans Std Light" pitchFamily="34" charset="0"/>
              </a:rPr>
              <a:t>designed to assist prospective university students in understanding the nature of language study at HE</a:t>
            </a:r>
          </a:p>
          <a:p>
            <a:endParaRPr lang="en-GB" sz="2400" dirty="0" smtClean="0">
              <a:latin typeface="Gill Sans Std Light" pitchFamily="34" charset="0"/>
            </a:endParaRPr>
          </a:p>
        </p:txBody>
      </p:sp>
      <p:sp>
        <p:nvSpPr>
          <p:cNvPr id="6" name="Rectangle 5"/>
          <p:cNvSpPr/>
          <p:nvPr/>
        </p:nvSpPr>
        <p:spPr>
          <a:xfrm>
            <a:off x="0" y="6021288"/>
            <a:ext cx="9144000" cy="836712"/>
          </a:xfrm>
          <a:prstGeom prst="rect">
            <a:avLst/>
          </a:prstGeom>
          <a:solidFill>
            <a:srgbClr val="8F3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485800" y="260648"/>
            <a:ext cx="8280920" cy="864096"/>
          </a:xfrm>
        </p:spPr>
        <p:txBody>
          <a:bodyPr>
            <a:normAutofit/>
          </a:bodyPr>
          <a:lstStyle/>
          <a:p>
            <a:pPr algn="r"/>
            <a:r>
              <a:rPr lang="en-GB" sz="4000" b="1" dirty="0" smtClean="0">
                <a:solidFill>
                  <a:srgbClr val="8F3A8E"/>
                </a:solidFill>
                <a:effectLst/>
                <a:latin typeface="Gill Sans Std" pitchFamily="34" charset="0"/>
              </a:rPr>
              <a:t>What is FAVOR?</a:t>
            </a:r>
            <a:endParaRPr lang="en-GB" sz="4000" b="1" dirty="0">
              <a:solidFill>
                <a:srgbClr val="8F3A8E"/>
              </a:solidFill>
              <a:effectLst/>
              <a:latin typeface="Gill Sans Std"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6165304"/>
            <a:ext cx="2376264" cy="567174"/>
          </a:xfrm>
          <a:prstGeom prst="rect">
            <a:avLst/>
          </a:prstGeom>
        </p:spPr>
      </p:pic>
    </p:spTree>
    <p:extLst>
      <p:ext uri="{BB962C8B-B14F-4D97-AF65-F5344CB8AC3E}">
        <p14:creationId xmlns:p14="http://schemas.microsoft.com/office/powerpoint/2010/main" val="2395376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268760"/>
            <a:ext cx="8013576" cy="4464496"/>
          </a:xfrm>
        </p:spPr>
        <p:txBody>
          <a:bodyPr>
            <a:normAutofit fontScale="92500"/>
          </a:bodyPr>
          <a:lstStyle/>
          <a:p>
            <a:pPr marL="0" indent="0">
              <a:buNone/>
            </a:pPr>
            <a:r>
              <a:rPr lang="en-GB" sz="2400" dirty="0" smtClean="0">
                <a:latin typeface="Gill Sans Std Light" pitchFamily="34" charset="0"/>
              </a:rPr>
              <a:t>This project has been funded under a scheme called Open educational resources (OERs) which aims to encourage educators to share their teaching materials online for others to use, adapt and share again.</a:t>
            </a:r>
          </a:p>
          <a:p>
            <a:pPr marL="0" indent="0">
              <a:buNone/>
            </a:pPr>
            <a:r>
              <a:rPr lang="en-GB" sz="2400" dirty="0" smtClean="0">
                <a:latin typeface="Gill Sans Std Light" pitchFamily="34" charset="0"/>
              </a:rPr>
              <a:t>This means that when you share your materials:</a:t>
            </a:r>
          </a:p>
          <a:p>
            <a:r>
              <a:rPr lang="en-GB" sz="2400" dirty="0" smtClean="0">
                <a:latin typeface="Gill Sans Std Light" pitchFamily="34" charset="0"/>
              </a:rPr>
              <a:t>You give permission for other people to use, adapt and share your material with others</a:t>
            </a:r>
          </a:p>
          <a:p>
            <a:r>
              <a:rPr lang="en-GB" sz="2400" dirty="0" smtClean="0">
                <a:latin typeface="Gill Sans Std Light" pitchFamily="34" charset="0"/>
              </a:rPr>
              <a:t>You have access to a bank of resources which other people have created and which you can adapt</a:t>
            </a:r>
          </a:p>
          <a:p>
            <a:r>
              <a:rPr lang="en-GB" sz="2400" dirty="0" smtClean="0">
                <a:latin typeface="Gill Sans Std Light" pitchFamily="34" charset="0"/>
              </a:rPr>
              <a:t>You showcase your best work and therefore your teaching</a:t>
            </a:r>
          </a:p>
          <a:p>
            <a:r>
              <a:rPr lang="en-GB" sz="2400" dirty="0" smtClean="0">
                <a:latin typeface="Gill Sans Std Light" pitchFamily="34" charset="0"/>
              </a:rPr>
              <a:t>You join a community of teachers with an interest in language learning and teaching</a:t>
            </a:r>
          </a:p>
          <a:p>
            <a:endParaRPr lang="en-GB" sz="2400" dirty="0" smtClean="0">
              <a:latin typeface="Gill Sans Std Light" pitchFamily="34" charset="0"/>
            </a:endParaRPr>
          </a:p>
          <a:p>
            <a:pPr marL="0" indent="0">
              <a:buNone/>
            </a:pPr>
            <a:endParaRPr lang="en-GB" sz="2400" dirty="0">
              <a:latin typeface="Gill Sans Std Light" pitchFamily="34" charset="0"/>
            </a:endParaRPr>
          </a:p>
          <a:p>
            <a:pPr marL="0" indent="0">
              <a:buNone/>
            </a:pPr>
            <a:endParaRPr lang="en-GB" sz="2400" dirty="0">
              <a:latin typeface="Gill Sans Std Light" pitchFamily="34" charset="0"/>
            </a:endParaRPr>
          </a:p>
        </p:txBody>
      </p:sp>
      <p:sp>
        <p:nvSpPr>
          <p:cNvPr id="2" name="Title 1"/>
          <p:cNvSpPr>
            <a:spLocks noGrp="1"/>
          </p:cNvSpPr>
          <p:nvPr>
            <p:ph type="title"/>
          </p:nvPr>
        </p:nvSpPr>
        <p:spPr>
          <a:xfrm>
            <a:off x="485800" y="260648"/>
            <a:ext cx="8280920" cy="864096"/>
          </a:xfrm>
        </p:spPr>
        <p:txBody>
          <a:bodyPr>
            <a:normAutofit/>
          </a:bodyPr>
          <a:lstStyle/>
          <a:p>
            <a:pPr algn="r"/>
            <a:r>
              <a:rPr lang="en-GB" sz="4000" b="1" dirty="0" smtClean="0">
                <a:solidFill>
                  <a:srgbClr val="8F3A8E"/>
                </a:solidFill>
                <a:latin typeface="Gill Sans Std" pitchFamily="34" charset="0"/>
              </a:rPr>
              <a:t>Open educational resources</a:t>
            </a:r>
            <a:endParaRPr lang="en-GB" sz="4000" b="1" dirty="0">
              <a:solidFill>
                <a:srgbClr val="8F3A8E"/>
              </a:solidFill>
              <a:effectLst/>
              <a:latin typeface="Gill Sans Std" pitchFamily="34" charset="0"/>
            </a:endParaRPr>
          </a:p>
        </p:txBody>
      </p:sp>
      <p:sp>
        <p:nvSpPr>
          <p:cNvPr id="6" name="Rectangle 5"/>
          <p:cNvSpPr/>
          <p:nvPr/>
        </p:nvSpPr>
        <p:spPr>
          <a:xfrm>
            <a:off x="0" y="6021288"/>
            <a:ext cx="9144000" cy="836712"/>
          </a:xfrm>
          <a:prstGeom prst="rect">
            <a:avLst/>
          </a:prstGeom>
          <a:solidFill>
            <a:srgbClr val="8F3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6165304"/>
            <a:ext cx="2376264" cy="567174"/>
          </a:xfrm>
          <a:prstGeom prst="rect">
            <a:avLst/>
          </a:prstGeom>
        </p:spPr>
      </p:pic>
    </p:spTree>
    <p:extLst>
      <p:ext uri="{BB962C8B-B14F-4D97-AF65-F5344CB8AC3E}">
        <p14:creationId xmlns:p14="http://schemas.microsoft.com/office/powerpoint/2010/main" val="41303593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268760"/>
            <a:ext cx="8013576" cy="4464496"/>
          </a:xfrm>
        </p:spPr>
        <p:txBody>
          <a:bodyPr>
            <a:normAutofit/>
          </a:bodyPr>
          <a:lstStyle/>
          <a:p>
            <a:pPr marL="0" indent="0">
              <a:buNone/>
            </a:pPr>
            <a:r>
              <a:rPr lang="en-GB" sz="2400" dirty="0" smtClean="0">
                <a:latin typeface="Gill Sans Std Light" pitchFamily="34" charset="0"/>
              </a:rPr>
              <a:t>What do you think</a:t>
            </a:r>
            <a:r>
              <a:rPr lang="en-US" sz="2400" dirty="0" smtClean="0">
                <a:latin typeface="Gill Sans Std Light" pitchFamily="34" charset="0"/>
              </a:rPr>
              <a:t>…?</a:t>
            </a:r>
          </a:p>
          <a:p>
            <a:pPr marL="0" indent="0">
              <a:buNone/>
            </a:pPr>
            <a:endParaRPr lang="en-US" sz="2400" dirty="0" smtClean="0">
              <a:latin typeface="Gill Sans Std Light" pitchFamily="34" charset="0"/>
            </a:endParaRPr>
          </a:p>
          <a:p>
            <a:pPr marL="0" indent="0">
              <a:buNone/>
            </a:pPr>
            <a:r>
              <a:rPr lang="en-US" sz="2400" dirty="0">
                <a:latin typeface="Gill Sans Std Light" pitchFamily="34" charset="0"/>
              </a:rPr>
              <a:t>Some questions you might have:</a:t>
            </a:r>
            <a:endParaRPr lang="en-GB" sz="2400" dirty="0">
              <a:latin typeface="Gill Sans Std Light" pitchFamily="34" charset="0"/>
            </a:endParaRPr>
          </a:p>
          <a:p>
            <a:r>
              <a:rPr lang="en-GB" sz="2400" dirty="0">
                <a:latin typeface="Gill Sans Std Light" pitchFamily="34" charset="0"/>
              </a:rPr>
              <a:t>Will it detract from my face-to-face teaching?</a:t>
            </a:r>
          </a:p>
          <a:p>
            <a:r>
              <a:rPr lang="en-GB" sz="2400" dirty="0">
                <a:latin typeface="Gill Sans Std Light" pitchFamily="34" charset="0"/>
              </a:rPr>
              <a:t>Is my material good enough?</a:t>
            </a:r>
          </a:p>
          <a:p>
            <a:r>
              <a:rPr lang="en-GB" sz="2400" dirty="0">
                <a:latin typeface="Gill Sans Std Light" pitchFamily="34" charset="0"/>
              </a:rPr>
              <a:t>Will I still be able to use the material in my teaching?</a:t>
            </a:r>
          </a:p>
          <a:p>
            <a:r>
              <a:rPr lang="en-GB" sz="2400" dirty="0">
                <a:latin typeface="Gill Sans Std Light" pitchFamily="34" charset="0"/>
              </a:rPr>
              <a:t>Can students access the materials online?</a:t>
            </a:r>
          </a:p>
          <a:p>
            <a:r>
              <a:rPr lang="en-GB" sz="2400" dirty="0">
                <a:latin typeface="Gill Sans Std Light" pitchFamily="34" charset="0"/>
              </a:rPr>
              <a:t>What happens if someone does something with my material which I don’t like?</a:t>
            </a:r>
          </a:p>
          <a:p>
            <a:pPr marL="0" indent="0">
              <a:buNone/>
            </a:pPr>
            <a:endParaRPr lang="en-US" sz="2400" dirty="0" smtClean="0">
              <a:latin typeface="Gill Sans Std Light" pitchFamily="34" charset="0"/>
            </a:endParaRPr>
          </a:p>
          <a:p>
            <a:endParaRPr lang="en-GB" sz="2400" dirty="0" smtClean="0">
              <a:latin typeface="Gill Sans Std Light" pitchFamily="34" charset="0"/>
            </a:endParaRPr>
          </a:p>
          <a:p>
            <a:pPr marL="0" indent="0">
              <a:buNone/>
            </a:pPr>
            <a:endParaRPr lang="en-GB" sz="2400" dirty="0">
              <a:latin typeface="Gill Sans Std Light" pitchFamily="34" charset="0"/>
            </a:endParaRPr>
          </a:p>
          <a:p>
            <a:pPr marL="0" indent="0">
              <a:buNone/>
            </a:pPr>
            <a:endParaRPr lang="en-GB" sz="2400" dirty="0">
              <a:latin typeface="Gill Sans Std Light" pitchFamily="34" charset="0"/>
            </a:endParaRPr>
          </a:p>
        </p:txBody>
      </p:sp>
      <p:sp>
        <p:nvSpPr>
          <p:cNvPr id="2" name="Title 1"/>
          <p:cNvSpPr>
            <a:spLocks noGrp="1"/>
          </p:cNvSpPr>
          <p:nvPr>
            <p:ph type="title"/>
          </p:nvPr>
        </p:nvSpPr>
        <p:spPr>
          <a:xfrm>
            <a:off x="485800" y="260648"/>
            <a:ext cx="8280920" cy="864096"/>
          </a:xfrm>
        </p:spPr>
        <p:txBody>
          <a:bodyPr>
            <a:normAutofit/>
          </a:bodyPr>
          <a:lstStyle/>
          <a:p>
            <a:pPr algn="r"/>
            <a:r>
              <a:rPr lang="en-GB" sz="4000" b="1" dirty="0" smtClean="0">
                <a:solidFill>
                  <a:srgbClr val="8F3A8E"/>
                </a:solidFill>
                <a:latin typeface="Gill Sans Std" pitchFamily="34" charset="0"/>
              </a:rPr>
              <a:t>Is this really a good thing?</a:t>
            </a:r>
            <a:endParaRPr lang="en-GB" sz="4000" b="1" dirty="0">
              <a:solidFill>
                <a:srgbClr val="8F3A8E"/>
              </a:solidFill>
              <a:effectLst/>
              <a:latin typeface="Gill Sans Std" pitchFamily="34" charset="0"/>
            </a:endParaRPr>
          </a:p>
        </p:txBody>
      </p:sp>
      <p:sp>
        <p:nvSpPr>
          <p:cNvPr id="6" name="Rectangle 5"/>
          <p:cNvSpPr/>
          <p:nvPr/>
        </p:nvSpPr>
        <p:spPr>
          <a:xfrm>
            <a:off x="0" y="6021288"/>
            <a:ext cx="9144000" cy="836712"/>
          </a:xfrm>
          <a:prstGeom prst="rect">
            <a:avLst/>
          </a:prstGeom>
          <a:solidFill>
            <a:srgbClr val="8F3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6165304"/>
            <a:ext cx="2376264" cy="567174"/>
          </a:xfrm>
          <a:prstGeom prst="rect">
            <a:avLst/>
          </a:prstGeom>
        </p:spPr>
      </p:pic>
    </p:spTree>
    <p:extLst>
      <p:ext uri="{BB962C8B-B14F-4D97-AF65-F5344CB8AC3E}">
        <p14:creationId xmlns:p14="http://schemas.microsoft.com/office/powerpoint/2010/main" val="707571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268760"/>
            <a:ext cx="8013576" cy="4464496"/>
          </a:xfrm>
        </p:spPr>
        <p:txBody>
          <a:bodyPr>
            <a:normAutofit lnSpcReduction="10000"/>
          </a:bodyPr>
          <a:lstStyle/>
          <a:p>
            <a:pPr>
              <a:tabLst>
                <a:tab pos="360363" algn="l"/>
              </a:tabLst>
            </a:pPr>
            <a:r>
              <a:rPr lang="en-GB" sz="2400" dirty="0" smtClean="0">
                <a:latin typeface="Gill Sans Std Light" pitchFamily="34" charset="0"/>
              </a:rPr>
              <a:t>This is an opportunity to get involved in an important research and development project</a:t>
            </a:r>
          </a:p>
          <a:p>
            <a:pPr>
              <a:tabLst>
                <a:tab pos="360363" algn="l"/>
              </a:tabLst>
            </a:pPr>
            <a:r>
              <a:rPr lang="en-GB" sz="2400" dirty="0" smtClean="0">
                <a:latin typeface="Gill Sans Std Light" pitchFamily="34" charset="0"/>
              </a:rPr>
              <a:t>It is a chance to learn some new skills and develop your understanding of online learning </a:t>
            </a:r>
          </a:p>
          <a:p>
            <a:pPr>
              <a:tabLst>
                <a:tab pos="360363" algn="l"/>
              </a:tabLst>
            </a:pPr>
            <a:r>
              <a:rPr lang="en-GB" sz="2400" dirty="0" smtClean="0">
                <a:latin typeface="Gill Sans Std Light" pitchFamily="34" charset="0"/>
              </a:rPr>
              <a:t>It will bring you into contact with a wider community of language teachers</a:t>
            </a:r>
          </a:p>
          <a:p>
            <a:pPr>
              <a:tabLst>
                <a:tab pos="360363" algn="l"/>
              </a:tabLst>
            </a:pPr>
            <a:r>
              <a:rPr lang="en-GB" sz="2400" dirty="0" smtClean="0">
                <a:latin typeface="Gill Sans Std Light" pitchFamily="34" charset="0"/>
              </a:rPr>
              <a:t>You will be given time to develop new materials</a:t>
            </a:r>
          </a:p>
          <a:p>
            <a:pPr>
              <a:tabLst>
                <a:tab pos="360363" algn="l"/>
              </a:tabLst>
            </a:pPr>
            <a:r>
              <a:rPr lang="en-GB" sz="2400" dirty="0" smtClean="0">
                <a:latin typeface="Gill Sans Std Light" pitchFamily="34" charset="0"/>
              </a:rPr>
              <a:t>Your students will benefit as you begin to use the materials you have created</a:t>
            </a:r>
          </a:p>
          <a:p>
            <a:pPr>
              <a:tabLst>
                <a:tab pos="360363" algn="l"/>
              </a:tabLst>
            </a:pPr>
            <a:r>
              <a:rPr lang="en-GB" sz="2400" dirty="0" smtClean="0">
                <a:latin typeface="Gill Sans Std Light" pitchFamily="34" charset="0"/>
              </a:rPr>
              <a:t>It might have an impact on your career</a:t>
            </a:r>
          </a:p>
          <a:p>
            <a:pPr>
              <a:tabLst>
                <a:tab pos="360363" algn="l"/>
              </a:tabLst>
            </a:pPr>
            <a:r>
              <a:rPr lang="en-GB" sz="2400" dirty="0" smtClean="0">
                <a:latin typeface="Gill Sans Std Light" pitchFamily="34" charset="0"/>
              </a:rPr>
              <a:t>And it will be fun, rewarding and paid!</a:t>
            </a:r>
          </a:p>
        </p:txBody>
      </p:sp>
      <p:sp>
        <p:nvSpPr>
          <p:cNvPr id="2" name="Title 1"/>
          <p:cNvSpPr>
            <a:spLocks noGrp="1"/>
          </p:cNvSpPr>
          <p:nvPr>
            <p:ph type="title"/>
          </p:nvPr>
        </p:nvSpPr>
        <p:spPr>
          <a:xfrm>
            <a:off x="485800" y="260648"/>
            <a:ext cx="8280920" cy="864096"/>
          </a:xfrm>
        </p:spPr>
        <p:txBody>
          <a:bodyPr>
            <a:normAutofit/>
          </a:bodyPr>
          <a:lstStyle/>
          <a:p>
            <a:pPr algn="r"/>
            <a:r>
              <a:rPr lang="en-GB" sz="4000" b="1" dirty="0" smtClean="0">
                <a:solidFill>
                  <a:srgbClr val="8F3A8E"/>
                </a:solidFill>
                <a:effectLst/>
                <a:latin typeface="Gill Sans Std" pitchFamily="34" charset="0"/>
              </a:rPr>
              <a:t>Benefits of joining FAVOR</a:t>
            </a:r>
            <a:endParaRPr lang="en-GB" sz="4000" b="1" dirty="0">
              <a:solidFill>
                <a:srgbClr val="8F3A8E"/>
              </a:solidFill>
              <a:effectLst/>
              <a:latin typeface="Gill Sans Std" pitchFamily="34" charset="0"/>
            </a:endParaRPr>
          </a:p>
        </p:txBody>
      </p:sp>
      <p:sp>
        <p:nvSpPr>
          <p:cNvPr id="7" name="Rectangle 6"/>
          <p:cNvSpPr/>
          <p:nvPr/>
        </p:nvSpPr>
        <p:spPr>
          <a:xfrm>
            <a:off x="0" y="6021288"/>
            <a:ext cx="9144000" cy="836712"/>
          </a:xfrm>
          <a:prstGeom prst="rect">
            <a:avLst/>
          </a:prstGeom>
          <a:solidFill>
            <a:srgbClr val="8F3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6165304"/>
            <a:ext cx="2376264" cy="567174"/>
          </a:xfrm>
          <a:prstGeom prst="rect">
            <a:avLst/>
          </a:prstGeom>
        </p:spPr>
      </p:pic>
    </p:spTree>
    <p:extLst>
      <p:ext uri="{BB962C8B-B14F-4D97-AF65-F5344CB8AC3E}">
        <p14:creationId xmlns:p14="http://schemas.microsoft.com/office/powerpoint/2010/main" val="1678313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28800"/>
            <a:ext cx="8013576" cy="4104456"/>
          </a:xfrm>
        </p:spPr>
        <p:txBody>
          <a:bodyPr>
            <a:normAutofit/>
          </a:bodyPr>
          <a:lstStyle/>
          <a:p>
            <a:pPr marL="0" indent="0">
              <a:buNone/>
            </a:pPr>
            <a:r>
              <a:rPr lang="en-GB" sz="2400" dirty="0" smtClean="0">
                <a:latin typeface="Gill Sans Std Light" pitchFamily="34" charset="0"/>
              </a:rPr>
              <a:t>Participants in this project will share in 3 ways:</a:t>
            </a:r>
          </a:p>
          <a:p>
            <a:pPr marL="457200" indent="-457200">
              <a:buAutoNum type="arabicPeriod"/>
            </a:pPr>
            <a:r>
              <a:rPr lang="en-GB" sz="2400" dirty="0" smtClean="0">
                <a:latin typeface="Gill Sans Std Light" pitchFamily="34" charset="0"/>
              </a:rPr>
              <a:t>Existing content or materials they have already created and used in their teaching</a:t>
            </a:r>
          </a:p>
          <a:p>
            <a:pPr marL="457200" indent="-457200">
              <a:buAutoNum type="arabicPeriod"/>
            </a:pPr>
            <a:r>
              <a:rPr lang="en-GB" sz="2400" dirty="0" smtClean="0">
                <a:latin typeface="Gill Sans Std Light" pitchFamily="34" charset="0"/>
              </a:rPr>
              <a:t>Materials specially created for the project to help students make the transition to language learning at HE level</a:t>
            </a:r>
          </a:p>
          <a:p>
            <a:pPr marL="457200" indent="-457200">
              <a:buAutoNum type="arabicPeriod"/>
            </a:pPr>
            <a:r>
              <a:rPr lang="en-GB" sz="2400" dirty="0" smtClean="0">
                <a:latin typeface="Gill Sans Std Light" pitchFamily="34" charset="0"/>
              </a:rPr>
              <a:t>Language tasters for students beginning a language </a:t>
            </a:r>
            <a:r>
              <a:rPr lang="en-GB" sz="2400" dirty="0" err="1" smtClean="0">
                <a:latin typeface="Gill Sans Std Light" pitchFamily="34" charset="0"/>
              </a:rPr>
              <a:t>ab</a:t>
            </a:r>
            <a:r>
              <a:rPr lang="en-GB" sz="2400" dirty="0" smtClean="0">
                <a:latin typeface="Gill Sans Std Light" pitchFamily="34" charset="0"/>
              </a:rPr>
              <a:t> initio or aimed at raising interest in </a:t>
            </a:r>
            <a:r>
              <a:rPr lang="en-GB" sz="2400" dirty="0" err="1" smtClean="0">
                <a:latin typeface="Gill Sans Std Light" pitchFamily="34" charset="0"/>
              </a:rPr>
              <a:t>learni</a:t>
            </a:r>
            <a:r>
              <a:rPr lang="en-US" sz="2400" dirty="0" err="1" smtClean="0">
                <a:latin typeface="Gill Sans Std Light" pitchFamily="34" charset="0"/>
              </a:rPr>
              <a:t>ng</a:t>
            </a:r>
            <a:r>
              <a:rPr lang="en-GB" sz="2400" dirty="0" smtClean="0">
                <a:latin typeface="Gill Sans Std Light" pitchFamily="34" charset="0"/>
              </a:rPr>
              <a:t> a new language particularly among young people </a:t>
            </a:r>
          </a:p>
          <a:p>
            <a:pPr marL="0" indent="0">
              <a:buNone/>
            </a:pPr>
            <a:endParaRPr lang="en-GB" sz="2400" dirty="0" smtClean="0">
              <a:latin typeface="Gill Sans Std Light" pitchFamily="34" charset="0"/>
            </a:endParaRPr>
          </a:p>
        </p:txBody>
      </p:sp>
      <p:sp>
        <p:nvSpPr>
          <p:cNvPr id="2" name="Title 1"/>
          <p:cNvSpPr>
            <a:spLocks noGrp="1"/>
          </p:cNvSpPr>
          <p:nvPr>
            <p:ph type="title"/>
          </p:nvPr>
        </p:nvSpPr>
        <p:spPr>
          <a:xfrm>
            <a:off x="485800" y="260648"/>
            <a:ext cx="8280920" cy="864096"/>
          </a:xfrm>
        </p:spPr>
        <p:txBody>
          <a:bodyPr>
            <a:normAutofit/>
          </a:bodyPr>
          <a:lstStyle/>
          <a:p>
            <a:pPr algn="r"/>
            <a:r>
              <a:rPr lang="en-GB" sz="4000" b="1" dirty="0" smtClean="0">
                <a:solidFill>
                  <a:srgbClr val="8F3A8E"/>
                </a:solidFill>
                <a:latin typeface="Gill Sans Std" pitchFamily="34" charset="0"/>
              </a:rPr>
              <a:t>What am I sharing?</a:t>
            </a:r>
            <a:endParaRPr lang="en-GB" sz="4000" b="1" dirty="0">
              <a:solidFill>
                <a:srgbClr val="8F3A8E"/>
              </a:solidFill>
              <a:effectLst/>
              <a:latin typeface="Gill Sans Std" pitchFamily="34" charset="0"/>
            </a:endParaRPr>
          </a:p>
        </p:txBody>
      </p:sp>
      <p:sp>
        <p:nvSpPr>
          <p:cNvPr id="6" name="Rectangle 5"/>
          <p:cNvSpPr/>
          <p:nvPr/>
        </p:nvSpPr>
        <p:spPr>
          <a:xfrm>
            <a:off x="0" y="6021288"/>
            <a:ext cx="9144000" cy="836712"/>
          </a:xfrm>
          <a:prstGeom prst="rect">
            <a:avLst/>
          </a:prstGeom>
          <a:solidFill>
            <a:srgbClr val="8F3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6165304"/>
            <a:ext cx="2376264" cy="567174"/>
          </a:xfrm>
          <a:prstGeom prst="rect">
            <a:avLst/>
          </a:prstGeom>
        </p:spPr>
      </p:pic>
    </p:spTree>
    <p:extLst>
      <p:ext uri="{BB962C8B-B14F-4D97-AF65-F5344CB8AC3E}">
        <p14:creationId xmlns:p14="http://schemas.microsoft.com/office/powerpoint/2010/main" val="21340315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28800"/>
            <a:ext cx="8013576" cy="4104456"/>
          </a:xfrm>
        </p:spPr>
        <p:txBody>
          <a:bodyPr>
            <a:normAutofit/>
          </a:bodyPr>
          <a:lstStyle/>
          <a:p>
            <a:pPr marL="0" indent="0">
              <a:buNone/>
            </a:pPr>
            <a:r>
              <a:rPr lang="en-GB" sz="2400" dirty="0" smtClean="0">
                <a:latin typeface="Gill Sans Std Light" pitchFamily="34" charset="0"/>
              </a:rPr>
              <a:t>We are looking for 3 things:</a:t>
            </a:r>
          </a:p>
          <a:p>
            <a:pPr marL="0" indent="0">
              <a:buNone/>
            </a:pPr>
            <a:r>
              <a:rPr lang="en-GB" sz="2400" i="1" dirty="0" smtClean="0">
                <a:latin typeface="Gill Sans Std Light" pitchFamily="34" charset="0"/>
              </a:rPr>
              <a:t>1. A range of formats </a:t>
            </a:r>
            <a:r>
              <a:rPr lang="en-GB" sz="2400" dirty="0" smtClean="0">
                <a:latin typeface="Gill Sans Std Light" pitchFamily="34" charset="0"/>
              </a:rPr>
              <a:t>e.g. text (</a:t>
            </a:r>
            <a:r>
              <a:rPr lang="en-GB" sz="2400" dirty="0" err="1" smtClean="0">
                <a:latin typeface="Gill Sans Std Light" pitchFamily="34" charset="0"/>
              </a:rPr>
              <a:t>docx</a:t>
            </a:r>
            <a:r>
              <a:rPr lang="en-GB" sz="2400" dirty="0">
                <a:latin typeface="Gill Sans Std Light" pitchFamily="34" charset="0"/>
              </a:rPr>
              <a:t> </a:t>
            </a:r>
            <a:r>
              <a:rPr lang="en-GB" sz="2400" dirty="0" smtClean="0">
                <a:latin typeface="Gill Sans Std Light" pitchFamily="34" charset="0"/>
              </a:rPr>
              <a:t>or </a:t>
            </a:r>
            <a:r>
              <a:rPr lang="en-GB" sz="2400" dirty="0" err="1" smtClean="0">
                <a:latin typeface="Gill Sans Std Light" pitchFamily="34" charset="0"/>
              </a:rPr>
              <a:t>pdf</a:t>
            </a:r>
            <a:r>
              <a:rPr lang="en-GB" sz="2400" dirty="0" smtClean="0">
                <a:latin typeface="Gill Sans Std Light" pitchFamily="34" charset="0"/>
              </a:rPr>
              <a:t>), </a:t>
            </a:r>
            <a:r>
              <a:rPr lang="en-GB" sz="2400" dirty="0" err="1" smtClean="0">
                <a:latin typeface="Gill Sans Std Light" pitchFamily="34" charset="0"/>
              </a:rPr>
              <a:t>powerpoint</a:t>
            </a:r>
            <a:r>
              <a:rPr lang="en-GB" sz="2400" dirty="0" smtClean="0">
                <a:latin typeface="Gill Sans Std Light" pitchFamily="34" charset="0"/>
              </a:rPr>
              <a:t> (</a:t>
            </a:r>
            <a:r>
              <a:rPr lang="en-GB" sz="2400" dirty="0" err="1" smtClean="0">
                <a:latin typeface="Gill Sans Std Light" pitchFamily="34" charset="0"/>
              </a:rPr>
              <a:t>ppt</a:t>
            </a:r>
            <a:r>
              <a:rPr lang="en-GB" sz="2400" dirty="0" smtClean="0">
                <a:latin typeface="Gill Sans Std Light" pitchFamily="34" charset="0"/>
              </a:rPr>
              <a:t>), video (mp4), audio (mp3), web pages (html), images (gif or jpeg)</a:t>
            </a:r>
            <a:r>
              <a:rPr lang="en-US" sz="2400" dirty="0" smtClean="0">
                <a:latin typeface="Gill Sans Std Light" pitchFamily="34" charset="0"/>
              </a:rPr>
              <a:t>…</a:t>
            </a:r>
            <a:endParaRPr lang="en-GB" sz="2400" dirty="0" smtClean="0">
              <a:latin typeface="Gill Sans Std Light" pitchFamily="34" charset="0"/>
            </a:endParaRPr>
          </a:p>
          <a:p>
            <a:pPr marL="0" indent="0">
              <a:buNone/>
            </a:pPr>
            <a:r>
              <a:rPr lang="en-GB" sz="2400" i="1" dirty="0" smtClean="0">
                <a:latin typeface="Gill Sans Std Light" pitchFamily="34" charset="0"/>
              </a:rPr>
              <a:t>2. A range of learning materials </a:t>
            </a:r>
            <a:r>
              <a:rPr lang="en-GB" sz="2400" dirty="0" smtClean="0">
                <a:latin typeface="Gill Sans Std Light" pitchFamily="34" charset="0"/>
              </a:rPr>
              <a:t>e.g. worksheets, lectures, images, quizzes, tasks, presentations, reading lists</a:t>
            </a:r>
            <a:r>
              <a:rPr lang="en-US" sz="2400" dirty="0" smtClean="0">
                <a:latin typeface="Gill Sans Std Light" pitchFamily="34" charset="0"/>
              </a:rPr>
              <a:t>…</a:t>
            </a:r>
          </a:p>
          <a:p>
            <a:pPr marL="0" indent="0">
              <a:buNone/>
            </a:pPr>
            <a:r>
              <a:rPr lang="en-US" sz="2400" i="1" dirty="0" smtClean="0">
                <a:latin typeface="Gill Sans Std Light" pitchFamily="34" charset="0"/>
              </a:rPr>
              <a:t>3. A range of methods </a:t>
            </a:r>
            <a:r>
              <a:rPr lang="en-US" sz="2400" dirty="0" smtClean="0">
                <a:latin typeface="Gill Sans Std Light" pitchFamily="34" charset="0"/>
              </a:rPr>
              <a:t>e.g. lesson plan, assessment tasks, project work, descriptions ‘how I teach x’ with examples, student work</a:t>
            </a:r>
            <a:endParaRPr lang="en-GB" sz="2400" dirty="0" smtClean="0">
              <a:latin typeface="Gill Sans Std Light" pitchFamily="34" charset="0"/>
            </a:endParaRPr>
          </a:p>
          <a:p>
            <a:pPr marL="0" indent="0">
              <a:buNone/>
            </a:pPr>
            <a:endParaRPr lang="en-GB" sz="2400" dirty="0" smtClean="0">
              <a:latin typeface="Gill Sans Std Light" pitchFamily="34" charset="0"/>
            </a:endParaRPr>
          </a:p>
        </p:txBody>
      </p:sp>
      <p:sp>
        <p:nvSpPr>
          <p:cNvPr id="2" name="Title 1"/>
          <p:cNvSpPr>
            <a:spLocks noGrp="1"/>
          </p:cNvSpPr>
          <p:nvPr>
            <p:ph type="title"/>
          </p:nvPr>
        </p:nvSpPr>
        <p:spPr>
          <a:xfrm>
            <a:off x="485800" y="260648"/>
            <a:ext cx="8280920" cy="864096"/>
          </a:xfrm>
        </p:spPr>
        <p:txBody>
          <a:bodyPr>
            <a:normAutofit/>
          </a:bodyPr>
          <a:lstStyle/>
          <a:p>
            <a:pPr algn="r"/>
            <a:r>
              <a:rPr lang="en-GB" sz="4000" b="1" dirty="0" smtClean="0">
                <a:solidFill>
                  <a:srgbClr val="8F3A8E"/>
                </a:solidFill>
                <a:latin typeface="Gill Sans Std" pitchFamily="34" charset="0"/>
              </a:rPr>
              <a:t>Existing resources</a:t>
            </a:r>
            <a:endParaRPr lang="en-GB" sz="4000" b="1" dirty="0">
              <a:solidFill>
                <a:srgbClr val="8F3A8E"/>
              </a:solidFill>
              <a:effectLst/>
              <a:latin typeface="Gill Sans Std" pitchFamily="34" charset="0"/>
            </a:endParaRPr>
          </a:p>
        </p:txBody>
      </p:sp>
      <p:sp>
        <p:nvSpPr>
          <p:cNvPr id="6" name="Rectangle 5"/>
          <p:cNvSpPr/>
          <p:nvPr/>
        </p:nvSpPr>
        <p:spPr>
          <a:xfrm>
            <a:off x="0" y="6021288"/>
            <a:ext cx="9144000" cy="836712"/>
          </a:xfrm>
          <a:prstGeom prst="rect">
            <a:avLst/>
          </a:prstGeom>
          <a:solidFill>
            <a:srgbClr val="8F3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6165304"/>
            <a:ext cx="2376264" cy="567174"/>
          </a:xfrm>
          <a:prstGeom prst="rect">
            <a:avLst/>
          </a:prstGeom>
        </p:spPr>
      </p:pic>
    </p:spTree>
    <p:extLst>
      <p:ext uri="{BB962C8B-B14F-4D97-AF65-F5344CB8AC3E}">
        <p14:creationId xmlns:p14="http://schemas.microsoft.com/office/powerpoint/2010/main" val="33969323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700808"/>
            <a:ext cx="8013576" cy="4032448"/>
          </a:xfrm>
        </p:spPr>
        <p:txBody>
          <a:bodyPr>
            <a:normAutofit lnSpcReduction="10000"/>
          </a:bodyPr>
          <a:lstStyle/>
          <a:p>
            <a:pPr marL="0" indent="0">
              <a:buNone/>
            </a:pPr>
            <a:r>
              <a:rPr lang="en-GB" sz="2400" dirty="0" smtClean="0">
                <a:latin typeface="Gill Sans Std Light" pitchFamily="34" charset="0"/>
              </a:rPr>
              <a:t>Here is the part where you can get a bit creative and produce some resources to give prospective and incoming students some support in making the transition to </a:t>
            </a:r>
            <a:r>
              <a:rPr lang="en-GB" sz="2400" dirty="0" err="1" smtClean="0">
                <a:latin typeface="Gill Sans Std Light" pitchFamily="34" charset="0"/>
              </a:rPr>
              <a:t>learni</a:t>
            </a:r>
            <a:r>
              <a:rPr lang="en-US" sz="2400" dirty="0" err="1" smtClean="0">
                <a:latin typeface="Gill Sans Std Light" pitchFamily="34" charset="0"/>
              </a:rPr>
              <a:t>ng</a:t>
            </a:r>
            <a:r>
              <a:rPr lang="en-GB" sz="2400" dirty="0" smtClean="0">
                <a:latin typeface="Gill Sans Std Light" pitchFamily="34" charset="0"/>
              </a:rPr>
              <a:t> a language at university (what will it be like, what work will I do, how will I progress).</a:t>
            </a:r>
          </a:p>
          <a:p>
            <a:pPr marL="0" indent="0">
              <a:buNone/>
            </a:pPr>
            <a:endParaRPr lang="en-GB" sz="2400" dirty="0">
              <a:latin typeface="Gill Sans Std Light" pitchFamily="34" charset="0"/>
            </a:endParaRPr>
          </a:p>
          <a:p>
            <a:pPr marL="0" indent="0">
              <a:buNone/>
            </a:pPr>
            <a:r>
              <a:rPr lang="en-GB" sz="2400" dirty="0" smtClean="0">
                <a:latin typeface="Gill Sans Std Light" pitchFamily="34" charset="0"/>
              </a:rPr>
              <a:t>Have a look at this: </a:t>
            </a:r>
            <a:r>
              <a:rPr lang="en-GB" sz="2400" dirty="0" smtClean="0">
                <a:latin typeface="Gill Sans Std Light" pitchFamily="34" charset="0"/>
                <a:hlinkClick r:id="rId3"/>
              </a:rPr>
              <a:t>www.studyinglanguages.ac.uk</a:t>
            </a:r>
            <a:endParaRPr lang="en-GB" sz="2400" dirty="0" smtClean="0">
              <a:latin typeface="Gill Sans Std Light" pitchFamily="34" charset="0"/>
            </a:endParaRPr>
          </a:p>
          <a:p>
            <a:pPr marL="0" indent="0">
              <a:buNone/>
            </a:pPr>
            <a:r>
              <a:rPr lang="en-US" sz="2400" dirty="0">
                <a:latin typeface="Gill Sans Std Light" pitchFamily="34" charset="0"/>
              </a:rPr>
              <a:t>t</a:t>
            </a:r>
            <a:r>
              <a:rPr lang="en-GB" sz="2400" dirty="0" smtClean="0">
                <a:latin typeface="Gill Sans Std Light" pitchFamily="34" charset="0"/>
              </a:rPr>
              <a:t>his: </a:t>
            </a:r>
            <a:r>
              <a:rPr lang="en-GB" sz="2400" dirty="0" smtClean="0">
                <a:latin typeface="Gill Sans Std Light" pitchFamily="34" charset="0"/>
                <a:hlinkClick r:id="rId4"/>
              </a:rPr>
              <a:t>www.whystudylanguages.ac.uk</a:t>
            </a:r>
            <a:r>
              <a:rPr lang="en-GB" sz="2400" dirty="0" smtClean="0">
                <a:latin typeface="Gill Sans Std Light" pitchFamily="34" charset="0"/>
              </a:rPr>
              <a:t> </a:t>
            </a:r>
            <a:endParaRPr lang="en-GB" sz="2400" dirty="0">
              <a:latin typeface="Gill Sans Std Light" pitchFamily="34" charset="0"/>
            </a:endParaRPr>
          </a:p>
          <a:p>
            <a:pPr marL="0" indent="0">
              <a:buNone/>
            </a:pPr>
            <a:r>
              <a:rPr lang="en-US" sz="2400" dirty="0" smtClean="0">
                <a:latin typeface="Gill Sans Std Light" pitchFamily="34" charset="0"/>
              </a:rPr>
              <a:t>t</a:t>
            </a:r>
            <a:r>
              <a:rPr lang="en-GB" sz="2400" dirty="0" smtClean="0">
                <a:latin typeface="Gill Sans Std Light" pitchFamily="34" charset="0"/>
              </a:rPr>
              <a:t>his: </a:t>
            </a:r>
            <a:r>
              <a:rPr lang="en-GB" sz="2400" dirty="0">
                <a:latin typeface="Gill Sans Std Light" pitchFamily="34" charset="0"/>
              </a:rPr>
              <a:t>: </a:t>
            </a:r>
            <a:r>
              <a:rPr lang="en-US" sz="2400" dirty="0">
                <a:latin typeface="Gill Sans Std Light" pitchFamily="34" charset="0"/>
                <a:hlinkClick r:id="rId5"/>
              </a:rPr>
              <a:t>http://languagebox.ac.uk/1989/</a:t>
            </a:r>
            <a:r>
              <a:rPr lang="en-US" sz="2400" dirty="0">
                <a:latin typeface="Gill Sans Std Light" pitchFamily="34" charset="0"/>
              </a:rPr>
              <a:t> </a:t>
            </a:r>
            <a:endParaRPr lang="en-GB" sz="2400" dirty="0" smtClean="0">
              <a:latin typeface="Gill Sans Std Light" pitchFamily="34" charset="0"/>
            </a:endParaRPr>
          </a:p>
          <a:p>
            <a:pPr marL="0" indent="0">
              <a:buNone/>
            </a:pPr>
            <a:r>
              <a:rPr lang="en-US" sz="2400" dirty="0" smtClean="0">
                <a:latin typeface="Gill Sans Std Light" pitchFamily="34" charset="0"/>
              </a:rPr>
              <a:t>a</a:t>
            </a:r>
            <a:r>
              <a:rPr lang="en-GB" sz="2400" dirty="0" err="1" smtClean="0">
                <a:latin typeface="Gill Sans Std Light" pitchFamily="34" charset="0"/>
              </a:rPr>
              <a:t>nd</a:t>
            </a:r>
            <a:r>
              <a:rPr lang="en-GB" sz="2400" dirty="0" smtClean="0">
                <a:latin typeface="Gill Sans Std Light" pitchFamily="34" charset="0"/>
              </a:rPr>
              <a:t> this</a:t>
            </a:r>
            <a:r>
              <a:rPr lang="en-GB" sz="2400" dirty="0">
                <a:latin typeface="Gill Sans Std Light" pitchFamily="34" charset="0"/>
              </a:rPr>
              <a:t>: </a:t>
            </a:r>
            <a:r>
              <a:rPr lang="en-US" sz="2400" dirty="0">
                <a:latin typeface="Gill Sans Std Light" pitchFamily="34" charset="0"/>
                <a:hlinkClick r:id="rId6"/>
              </a:rPr>
              <a:t>http://www.llas.ac.uk/resources/paper/3096</a:t>
            </a:r>
            <a:endParaRPr lang="en-US" sz="2400" dirty="0">
              <a:latin typeface="Gill Sans Std Light" pitchFamily="34" charset="0"/>
            </a:endParaRPr>
          </a:p>
          <a:p>
            <a:pPr marL="0" indent="0">
              <a:buNone/>
            </a:pPr>
            <a:endParaRPr lang="en-GB" sz="2400" dirty="0">
              <a:latin typeface="Gill Sans Std Light" pitchFamily="34" charset="0"/>
            </a:endParaRPr>
          </a:p>
        </p:txBody>
      </p:sp>
      <p:sp>
        <p:nvSpPr>
          <p:cNvPr id="2" name="Title 1"/>
          <p:cNvSpPr>
            <a:spLocks noGrp="1"/>
          </p:cNvSpPr>
          <p:nvPr>
            <p:ph type="title"/>
          </p:nvPr>
        </p:nvSpPr>
        <p:spPr>
          <a:xfrm>
            <a:off x="485800" y="260648"/>
            <a:ext cx="8334672" cy="864096"/>
          </a:xfrm>
        </p:spPr>
        <p:txBody>
          <a:bodyPr>
            <a:normAutofit/>
          </a:bodyPr>
          <a:lstStyle/>
          <a:p>
            <a:pPr algn="r"/>
            <a:r>
              <a:rPr lang="en-GB" sz="4000" b="1" dirty="0" smtClean="0">
                <a:solidFill>
                  <a:srgbClr val="8F3A8E"/>
                </a:solidFill>
                <a:latin typeface="Gill Sans Std" pitchFamily="34" charset="0"/>
              </a:rPr>
              <a:t>New resources</a:t>
            </a:r>
            <a:endParaRPr lang="en-GB" sz="4000" b="1" dirty="0">
              <a:solidFill>
                <a:srgbClr val="8F3A8E"/>
              </a:solidFill>
              <a:effectLst/>
              <a:latin typeface="Gill Sans Std" pitchFamily="34" charset="0"/>
            </a:endParaRPr>
          </a:p>
        </p:txBody>
      </p:sp>
      <p:sp>
        <p:nvSpPr>
          <p:cNvPr id="6" name="Rectangle 5"/>
          <p:cNvSpPr/>
          <p:nvPr/>
        </p:nvSpPr>
        <p:spPr>
          <a:xfrm>
            <a:off x="0" y="6021288"/>
            <a:ext cx="9144000" cy="836712"/>
          </a:xfrm>
          <a:prstGeom prst="rect">
            <a:avLst/>
          </a:prstGeom>
          <a:solidFill>
            <a:srgbClr val="8F3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544" y="6165304"/>
            <a:ext cx="2376264" cy="567174"/>
          </a:xfrm>
          <a:prstGeom prst="rect">
            <a:avLst/>
          </a:prstGeom>
        </p:spPr>
      </p:pic>
    </p:spTree>
    <p:extLst>
      <p:ext uri="{BB962C8B-B14F-4D97-AF65-F5344CB8AC3E}">
        <p14:creationId xmlns:p14="http://schemas.microsoft.com/office/powerpoint/2010/main" val="7508640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700808"/>
            <a:ext cx="8013576" cy="4032448"/>
          </a:xfrm>
        </p:spPr>
        <p:txBody>
          <a:bodyPr>
            <a:normAutofit fontScale="92500"/>
          </a:bodyPr>
          <a:lstStyle/>
          <a:p>
            <a:pPr marL="0" indent="0">
              <a:buNone/>
            </a:pPr>
            <a:r>
              <a:rPr lang="en-GB" sz="2400" dirty="0" smtClean="0">
                <a:latin typeface="Gill Sans Std Light" pitchFamily="34" charset="0"/>
              </a:rPr>
              <a:t>You might also like to produce a short language taster which would follow the following template:</a:t>
            </a:r>
          </a:p>
          <a:p>
            <a:r>
              <a:rPr lang="en-GB" sz="2400" dirty="0" smtClean="0">
                <a:latin typeface="Gill Sans Std Light" pitchFamily="34" charset="0"/>
              </a:rPr>
              <a:t>a basic introduction to the language you teach</a:t>
            </a:r>
          </a:p>
          <a:p>
            <a:r>
              <a:rPr lang="en-GB" sz="2400" dirty="0" smtClean="0">
                <a:latin typeface="Gill Sans Std Light" pitchFamily="34" charset="0"/>
              </a:rPr>
              <a:t>some examples of the language</a:t>
            </a:r>
          </a:p>
          <a:p>
            <a:r>
              <a:rPr lang="en-GB" sz="2400" dirty="0" smtClean="0">
                <a:latin typeface="Gill Sans Std Light" pitchFamily="34" charset="0"/>
              </a:rPr>
              <a:t>a short activity (quiz, perhaps)</a:t>
            </a:r>
          </a:p>
          <a:p>
            <a:r>
              <a:rPr lang="en-GB" sz="2400" dirty="0" smtClean="0">
                <a:latin typeface="Gill Sans Std Light" pitchFamily="34" charset="0"/>
              </a:rPr>
              <a:t>a nice photo or two</a:t>
            </a:r>
          </a:p>
          <a:p>
            <a:r>
              <a:rPr lang="en-GB" sz="2400" dirty="0" smtClean="0">
                <a:latin typeface="Gill Sans Std Light" pitchFamily="34" charset="0"/>
              </a:rPr>
              <a:t>an audio clip of the language (optional) </a:t>
            </a:r>
          </a:p>
          <a:p>
            <a:pPr marL="0" indent="0">
              <a:buNone/>
            </a:pPr>
            <a:r>
              <a:rPr lang="en-GB" sz="2400" dirty="0" smtClean="0">
                <a:latin typeface="Gill Sans Std Light" pitchFamily="34" charset="0"/>
              </a:rPr>
              <a:t>We will help you with the technological aspects of producing this but to give you an idea there are examples of language tasters here: </a:t>
            </a:r>
            <a:r>
              <a:rPr lang="en-US" sz="2400" dirty="0">
                <a:latin typeface="Gill Sans Std Light" pitchFamily="34" charset="0"/>
                <a:hlinkClick r:id="rId3"/>
              </a:rPr>
              <a:t>http://www.llas.ac.uk/news/newsletter.</a:t>
            </a:r>
            <a:r>
              <a:rPr lang="en-US" sz="2400" dirty="0" smtClean="0">
                <a:latin typeface="Gill Sans Std Light" pitchFamily="34" charset="0"/>
                <a:hlinkClick r:id="rId3"/>
              </a:rPr>
              <a:t>html</a:t>
            </a:r>
            <a:r>
              <a:rPr lang="en-US" sz="2400" dirty="0" smtClean="0">
                <a:latin typeface="Gill Sans Std Light" pitchFamily="34" charset="0"/>
              </a:rPr>
              <a:t> </a:t>
            </a:r>
            <a:endParaRPr lang="en-GB" sz="2400" dirty="0" smtClean="0">
              <a:latin typeface="Gill Sans Std Light" pitchFamily="34" charset="0"/>
            </a:endParaRPr>
          </a:p>
          <a:p>
            <a:pPr marL="0" indent="0">
              <a:buNone/>
            </a:pPr>
            <a:endParaRPr lang="en-GB" sz="2400" dirty="0" smtClean="0">
              <a:latin typeface="Gill Sans Std Light" pitchFamily="34" charset="0"/>
            </a:endParaRPr>
          </a:p>
          <a:p>
            <a:pPr marL="0" indent="0">
              <a:buNone/>
            </a:pPr>
            <a:endParaRPr lang="en-GB" sz="2400" dirty="0">
              <a:latin typeface="Gill Sans Std Light" pitchFamily="34" charset="0"/>
            </a:endParaRPr>
          </a:p>
        </p:txBody>
      </p:sp>
      <p:sp>
        <p:nvSpPr>
          <p:cNvPr id="2" name="Title 1"/>
          <p:cNvSpPr>
            <a:spLocks noGrp="1"/>
          </p:cNvSpPr>
          <p:nvPr>
            <p:ph type="title"/>
          </p:nvPr>
        </p:nvSpPr>
        <p:spPr>
          <a:xfrm>
            <a:off x="485800" y="260648"/>
            <a:ext cx="8334672" cy="864096"/>
          </a:xfrm>
        </p:spPr>
        <p:txBody>
          <a:bodyPr>
            <a:normAutofit/>
          </a:bodyPr>
          <a:lstStyle/>
          <a:p>
            <a:pPr algn="r"/>
            <a:r>
              <a:rPr lang="en-GB" sz="4000" b="1" dirty="0" smtClean="0">
                <a:solidFill>
                  <a:srgbClr val="8F3A8E"/>
                </a:solidFill>
                <a:latin typeface="Gill Sans Std" pitchFamily="34" charset="0"/>
              </a:rPr>
              <a:t>New resources</a:t>
            </a:r>
            <a:endParaRPr lang="en-GB" sz="4000" b="1" dirty="0">
              <a:solidFill>
                <a:srgbClr val="8F3A8E"/>
              </a:solidFill>
              <a:effectLst/>
              <a:latin typeface="Gill Sans Std" pitchFamily="34" charset="0"/>
            </a:endParaRPr>
          </a:p>
        </p:txBody>
      </p:sp>
      <p:sp>
        <p:nvSpPr>
          <p:cNvPr id="6" name="Rectangle 5"/>
          <p:cNvSpPr/>
          <p:nvPr/>
        </p:nvSpPr>
        <p:spPr>
          <a:xfrm>
            <a:off x="0" y="6021288"/>
            <a:ext cx="9144000" cy="836712"/>
          </a:xfrm>
          <a:prstGeom prst="rect">
            <a:avLst/>
          </a:prstGeom>
          <a:solidFill>
            <a:srgbClr val="8F3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4" y="6165304"/>
            <a:ext cx="2376264" cy="567174"/>
          </a:xfrm>
          <a:prstGeom prst="rect">
            <a:avLst/>
          </a:prstGeom>
        </p:spPr>
      </p:pic>
    </p:spTree>
    <p:extLst>
      <p:ext uri="{BB962C8B-B14F-4D97-AF65-F5344CB8AC3E}">
        <p14:creationId xmlns:p14="http://schemas.microsoft.com/office/powerpoint/2010/main" val="3843182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543</TotalTime>
  <Words>2196</Words>
  <Application>Microsoft Office PowerPoint</Application>
  <PresentationFormat>On-screen Show (4:3)</PresentationFormat>
  <Paragraphs>116</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The FAVOR project</vt:lpstr>
      <vt:lpstr>What is FAVOR?</vt:lpstr>
      <vt:lpstr>Open educational resources</vt:lpstr>
      <vt:lpstr>Is this really a good thing?</vt:lpstr>
      <vt:lpstr>Benefits of joining FAVOR</vt:lpstr>
      <vt:lpstr>What am I sharing?</vt:lpstr>
      <vt:lpstr>Existing resources</vt:lpstr>
      <vt:lpstr>New resources</vt:lpstr>
      <vt:lpstr>New resources</vt:lpstr>
      <vt:lpstr>Have I got the skills for this?</vt:lpstr>
      <vt:lpstr>LanguageBox</vt:lpstr>
      <vt:lpstr>The LOC tool</vt:lpstr>
      <vt:lpstr>What next?</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title</dc:title>
  <dc:creator>Georgin L.I.</dc:creator>
  <cp:lastModifiedBy>Borthwick K.E.</cp:lastModifiedBy>
  <cp:revision>76</cp:revision>
  <dcterms:created xsi:type="dcterms:W3CDTF">2011-06-08T14:55:26Z</dcterms:created>
  <dcterms:modified xsi:type="dcterms:W3CDTF">2012-04-25T15:10:12Z</dcterms:modified>
</cp:coreProperties>
</file>