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73" r:id="rId9"/>
    <p:sldId id="262" r:id="rId10"/>
    <p:sldId id="263" r:id="rId11"/>
    <p:sldId id="264" r:id="rId12"/>
    <p:sldId id="266" r:id="rId13"/>
    <p:sldId id="265" r:id="rId14"/>
    <p:sldId id="270" r:id="rId15"/>
    <p:sldId id="271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 smtClean="0"/>
              <a:t>10/02/2012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mtClean="0"/>
              <a:t>Qiaochao Zhang q.zhang9@aston.ac.uk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59DBF-BAE7-4CEB-9EFF-9ED732A8E18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 smtClean="0"/>
              <a:t>10/02/2012</a:t>
            </a:r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mtClean="0"/>
              <a:t>Qiaochao Zhang q.zhang9@aston.ac.uk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2DCA7C-6B5C-4BA3-BB39-16017415911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DCA7C-6B5C-4BA3-BB39-16017415911E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GB" smtClean="0"/>
              <a:t>10/02/2012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Qiaochao Zhang q.zhang9@aston.ac.uk</a:t>
            </a:r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ttp://www.google.co.uk/imgres?q=clock+maths&amp;um=1&amp;hl=en&amp;lr=&amp;safe=active&amp;rlz=1T4LENN_enGB444GB444&amp;biw=1366&amp;bih=566&amp;tbm=isch&amp;tbnid=BjKHY6TTP2Yb5M:&amp;imgrefurl=http://www.brobstsystems.com/kids/blankclock.htm&amp;docid=T0P6FqMlIFQ3JM&amp;imgurl=http://www.brobstsystems.com/kids/images/blankclock.gif&amp;w=550&amp;h=550&amp;ei=95kiT6nQBsO28QOrkpG6Bw&amp;zoom=1&amp;iact=hc&amp;vpx=285&amp;vpy=120&amp;dur=12899&amp;hovh=224&amp;hovw=224&amp;tx=109&amp;ty=146&amp;sig=109744370519676043686&amp;page=1&amp;tbnh=109&amp;tbnw=109&amp;start=0&amp;ndsp=26&amp;ved=1t:429,r:1,s:0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smtClean="0"/>
              <a:t>10/02/2012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Qiaochao Zhang q.zhang9@aston.ac.uk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DCA7C-6B5C-4BA3-BB39-16017415911E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ttp://www.google.co.uk/imgres?q=daily+routine+pictures&amp;um=1&amp;hl=en&amp;sa=N&amp;rlz=1T4LENN_enGB444GB444&amp;biw=1366&amp;bih=566&amp;tbm=isch&amp;tbnid=RfbA0P21b_0WbM:&amp;imgrefurl=http://englishdomination.wordpress.com/2010/03/08/vocabulary-family-daily-routines/&amp;docid=XFw0Tei1HVSc8M&amp;imgurl=http://englishdomination.files.wordpress.com/2010/03/dailyrou.gif&amp;w=289&amp;h=339&amp;ei=f6YiT6-CEYOq8QOM983eBw&amp;zoom=1&amp;iact=hc&amp;vpx=298&amp;vpy=153&amp;dur=8964&amp;hovh=243&amp;hovw=207&amp;tx=100&amp;ty=105&amp;sig=109744370519676043686&amp;page=5&amp;tbnh=160&amp;tbnw=130&amp;start=72&amp;ndsp=21&amp;ved=1t:429,r:1,s:72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smtClean="0"/>
              <a:t>10/02/2012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Qiaochao Zhang q.zhang9@aston.ac.uk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DCA7C-6B5C-4BA3-BB39-16017415911E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r>
              <a:rPr lang="en-GB" smtClean="0"/>
              <a:t>10/02/2012</a:t>
            </a:r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lang="en-GB" smtClean="0"/>
              <a:t>Qiaochao Zhang q.zhang9@aston.ac.uk</a:t>
            </a:r>
            <a:endParaRPr lang="en-GB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F9A9457-5F83-4AB3-A5C1-5919BC9E85A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10/02/2012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Qiaochao Zhang q.zhang9@aston.ac.uk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A9457-5F83-4AB3-A5C1-5919BC9E85A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10/02/2012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Qiaochao Zhang q.zhang9@aston.ac.uk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A9457-5F83-4AB3-A5C1-5919BC9E85A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r>
              <a:rPr lang="en-GB" smtClean="0"/>
              <a:t>10/02/2012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F9A9457-5F83-4AB3-A5C1-5919BC9E85A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n-GB" smtClean="0"/>
              <a:t>Qiaochao Zhang q.zhang9@aston.ac.uk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r>
              <a:rPr lang="en-GB" smtClean="0"/>
              <a:t>10/02/2012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en-GB" smtClean="0"/>
              <a:t>Qiaochao Zhang q.zhang9@aston.ac.uk</a:t>
            </a:r>
            <a:endParaRPr lang="en-GB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F9A9457-5F83-4AB3-A5C1-5919BC9E85A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10/02/2012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Qiaochao Zhang q.zhang9@aston.ac.uk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A9457-5F83-4AB3-A5C1-5919BC9E85A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10/02/2012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Qiaochao Zhang q.zhang9@aston.ac.uk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A9457-5F83-4AB3-A5C1-5919BC9E85A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GB" smtClean="0"/>
              <a:t>10/02/2012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F9A9457-5F83-4AB3-A5C1-5919BC9E85A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GB" smtClean="0"/>
              <a:t>Qiaochao Zhang q.zhang9@aston.ac.uk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10/02/2012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Qiaochao Zhang q.zhang9@aston.ac.uk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A9457-5F83-4AB3-A5C1-5919BC9E85A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r>
              <a:rPr lang="en-GB" smtClean="0"/>
              <a:t>10/02/2012</a:t>
            </a:r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F9A9457-5F83-4AB3-A5C1-5919BC9E85A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n-GB" smtClean="0"/>
              <a:t>Qiaochao Zhang q.zhang9@aston.ac.uk</a:t>
            </a:r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GB" smtClean="0"/>
              <a:t>10/02/2012</a:t>
            </a:r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F9A9457-5F83-4AB3-A5C1-5919BC9E85A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GB" smtClean="0"/>
              <a:t>Qiaochao Zhang q.zhang9@aston.ac.uk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10/02/2012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Qiaochao Zhang q.zhang9@aston.ac.uk</a:t>
            </a:r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F9A9457-5F83-4AB3-A5C1-5919BC9E85A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31.wav"/><Relationship Id="rId7" Type="http://schemas.openxmlformats.org/officeDocument/2006/relationships/image" Target="../media/image16.png"/><Relationship Id="rId2" Type="http://schemas.openxmlformats.org/officeDocument/2006/relationships/audio" Target="../media/audio30.wav"/><Relationship Id="rId1" Type="http://schemas.openxmlformats.org/officeDocument/2006/relationships/audio" Target="../media/audio29.wav"/><Relationship Id="rId6" Type="http://schemas.openxmlformats.org/officeDocument/2006/relationships/slideLayout" Target="../slideLayouts/slideLayout2.xml"/><Relationship Id="rId5" Type="http://schemas.openxmlformats.org/officeDocument/2006/relationships/audio" Target="../media/audio33.wav"/><Relationship Id="rId4" Type="http://schemas.openxmlformats.org/officeDocument/2006/relationships/audio" Target="../media/audio3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6.wav"/><Relationship Id="rId7" Type="http://schemas.openxmlformats.org/officeDocument/2006/relationships/image" Target="../media/image5.png"/><Relationship Id="rId2" Type="http://schemas.openxmlformats.org/officeDocument/2006/relationships/audio" Target="../media/audio35.wav"/><Relationship Id="rId1" Type="http://schemas.openxmlformats.org/officeDocument/2006/relationships/audio" Target="../media/audio34.wav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37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audio" Target="../media/audio40.wav"/><Relationship Id="rId7" Type="http://schemas.openxmlformats.org/officeDocument/2006/relationships/audio" Target="../media/audio44.wav"/><Relationship Id="rId2" Type="http://schemas.openxmlformats.org/officeDocument/2006/relationships/audio" Target="../media/audio39.wav"/><Relationship Id="rId1" Type="http://schemas.openxmlformats.org/officeDocument/2006/relationships/audio" Target="../media/audio38.wav"/><Relationship Id="rId6" Type="http://schemas.openxmlformats.org/officeDocument/2006/relationships/audio" Target="../media/audio43.wav"/><Relationship Id="rId5" Type="http://schemas.openxmlformats.org/officeDocument/2006/relationships/audio" Target="../media/audio42.wav"/><Relationship Id="rId10" Type="http://schemas.openxmlformats.org/officeDocument/2006/relationships/image" Target="../media/image5.png"/><Relationship Id="rId4" Type="http://schemas.openxmlformats.org/officeDocument/2006/relationships/audio" Target="../media/audio41.wav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47.wav"/><Relationship Id="rId7" Type="http://schemas.openxmlformats.org/officeDocument/2006/relationships/image" Target="../media/image19.png"/><Relationship Id="rId2" Type="http://schemas.openxmlformats.org/officeDocument/2006/relationships/audio" Target="../media/audio46.wav"/><Relationship Id="rId1" Type="http://schemas.openxmlformats.org/officeDocument/2006/relationships/audio" Target="../media/audio45.wav"/><Relationship Id="rId6" Type="http://schemas.openxmlformats.org/officeDocument/2006/relationships/slideLayout" Target="../slideLayouts/slideLayout2.xml"/><Relationship Id="rId5" Type="http://schemas.openxmlformats.org/officeDocument/2006/relationships/audio" Target="../media/audio49.wav"/><Relationship Id="rId4" Type="http://schemas.openxmlformats.org/officeDocument/2006/relationships/audio" Target="../media/audio48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2.wav"/><Relationship Id="rId2" Type="http://schemas.openxmlformats.org/officeDocument/2006/relationships/audio" Target="../media/audio51.wav"/><Relationship Id="rId1" Type="http://schemas.openxmlformats.org/officeDocument/2006/relationships/audio" Target="../media/audio50.wav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53.wav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audio" Target="../media/audio2.wav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7.wav"/><Relationship Id="rId7" Type="http://schemas.openxmlformats.org/officeDocument/2006/relationships/image" Target="../media/image8.gif"/><Relationship Id="rId2" Type="http://schemas.openxmlformats.org/officeDocument/2006/relationships/audio" Target="../media/audio6.wav"/><Relationship Id="rId1" Type="http://schemas.openxmlformats.org/officeDocument/2006/relationships/audio" Target="../media/audio5.wav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0.wav"/><Relationship Id="rId7" Type="http://schemas.openxmlformats.org/officeDocument/2006/relationships/image" Target="../media/image11.gif"/><Relationship Id="rId2" Type="http://schemas.openxmlformats.org/officeDocument/2006/relationships/audio" Target="../media/audio9.wav"/><Relationship Id="rId1" Type="http://schemas.openxmlformats.org/officeDocument/2006/relationships/audio" Target="../media/audio8.wav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3.png"/><Relationship Id="rId4" Type="http://schemas.openxmlformats.org/officeDocument/2006/relationships/audio" Target="../media/audio11.wav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14.wav"/><Relationship Id="rId7" Type="http://schemas.openxmlformats.org/officeDocument/2006/relationships/image" Target="../media/image14.png"/><Relationship Id="rId2" Type="http://schemas.openxmlformats.org/officeDocument/2006/relationships/audio" Target="../media/audio13.wav"/><Relationship Id="rId1" Type="http://schemas.openxmlformats.org/officeDocument/2006/relationships/audio" Target="../media/audio12.wav"/><Relationship Id="rId6" Type="http://schemas.openxmlformats.org/officeDocument/2006/relationships/image" Target="../media/image11.gif"/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15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23.wav"/><Relationship Id="rId13" Type="http://schemas.openxmlformats.org/officeDocument/2006/relationships/audio" Target="../media/audio28.wav"/><Relationship Id="rId3" Type="http://schemas.openxmlformats.org/officeDocument/2006/relationships/audio" Target="../media/audio18.wav"/><Relationship Id="rId7" Type="http://schemas.openxmlformats.org/officeDocument/2006/relationships/audio" Target="../media/audio22.wav"/><Relationship Id="rId12" Type="http://schemas.openxmlformats.org/officeDocument/2006/relationships/audio" Target="../media/audio27.wav"/><Relationship Id="rId17" Type="http://schemas.openxmlformats.org/officeDocument/2006/relationships/image" Target="../media/image9.png"/><Relationship Id="rId2" Type="http://schemas.openxmlformats.org/officeDocument/2006/relationships/audio" Target="../media/audio17.wav"/><Relationship Id="rId16" Type="http://schemas.openxmlformats.org/officeDocument/2006/relationships/image" Target="../media/image5.png"/><Relationship Id="rId1" Type="http://schemas.openxmlformats.org/officeDocument/2006/relationships/audio" Target="../media/audio16.wav"/><Relationship Id="rId6" Type="http://schemas.openxmlformats.org/officeDocument/2006/relationships/audio" Target="../media/audio21.wav"/><Relationship Id="rId11" Type="http://schemas.openxmlformats.org/officeDocument/2006/relationships/audio" Target="../media/audio26.wav"/><Relationship Id="rId5" Type="http://schemas.openxmlformats.org/officeDocument/2006/relationships/audio" Target="../media/audio20.wav"/><Relationship Id="rId15" Type="http://schemas.openxmlformats.org/officeDocument/2006/relationships/image" Target="../media/image15.png"/><Relationship Id="rId10" Type="http://schemas.openxmlformats.org/officeDocument/2006/relationships/audio" Target="../media/audio25.wav"/><Relationship Id="rId4" Type="http://schemas.openxmlformats.org/officeDocument/2006/relationships/audio" Target="../media/audio19.wav"/><Relationship Id="rId9" Type="http://schemas.openxmlformats.org/officeDocument/2006/relationships/audio" Target="../media/audio24.wav"/><Relationship Id="rId1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Lesson four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Time and date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10/02/2012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A9457-5F83-4AB3-A5C1-5919BC9E85A2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Qiaochao Zhang q.zhang9@aston.ac.uk</a:t>
            </a:r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say date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         </a:t>
            </a:r>
            <a:r>
              <a:rPr lang="en-GB" dirty="0" err="1" smtClean="0"/>
              <a:t>nián</a:t>
            </a:r>
            <a:r>
              <a:rPr lang="en-GB" dirty="0" smtClean="0"/>
              <a:t>          </a:t>
            </a:r>
            <a:r>
              <a:rPr lang="en-GB" dirty="0" err="1" smtClean="0"/>
              <a:t>yuè</a:t>
            </a:r>
            <a:r>
              <a:rPr lang="en-GB" dirty="0" smtClean="0"/>
              <a:t>           </a:t>
            </a:r>
            <a:r>
              <a:rPr lang="en-GB" dirty="0" err="1" smtClean="0"/>
              <a:t>rì</a:t>
            </a:r>
            <a:r>
              <a:rPr lang="en-GB" dirty="0" smtClean="0"/>
              <a:t>/</a:t>
            </a:r>
            <a:r>
              <a:rPr lang="en-GB" dirty="0" err="1" smtClean="0"/>
              <a:t>hào</a:t>
            </a:r>
            <a:endParaRPr lang="en-GB" dirty="0" smtClean="0"/>
          </a:p>
          <a:p>
            <a:r>
              <a:rPr lang="en-GB" dirty="0" smtClean="0"/>
              <a:t>         year          month       day</a:t>
            </a:r>
          </a:p>
          <a:p>
            <a:endParaRPr lang="en-GB" dirty="0" smtClean="0"/>
          </a:p>
          <a:p>
            <a:r>
              <a:rPr lang="en-GB" dirty="0" smtClean="0"/>
              <a:t>For example:</a:t>
            </a:r>
          </a:p>
          <a:p>
            <a:endParaRPr lang="en-GB" dirty="0" smtClean="0"/>
          </a:p>
          <a:p>
            <a:r>
              <a:rPr lang="en-GB" dirty="0" smtClean="0"/>
              <a:t>       1</a:t>
            </a:r>
            <a:r>
              <a:rPr lang="en-GB" baseline="30000" dirty="0" smtClean="0"/>
              <a:t>st</a:t>
            </a:r>
            <a:r>
              <a:rPr lang="en-GB" dirty="0" smtClean="0"/>
              <a:t> June 1994</a:t>
            </a:r>
          </a:p>
          <a:p>
            <a:r>
              <a:rPr lang="en-GB" dirty="0" smtClean="0"/>
              <a:t>       </a:t>
            </a:r>
            <a:r>
              <a:rPr lang="en-GB" dirty="0" err="1" smtClean="0"/>
              <a:t>yī</a:t>
            </a:r>
            <a:r>
              <a:rPr lang="en-GB" dirty="0" smtClean="0"/>
              <a:t> </a:t>
            </a:r>
            <a:r>
              <a:rPr lang="en-GB" dirty="0" err="1" smtClean="0"/>
              <a:t>jiǔ</a:t>
            </a:r>
            <a:r>
              <a:rPr lang="en-GB" dirty="0" smtClean="0"/>
              <a:t> </a:t>
            </a:r>
            <a:r>
              <a:rPr lang="en-GB" dirty="0" err="1" smtClean="0"/>
              <a:t>jiǔ</a:t>
            </a:r>
            <a:r>
              <a:rPr lang="en-GB" dirty="0" smtClean="0"/>
              <a:t> </a:t>
            </a:r>
            <a:r>
              <a:rPr lang="en-GB" dirty="0" err="1" smtClean="0"/>
              <a:t>sì</a:t>
            </a:r>
            <a:r>
              <a:rPr lang="en-GB" dirty="0" smtClean="0"/>
              <a:t> </a:t>
            </a:r>
            <a:r>
              <a:rPr lang="en-GB" dirty="0" err="1" smtClean="0"/>
              <a:t>nián</a:t>
            </a:r>
            <a:r>
              <a:rPr lang="en-GB" dirty="0" smtClean="0"/>
              <a:t> </a:t>
            </a:r>
            <a:r>
              <a:rPr lang="en-GB" dirty="0" err="1" smtClean="0"/>
              <a:t>liù</a:t>
            </a:r>
            <a:r>
              <a:rPr lang="en-GB" dirty="0" smtClean="0"/>
              <a:t> </a:t>
            </a:r>
            <a:r>
              <a:rPr lang="en-GB" dirty="0" err="1" smtClean="0"/>
              <a:t>yuè</a:t>
            </a:r>
            <a:r>
              <a:rPr lang="en-GB" dirty="0" smtClean="0"/>
              <a:t> </a:t>
            </a:r>
            <a:r>
              <a:rPr lang="en-GB" dirty="0" err="1" smtClean="0"/>
              <a:t>yī</a:t>
            </a:r>
            <a:r>
              <a:rPr lang="en-GB" dirty="0" smtClean="0"/>
              <a:t> </a:t>
            </a:r>
            <a:r>
              <a:rPr lang="en-GB" dirty="0" err="1" smtClean="0"/>
              <a:t>rì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 smtClean="0"/>
              <a:t>10/02/2012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F9A9457-5F83-4AB3-A5C1-5919BC9E85A2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smtClean="0"/>
              <a:t>Qiaochao Zhang q.zhang9@aston.ac.uk</a:t>
            </a:r>
            <a:endParaRPr lang="en-GB"/>
          </a:p>
        </p:txBody>
      </p:sp>
      <p:pic>
        <p:nvPicPr>
          <p:cNvPr id="7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7" cstate="print"/>
          <a:stretch>
            <a:fillRect/>
          </a:stretch>
        </p:blipFill>
        <p:spPr>
          <a:xfrm>
            <a:off x="4572000" y="980728"/>
            <a:ext cx="304800" cy="3048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8" cstate="print"/>
          <a:stretch>
            <a:fillRect/>
          </a:stretch>
        </p:blipFill>
        <p:spPr>
          <a:xfrm>
            <a:off x="1187624" y="1700808"/>
            <a:ext cx="304800" cy="3048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Rot="1" noChangeAspect="1"/>
          </p:cNvPicPr>
          <p:nvPr>
            <a:wavAudioFile r:embed="rId3" name="Recorded Sound"/>
          </p:nvPr>
        </p:nvPicPr>
        <p:blipFill>
          <a:blip r:embed="rId8" cstate="print"/>
          <a:stretch>
            <a:fillRect/>
          </a:stretch>
        </p:blipFill>
        <p:spPr>
          <a:xfrm>
            <a:off x="2699792" y="1700808"/>
            <a:ext cx="304800" cy="30480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</p:cNvPr>
          <p:cNvPicPr>
            <a:picLocks noRot="1" noChangeAspect="1"/>
          </p:cNvPicPr>
          <p:nvPr>
            <a:wavAudioFile r:embed="rId4" name="Recorded Sound"/>
          </p:nvPr>
        </p:nvPicPr>
        <p:blipFill>
          <a:blip r:embed="rId8" cstate="print"/>
          <a:stretch>
            <a:fillRect/>
          </a:stretch>
        </p:blipFill>
        <p:spPr>
          <a:xfrm>
            <a:off x="4211960" y="1700808"/>
            <a:ext cx="304800" cy="3048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Rot="1" noChangeAspect="1"/>
          </p:cNvPicPr>
          <p:nvPr>
            <a:wavAudioFile r:embed="rId5" name="Recorded Sound"/>
          </p:nvPr>
        </p:nvPicPr>
        <p:blipFill>
          <a:blip r:embed="rId8" cstate="print"/>
          <a:stretch>
            <a:fillRect/>
          </a:stretch>
        </p:blipFill>
        <p:spPr>
          <a:xfrm>
            <a:off x="5508104" y="43651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98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69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69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53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720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 say your birthday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Birthday       </a:t>
            </a:r>
            <a:r>
              <a:rPr lang="en-GB" dirty="0" err="1" smtClean="0"/>
              <a:t>shēng</a:t>
            </a:r>
            <a:r>
              <a:rPr lang="en-GB" dirty="0" smtClean="0"/>
              <a:t> </a:t>
            </a:r>
            <a:r>
              <a:rPr lang="en-GB" dirty="0" err="1" smtClean="0"/>
              <a:t>rì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My birthday is…</a:t>
            </a:r>
            <a:br>
              <a:rPr lang="en-GB" dirty="0" smtClean="0"/>
            </a:br>
            <a:r>
              <a:rPr lang="en-GB" dirty="0" err="1" smtClean="0"/>
              <a:t>Wǒ</a:t>
            </a:r>
            <a:r>
              <a:rPr lang="en-GB" dirty="0" smtClean="0"/>
              <a:t> de </a:t>
            </a:r>
            <a:r>
              <a:rPr lang="en-GB" dirty="0" err="1" smtClean="0"/>
              <a:t>shēng</a:t>
            </a:r>
            <a:r>
              <a:rPr lang="en-GB" dirty="0" smtClean="0"/>
              <a:t> </a:t>
            </a:r>
            <a:r>
              <a:rPr lang="en-GB" dirty="0" err="1" smtClean="0"/>
              <a:t>rì</a:t>
            </a:r>
            <a:r>
              <a:rPr lang="en-GB" dirty="0" smtClean="0"/>
              <a:t> </a:t>
            </a:r>
            <a:r>
              <a:rPr lang="en-GB" dirty="0" err="1" smtClean="0"/>
              <a:t>shì</a:t>
            </a:r>
            <a:r>
              <a:rPr lang="en-GB" dirty="0" smtClean="0"/>
              <a:t>…</a:t>
            </a:r>
          </a:p>
          <a:p>
            <a:endParaRPr lang="en-GB" dirty="0" smtClean="0"/>
          </a:p>
          <a:p>
            <a:r>
              <a:rPr lang="en-GB" dirty="0" smtClean="0"/>
              <a:t>For example:</a:t>
            </a:r>
          </a:p>
          <a:p>
            <a:endParaRPr lang="en-GB" dirty="0" smtClean="0"/>
          </a:p>
          <a:p>
            <a:r>
              <a:rPr lang="en-GB" dirty="0" smtClean="0"/>
              <a:t>My birthday is the 8</a:t>
            </a:r>
            <a:r>
              <a:rPr lang="en-GB" baseline="30000" dirty="0" smtClean="0"/>
              <a:t>th</a:t>
            </a:r>
            <a:r>
              <a:rPr lang="en-GB" dirty="0" smtClean="0"/>
              <a:t> May 1998.</a:t>
            </a:r>
          </a:p>
          <a:p>
            <a:r>
              <a:rPr lang="en-GB" dirty="0" err="1" smtClean="0"/>
              <a:t>Wǒ</a:t>
            </a:r>
            <a:r>
              <a:rPr lang="en-GB" dirty="0" smtClean="0"/>
              <a:t> de </a:t>
            </a:r>
            <a:r>
              <a:rPr lang="en-GB" dirty="0" err="1" smtClean="0"/>
              <a:t>shēng</a:t>
            </a:r>
            <a:r>
              <a:rPr lang="en-GB" dirty="0" smtClean="0"/>
              <a:t> </a:t>
            </a:r>
            <a:r>
              <a:rPr lang="en-GB" dirty="0" err="1" smtClean="0"/>
              <a:t>rì</a:t>
            </a:r>
            <a:r>
              <a:rPr lang="en-GB" dirty="0" smtClean="0"/>
              <a:t> </a:t>
            </a:r>
            <a:r>
              <a:rPr lang="en-GB" dirty="0" err="1" smtClean="0"/>
              <a:t>shì</a:t>
            </a:r>
            <a:r>
              <a:rPr lang="en-GB" dirty="0" smtClean="0"/>
              <a:t> </a:t>
            </a:r>
            <a:r>
              <a:rPr lang="en-GB" dirty="0" err="1" smtClean="0"/>
              <a:t>yī</a:t>
            </a:r>
            <a:r>
              <a:rPr lang="en-GB" dirty="0" smtClean="0"/>
              <a:t> </a:t>
            </a:r>
            <a:r>
              <a:rPr lang="en-GB" dirty="0" err="1" smtClean="0"/>
              <a:t>jiǔ</a:t>
            </a:r>
            <a:r>
              <a:rPr lang="en-GB" dirty="0" smtClean="0"/>
              <a:t> </a:t>
            </a:r>
            <a:r>
              <a:rPr lang="en-GB" dirty="0" err="1" smtClean="0"/>
              <a:t>jiǔ</a:t>
            </a:r>
            <a:r>
              <a:rPr lang="en-GB" dirty="0" smtClean="0"/>
              <a:t> </a:t>
            </a:r>
            <a:r>
              <a:rPr lang="en-GB" dirty="0" err="1" smtClean="0"/>
              <a:t>bā</a:t>
            </a:r>
            <a:r>
              <a:rPr lang="en-GB" dirty="0" smtClean="0"/>
              <a:t> </a:t>
            </a:r>
            <a:r>
              <a:rPr lang="en-GB" dirty="0" err="1" smtClean="0"/>
              <a:t>nián</a:t>
            </a:r>
            <a:r>
              <a:rPr lang="en-GB" dirty="0" smtClean="0"/>
              <a:t> </a:t>
            </a:r>
            <a:r>
              <a:rPr lang="en-GB" dirty="0" err="1" smtClean="0"/>
              <a:t>wǔ</a:t>
            </a:r>
            <a:r>
              <a:rPr lang="en-GB" dirty="0" smtClean="0"/>
              <a:t> </a:t>
            </a:r>
            <a:r>
              <a:rPr lang="en-GB" dirty="0" err="1" smtClean="0"/>
              <a:t>yuè</a:t>
            </a:r>
            <a:r>
              <a:rPr lang="en-GB" dirty="0" smtClean="0"/>
              <a:t> </a:t>
            </a:r>
            <a:r>
              <a:rPr lang="en-GB" dirty="0" err="1" smtClean="0"/>
              <a:t>bā</a:t>
            </a:r>
            <a:r>
              <a:rPr lang="en-GB" dirty="0" smtClean="0"/>
              <a:t> </a:t>
            </a:r>
            <a:r>
              <a:rPr lang="en-GB" dirty="0" err="1" smtClean="0"/>
              <a:t>rì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 smtClean="0"/>
              <a:t>10/02/2012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F9A9457-5F83-4AB3-A5C1-5919BC9E85A2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smtClean="0"/>
              <a:t>Qiaochao Zhang q.zhang9@aston.ac.uk</a:t>
            </a:r>
            <a:endParaRPr lang="en-GB"/>
          </a:p>
        </p:txBody>
      </p:sp>
      <p:pic>
        <p:nvPicPr>
          <p:cNvPr id="7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6" cstate="print"/>
          <a:stretch>
            <a:fillRect/>
          </a:stretch>
        </p:blipFill>
        <p:spPr>
          <a:xfrm>
            <a:off x="5220072" y="1052736"/>
            <a:ext cx="304800" cy="3048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7" cstate="print"/>
          <a:stretch>
            <a:fillRect/>
          </a:stretch>
        </p:blipFill>
        <p:spPr>
          <a:xfrm>
            <a:off x="4211960" y="1700808"/>
            <a:ext cx="304800" cy="3048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Rot="1" noChangeAspect="1"/>
          </p:cNvPicPr>
          <p:nvPr>
            <a:wavAudioFile r:embed="rId3" name="Recorded Sound"/>
          </p:nvPr>
        </p:nvPicPr>
        <p:blipFill>
          <a:blip r:embed="rId7" cstate="print"/>
          <a:stretch>
            <a:fillRect/>
          </a:stretch>
        </p:blipFill>
        <p:spPr>
          <a:xfrm>
            <a:off x="4211960" y="2996952"/>
            <a:ext cx="304800" cy="3048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Rot="1" noChangeAspect="1"/>
          </p:cNvPicPr>
          <p:nvPr>
            <a:wavAudioFile r:embed="rId4" name="Recorded Sound"/>
          </p:nvPr>
        </p:nvPicPr>
        <p:blipFill>
          <a:blip r:embed="rId7" cstate="print"/>
          <a:stretch>
            <a:fillRect/>
          </a:stretch>
        </p:blipFill>
        <p:spPr>
          <a:xfrm>
            <a:off x="7812360" y="515719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8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20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10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788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Week days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9552" y="2132856"/>
            <a:ext cx="2242592" cy="3528392"/>
          </a:xfrm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dirty="0" smtClean="0"/>
              <a:t>Monday</a:t>
            </a:r>
          </a:p>
          <a:p>
            <a:r>
              <a:rPr lang="en-GB" dirty="0" smtClean="0"/>
              <a:t>Tuesday</a:t>
            </a:r>
          </a:p>
          <a:p>
            <a:r>
              <a:rPr lang="en-GB" dirty="0" smtClean="0"/>
              <a:t>Wednesday</a:t>
            </a:r>
          </a:p>
          <a:p>
            <a:r>
              <a:rPr lang="en-GB" dirty="0" smtClean="0"/>
              <a:t>Thursday</a:t>
            </a:r>
          </a:p>
          <a:p>
            <a:r>
              <a:rPr lang="en-GB" dirty="0" smtClean="0"/>
              <a:t>Friday</a:t>
            </a:r>
          </a:p>
          <a:p>
            <a:r>
              <a:rPr lang="en-GB" dirty="0" smtClean="0"/>
              <a:t>Saturday</a:t>
            </a:r>
          </a:p>
          <a:p>
            <a:r>
              <a:rPr lang="en-GB" dirty="0" smtClean="0"/>
              <a:t>Sunday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 smtClean="0"/>
              <a:t>10/02/2012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F9A9457-5F83-4AB3-A5C1-5919BC9E85A2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smtClean="0"/>
              <a:t>Qiaochao Zhang q.zhang9@aston.ac.uk</a:t>
            </a:r>
            <a:endParaRPr lang="en-GB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716016" y="2132856"/>
            <a:ext cx="2386608" cy="3528392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GB" sz="2400" dirty="0"/>
              <a:t> </a:t>
            </a:r>
            <a:r>
              <a:rPr lang="en-GB" sz="2400" dirty="0" smtClean="0"/>
              <a:t>  </a:t>
            </a:r>
            <a:r>
              <a:rPr lang="en-GB" sz="2800" dirty="0" err="1" smtClean="0"/>
              <a:t>xīng</a:t>
            </a:r>
            <a:r>
              <a:rPr lang="en-GB" sz="2800" dirty="0" smtClean="0"/>
              <a:t> </a:t>
            </a:r>
            <a:r>
              <a:rPr lang="en-GB" sz="2800" dirty="0" err="1" smtClean="0"/>
              <a:t>qī</a:t>
            </a:r>
            <a:r>
              <a:rPr lang="en-GB" sz="2800" dirty="0" smtClean="0"/>
              <a:t> </a:t>
            </a:r>
            <a:r>
              <a:rPr lang="en-GB" sz="2800" dirty="0" err="1" smtClean="0"/>
              <a:t>yī</a:t>
            </a:r>
            <a:endParaRPr lang="en-GB" sz="2800" dirty="0"/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GB" sz="2800" dirty="0"/>
              <a:t> </a:t>
            </a:r>
            <a:r>
              <a:rPr lang="en-GB" sz="2800" dirty="0" smtClean="0"/>
              <a:t>  </a:t>
            </a:r>
            <a:r>
              <a:rPr lang="en-GB" sz="2800" dirty="0" err="1" smtClean="0"/>
              <a:t>xīng</a:t>
            </a:r>
            <a:r>
              <a:rPr lang="en-GB" sz="2800" dirty="0" smtClean="0"/>
              <a:t> </a:t>
            </a:r>
            <a:r>
              <a:rPr lang="en-GB" sz="2800" dirty="0" err="1" smtClean="0"/>
              <a:t>qī</a:t>
            </a:r>
            <a:r>
              <a:rPr lang="en-GB" sz="2800" dirty="0" smtClean="0"/>
              <a:t> </a:t>
            </a:r>
            <a:r>
              <a:rPr lang="en-GB" sz="2800" dirty="0" err="1" smtClean="0"/>
              <a:t>èr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err="1" smtClean="0"/>
              <a:t>xīng</a:t>
            </a:r>
            <a:r>
              <a:rPr lang="en-GB" sz="2800" dirty="0" smtClean="0"/>
              <a:t> </a:t>
            </a:r>
            <a:r>
              <a:rPr lang="en-GB" sz="2800" dirty="0" err="1" smtClean="0"/>
              <a:t>qī</a:t>
            </a:r>
            <a:r>
              <a:rPr lang="en-GB" sz="2800" dirty="0" smtClean="0"/>
              <a:t> </a:t>
            </a:r>
            <a:r>
              <a:rPr lang="en-GB" sz="2800" dirty="0" err="1" smtClean="0"/>
              <a:t>sān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err="1" smtClean="0"/>
              <a:t>xīng</a:t>
            </a:r>
            <a:r>
              <a:rPr lang="en-GB" sz="2800" dirty="0" smtClean="0"/>
              <a:t> </a:t>
            </a:r>
            <a:r>
              <a:rPr lang="en-GB" sz="2800" dirty="0" err="1" smtClean="0"/>
              <a:t>qī</a:t>
            </a:r>
            <a:r>
              <a:rPr lang="en-GB" sz="2800" dirty="0" smtClean="0"/>
              <a:t> </a:t>
            </a:r>
            <a:r>
              <a:rPr lang="en-GB" sz="2800" dirty="0" err="1" smtClean="0"/>
              <a:t>sì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err="1" smtClean="0"/>
              <a:t>xīng</a:t>
            </a:r>
            <a:r>
              <a:rPr lang="en-GB" sz="2800" dirty="0" smtClean="0"/>
              <a:t> </a:t>
            </a:r>
            <a:r>
              <a:rPr lang="en-GB" sz="2800" dirty="0" err="1" smtClean="0"/>
              <a:t>qī</a:t>
            </a:r>
            <a:r>
              <a:rPr lang="en-GB" sz="2800" dirty="0" smtClean="0"/>
              <a:t> </a:t>
            </a:r>
            <a:r>
              <a:rPr lang="en-GB" sz="2800" dirty="0" err="1" smtClean="0"/>
              <a:t>wǔ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err="1" smtClean="0"/>
              <a:t>xīng</a:t>
            </a:r>
            <a:r>
              <a:rPr lang="en-GB" sz="2800" dirty="0" smtClean="0"/>
              <a:t> </a:t>
            </a:r>
            <a:r>
              <a:rPr lang="en-GB" sz="2800" dirty="0" err="1" smtClean="0"/>
              <a:t>qī</a:t>
            </a:r>
            <a:r>
              <a:rPr lang="en-GB" sz="2800" dirty="0" smtClean="0"/>
              <a:t> </a:t>
            </a:r>
            <a:r>
              <a:rPr lang="en-GB" sz="2800" dirty="0" err="1" smtClean="0"/>
              <a:t>liù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err="1" smtClean="0"/>
              <a:t>xīng</a:t>
            </a:r>
            <a:r>
              <a:rPr lang="en-GB" sz="2800" dirty="0" smtClean="0"/>
              <a:t> </a:t>
            </a:r>
            <a:r>
              <a:rPr lang="en-GB" sz="2800" dirty="0" err="1" smtClean="0"/>
              <a:t>qī</a:t>
            </a:r>
            <a:r>
              <a:rPr lang="en-GB" sz="2800" dirty="0" smtClean="0"/>
              <a:t> </a:t>
            </a:r>
            <a:r>
              <a:rPr lang="en-GB" sz="2800" dirty="0" err="1" smtClean="0"/>
              <a:t>rì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3131840" y="3645024"/>
            <a:ext cx="129614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9" cstate="print"/>
          <a:stretch>
            <a:fillRect/>
          </a:stretch>
        </p:blipFill>
        <p:spPr>
          <a:xfrm>
            <a:off x="6876256" y="2276872"/>
            <a:ext cx="304800" cy="3048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10" cstate="print"/>
          <a:stretch>
            <a:fillRect/>
          </a:stretch>
        </p:blipFill>
        <p:spPr>
          <a:xfrm>
            <a:off x="6876256" y="2780928"/>
            <a:ext cx="304800" cy="304800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</p:cNvPr>
          <p:cNvPicPr>
            <a:picLocks noRot="1" noChangeAspect="1"/>
          </p:cNvPicPr>
          <p:nvPr>
            <a:wavAudioFile r:embed="rId3" name="Recorded Sound"/>
          </p:nvPr>
        </p:nvPicPr>
        <p:blipFill>
          <a:blip r:embed="rId10" cstate="print"/>
          <a:stretch>
            <a:fillRect/>
          </a:stretch>
        </p:blipFill>
        <p:spPr>
          <a:xfrm>
            <a:off x="6876256" y="3212976"/>
            <a:ext cx="304800" cy="304800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</p:cNvPr>
          <p:cNvPicPr>
            <a:picLocks noRot="1" noChangeAspect="1"/>
          </p:cNvPicPr>
          <p:nvPr>
            <a:wavAudioFile r:embed="rId4" name="Recorded Sound"/>
          </p:nvPr>
        </p:nvPicPr>
        <p:blipFill>
          <a:blip r:embed="rId10" cstate="print"/>
          <a:stretch>
            <a:fillRect/>
          </a:stretch>
        </p:blipFill>
        <p:spPr>
          <a:xfrm>
            <a:off x="6876256" y="3645024"/>
            <a:ext cx="304800" cy="304800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</p:cNvPr>
          <p:cNvPicPr>
            <a:picLocks noRot="1" noChangeAspect="1"/>
          </p:cNvPicPr>
          <p:nvPr>
            <a:wavAudioFile r:embed="rId5" name="Recorded Sound"/>
          </p:nvPr>
        </p:nvPicPr>
        <p:blipFill>
          <a:blip r:embed="rId10" cstate="print"/>
          <a:stretch>
            <a:fillRect/>
          </a:stretch>
        </p:blipFill>
        <p:spPr>
          <a:xfrm>
            <a:off x="6876256" y="4077072"/>
            <a:ext cx="304800" cy="304800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</p:cNvPr>
          <p:cNvPicPr>
            <a:picLocks noRot="1" noChangeAspect="1"/>
          </p:cNvPicPr>
          <p:nvPr>
            <a:wavAudioFile r:embed="rId6" name="Recorded Sound"/>
          </p:nvPr>
        </p:nvPicPr>
        <p:blipFill>
          <a:blip r:embed="rId10" cstate="print"/>
          <a:stretch>
            <a:fillRect/>
          </a:stretch>
        </p:blipFill>
        <p:spPr>
          <a:xfrm>
            <a:off x="6876256" y="4509120"/>
            <a:ext cx="304800" cy="304800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</p:cNvPr>
          <p:cNvPicPr>
            <a:picLocks noRot="1" noChangeAspect="1"/>
          </p:cNvPicPr>
          <p:nvPr>
            <a:wavAudioFile r:embed="rId7" name="Recorded Sound"/>
          </p:nvPr>
        </p:nvPicPr>
        <p:blipFill>
          <a:blip r:embed="rId10" cstate="print"/>
          <a:stretch>
            <a:fillRect/>
          </a:stretch>
        </p:blipFill>
        <p:spPr>
          <a:xfrm>
            <a:off x="6876256" y="494116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2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18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77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71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87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40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 ‘</a:t>
            </a:r>
            <a:r>
              <a:rPr lang="en-GB" dirty="0" err="1" smtClean="0"/>
              <a:t>ji</a:t>
            </a:r>
            <a:r>
              <a:rPr lang="en-GB" dirty="0" smtClean="0"/>
              <a:t>’ to make 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GB" dirty="0" smtClean="0"/>
              <a:t>1. </a:t>
            </a:r>
            <a:r>
              <a:rPr lang="en-GB" dirty="0" err="1" smtClean="0"/>
              <a:t>Xiànzài</a:t>
            </a:r>
            <a:r>
              <a:rPr lang="en-GB" dirty="0" smtClean="0"/>
              <a:t> </a:t>
            </a:r>
            <a:r>
              <a:rPr lang="en-GB" dirty="0" err="1" smtClean="0"/>
              <a:t>jǐ</a:t>
            </a:r>
            <a:r>
              <a:rPr lang="en-GB" dirty="0" smtClean="0"/>
              <a:t>                            </a:t>
            </a:r>
            <a:r>
              <a:rPr lang="en-GB" dirty="0" err="1" smtClean="0"/>
              <a:t>diǎn</a:t>
            </a:r>
            <a:r>
              <a:rPr lang="en-GB" dirty="0" smtClean="0"/>
              <a:t>？</a:t>
            </a:r>
          </a:p>
          <a:p>
            <a:pPr>
              <a:buNone/>
            </a:pPr>
            <a:r>
              <a:rPr lang="en-GB" dirty="0" smtClean="0"/>
              <a:t>    Now      how many/much  o’clock</a:t>
            </a:r>
          </a:p>
          <a:p>
            <a:pPr>
              <a:buNone/>
            </a:pPr>
            <a:r>
              <a:rPr lang="en-GB" dirty="0" smtClean="0"/>
              <a:t>    What time is it now?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2. </a:t>
            </a:r>
            <a:r>
              <a:rPr lang="en-GB" dirty="0" err="1" smtClean="0"/>
              <a:t>Jīntiān</a:t>
            </a:r>
            <a:r>
              <a:rPr lang="en-GB" dirty="0" smtClean="0"/>
              <a:t>   </a:t>
            </a:r>
            <a:r>
              <a:rPr lang="en-GB" dirty="0" err="1" smtClean="0"/>
              <a:t>xīngqī</a:t>
            </a:r>
            <a:r>
              <a:rPr lang="en-GB" dirty="0" smtClean="0"/>
              <a:t>    </a:t>
            </a:r>
            <a:r>
              <a:rPr lang="en-GB" dirty="0" err="1" smtClean="0"/>
              <a:t>jǐ</a:t>
            </a:r>
            <a:r>
              <a:rPr lang="en-GB" dirty="0" smtClean="0"/>
              <a:t>？</a:t>
            </a:r>
          </a:p>
          <a:p>
            <a:pPr>
              <a:buNone/>
            </a:pPr>
            <a:r>
              <a:rPr lang="en-GB" dirty="0" smtClean="0"/>
              <a:t>    Today     week    how many/much</a:t>
            </a:r>
          </a:p>
          <a:p>
            <a:pPr>
              <a:buNone/>
            </a:pPr>
            <a:r>
              <a:rPr lang="en-GB" dirty="0" smtClean="0"/>
              <a:t>    What day is it today?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3. </a:t>
            </a:r>
            <a:r>
              <a:rPr lang="en-GB" dirty="0" err="1" smtClean="0"/>
              <a:t>Míngtiān</a:t>
            </a:r>
            <a:r>
              <a:rPr lang="en-GB" dirty="0" smtClean="0"/>
              <a:t>    </a:t>
            </a:r>
            <a:r>
              <a:rPr lang="en-GB" dirty="0" err="1" smtClean="0"/>
              <a:t>jǐ</a:t>
            </a:r>
            <a:r>
              <a:rPr lang="en-GB" dirty="0" smtClean="0"/>
              <a:t>                             </a:t>
            </a:r>
            <a:r>
              <a:rPr lang="en-GB" dirty="0" err="1" smtClean="0"/>
              <a:t>hào</a:t>
            </a:r>
            <a:r>
              <a:rPr lang="en-GB" dirty="0" smtClean="0"/>
              <a:t>？</a:t>
            </a:r>
          </a:p>
          <a:p>
            <a:pPr>
              <a:buNone/>
            </a:pPr>
            <a:r>
              <a:rPr lang="en-GB" dirty="0" smtClean="0"/>
              <a:t>    Tomorrow   how many/much    date</a:t>
            </a:r>
          </a:p>
          <a:p>
            <a:pPr>
              <a:buNone/>
            </a:pPr>
            <a:r>
              <a:rPr lang="en-GB" dirty="0" smtClean="0"/>
              <a:t>    What is the date tomorrow?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4. </a:t>
            </a:r>
            <a:r>
              <a:rPr lang="en-GB" dirty="0" err="1" smtClean="0"/>
              <a:t>Nǐde</a:t>
            </a:r>
            <a:r>
              <a:rPr lang="en-GB" dirty="0" smtClean="0"/>
              <a:t>  </a:t>
            </a:r>
            <a:r>
              <a:rPr lang="en-GB" dirty="0" err="1" smtClean="0"/>
              <a:t>shēngrì</a:t>
            </a:r>
            <a:r>
              <a:rPr lang="en-GB" dirty="0" smtClean="0"/>
              <a:t>    </a:t>
            </a:r>
            <a:r>
              <a:rPr lang="en-GB" dirty="0" err="1" smtClean="0"/>
              <a:t>shì</a:t>
            </a:r>
            <a:r>
              <a:rPr lang="en-GB" dirty="0" smtClean="0"/>
              <a:t>    </a:t>
            </a:r>
            <a:r>
              <a:rPr lang="en-GB" dirty="0" err="1" smtClean="0"/>
              <a:t>jǐ</a:t>
            </a:r>
            <a:r>
              <a:rPr lang="en-GB" dirty="0" smtClean="0"/>
              <a:t>                        </a:t>
            </a:r>
            <a:r>
              <a:rPr lang="en-GB" dirty="0" err="1" smtClean="0"/>
              <a:t>hào</a:t>
            </a:r>
            <a:r>
              <a:rPr lang="en-GB" dirty="0" smtClean="0"/>
              <a:t>？</a:t>
            </a:r>
          </a:p>
          <a:p>
            <a:pPr>
              <a:buNone/>
            </a:pPr>
            <a:r>
              <a:rPr lang="en-GB" dirty="0" smtClean="0"/>
              <a:t>    Your  birthday  is   how many/much  date</a:t>
            </a:r>
          </a:p>
          <a:p>
            <a:pPr>
              <a:buNone/>
            </a:pPr>
            <a:r>
              <a:rPr lang="en-GB" dirty="0" smtClean="0"/>
              <a:t>    When is your birthday?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Can you answer these questions?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 smtClean="0"/>
              <a:t>10/02/2012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F9A9457-5F83-4AB3-A5C1-5919BC9E85A2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smtClean="0"/>
              <a:t>Qiaochao Zhang q.zhang9@aston.ac.uk</a:t>
            </a:r>
            <a:endParaRPr lang="en-GB"/>
          </a:p>
        </p:txBody>
      </p:sp>
      <p:pic>
        <p:nvPicPr>
          <p:cNvPr id="7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7" cstate="print"/>
          <a:stretch>
            <a:fillRect/>
          </a:stretch>
        </p:blipFill>
        <p:spPr>
          <a:xfrm>
            <a:off x="6156176" y="980728"/>
            <a:ext cx="304800" cy="3048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7" cstate="print"/>
          <a:stretch>
            <a:fillRect/>
          </a:stretch>
        </p:blipFill>
        <p:spPr>
          <a:xfrm>
            <a:off x="4283968" y="1556792"/>
            <a:ext cx="304800" cy="3048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Rot="1" noChangeAspect="1"/>
          </p:cNvPicPr>
          <p:nvPr>
            <a:wavAudioFile r:embed="rId3" name="Recorded Sound"/>
          </p:nvPr>
        </p:nvPicPr>
        <p:blipFill>
          <a:blip r:embed="rId8" cstate="print"/>
          <a:stretch>
            <a:fillRect/>
          </a:stretch>
        </p:blipFill>
        <p:spPr>
          <a:xfrm>
            <a:off x="3203848" y="2708920"/>
            <a:ext cx="304800" cy="3048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Rot="1" noChangeAspect="1"/>
          </p:cNvPicPr>
          <p:nvPr>
            <a:wavAudioFile r:embed="rId4" name="Recorded Sound"/>
          </p:nvPr>
        </p:nvPicPr>
        <p:blipFill>
          <a:blip r:embed="rId8" cstate="print"/>
          <a:stretch>
            <a:fillRect/>
          </a:stretch>
        </p:blipFill>
        <p:spPr>
          <a:xfrm>
            <a:off x="4572000" y="3861048"/>
            <a:ext cx="304800" cy="30480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</p:cNvPr>
          <p:cNvPicPr>
            <a:picLocks noRot="1" noChangeAspect="1"/>
          </p:cNvPicPr>
          <p:nvPr>
            <a:wavAudioFile r:embed="rId5" name="Recorded Sound"/>
          </p:nvPr>
        </p:nvPicPr>
        <p:blipFill>
          <a:blip r:embed="rId8" cstate="print"/>
          <a:stretch>
            <a:fillRect/>
          </a:stretch>
        </p:blipFill>
        <p:spPr>
          <a:xfrm>
            <a:off x="5292080" y="501317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45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49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29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33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87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Possible answers to the questions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 smtClean="0"/>
              <a:t>10/02/2012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F9A9457-5F83-4AB3-A5C1-5919BC9E85A2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smtClean="0"/>
              <a:t>Qiaochao Zhang q.zhang9@aston.ac.uk</a:t>
            </a:r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GB" dirty="0" smtClean="0"/>
              <a:t>1. </a:t>
            </a:r>
            <a:r>
              <a:rPr lang="en-GB" dirty="0" err="1" smtClean="0"/>
              <a:t>Xiànzài</a:t>
            </a:r>
            <a:r>
              <a:rPr lang="en-GB" dirty="0" smtClean="0"/>
              <a:t> </a:t>
            </a:r>
            <a:r>
              <a:rPr lang="en-GB" dirty="0" err="1" smtClean="0"/>
              <a:t>bā</a:t>
            </a:r>
            <a:r>
              <a:rPr lang="en-GB" dirty="0" smtClean="0"/>
              <a:t>       </a:t>
            </a:r>
            <a:r>
              <a:rPr lang="en-GB" dirty="0" err="1" smtClean="0"/>
              <a:t>diǎn</a:t>
            </a:r>
            <a:r>
              <a:rPr lang="en-GB" dirty="0" smtClean="0"/>
              <a:t>.</a:t>
            </a:r>
          </a:p>
          <a:p>
            <a:pPr>
              <a:buNone/>
            </a:pPr>
            <a:r>
              <a:rPr lang="en-GB" dirty="0" smtClean="0"/>
              <a:t>    Now      eight  o’clock</a:t>
            </a:r>
          </a:p>
          <a:p>
            <a:pPr>
              <a:buNone/>
            </a:pPr>
            <a:r>
              <a:rPr lang="en-GB" dirty="0" smtClean="0"/>
              <a:t>    Now is eight o’clock.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2. </a:t>
            </a:r>
            <a:r>
              <a:rPr lang="en-GB" dirty="0" err="1" smtClean="0"/>
              <a:t>Jīntiān</a:t>
            </a:r>
            <a:r>
              <a:rPr lang="en-GB" dirty="0" smtClean="0"/>
              <a:t>   </a:t>
            </a:r>
            <a:r>
              <a:rPr lang="en-GB" dirty="0" err="1" smtClean="0"/>
              <a:t>xīngqī</a:t>
            </a:r>
            <a:r>
              <a:rPr lang="en-GB" dirty="0" smtClean="0"/>
              <a:t>    </a:t>
            </a:r>
            <a:r>
              <a:rPr lang="en-GB" dirty="0" err="1" smtClean="0"/>
              <a:t>sì</a:t>
            </a:r>
            <a:r>
              <a:rPr lang="en-GB" dirty="0" smtClean="0"/>
              <a:t>.</a:t>
            </a:r>
          </a:p>
          <a:p>
            <a:pPr>
              <a:buNone/>
            </a:pPr>
            <a:r>
              <a:rPr lang="en-GB" dirty="0" smtClean="0"/>
              <a:t>    Today     week    four</a:t>
            </a:r>
          </a:p>
          <a:p>
            <a:pPr>
              <a:buNone/>
            </a:pPr>
            <a:r>
              <a:rPr lang="en-GB" dirty="0" smtClean="0"/>
              <a:t>    Today is Thursday.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3. </a:t>
            </a:r>
            <a:r>
              <a:rPr lang="en-GB" dirty="0" err="1" smtClean="0"/>
              <a:t>Míngtiān</a:t>
            </a:r>
            <a:r>
              <a:rPr lang="en-GB" dirty="0" smtClean="0"/>
              <a:t>    </a:t>
            </a:r>
            <a:r>
              <a:rPr lang="en-GB" dirty="0" err="1" smtClean="0"/>
              <a:t>ji</a:t>
            </a:r>
            <a:r>
              <a:rPr lang="en-GB" dirty="0" err="1" smtClean="0">
                <a:latin typeface="Lucida Sans Unicode"/>
                <a:cs typeface="Lucida Sans Unicode"/>
              </a:rPr>
              <a:t>ŭ</a:t>
            </a:r>
            <a:r>
              <a:rPr lang="en-GB" dirty="0" smtClean="0"/>
              <a:t> </a:t>
            </a:r>
            <a:r>
              <a:rPr lang="en-GB" dirty="0" err="1" smtClean="0"/>
              <a:t>hào</a:t>
            </a:r>
            <a:r>
              <a:rPr lang="en-GB" dirty="0" smtClean="0"/>
              <a:t>.</a:t>
            </a:r>
          </a:p>
          <a:p>
            <a:pPr>
              <a:buNone/>
            </a:pPr>
            <a:r>
              <a:rPr lang="en-GB" dirty="0" smtClean="0"/>
              <a:t>    Tomorrow nine date</a:t>
            </a:r>
          </a:p>
          <a:p>
            <a:pPr>
              <a:buNone/>
            </a:pPr>
            <a:r>
              <a:rPr lang="en-GB" dirty="0" smtClean="0"/>
              <a:t>    Tomorrow is 9</a:t>
            </a:r>
            <a:r>
              <a:rPr lang="en-GB" baseline="30000" dirty="0" smtClean="0"/>
              <a:t>th</a:t>
            </a:r>
            <a:r>
              <a:rPr lang="en-GB" dirty="0" smtClean="0"/>
              <a:t>.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4. </a:t>
            </a:r>
            <a:r>
              <a:rPr lang="en-GB" dirty="0" err="1" smtClean="0"/>
              <a:t>Wŏde</a:t>
            </a:r>
            <a:r>
              <a:rPr lang="en-GB" dirty="0" smtClean="0"/>
              <a:t>  </a:t>
            </a:r>
            <a:r>
              <a:rPr lang="en-GB" dirty="0" err="1" smtClean="0"/>
              <a:t>shēngrì</a:t>
            </a:r>
            <a:r>
              <a:rPr lang="en-GB" dirty="0" smtClean="0"/>
              <a:t>    </a:t>
            </a:r>
            <a:r>
              <a:rPr lang="en-GB" dirty="0" err="1" smtClean="0"/>
              <a:t>shì</a:t>
            </a:r>
            <a:r>
              <a:rPr lang="en-GB" dirty="0" smtClean="0"/>
              <a:t>    </a:t>
            </a:r>
            <a:r>
              <a:rPr lang="en-GB" dirty="0" err="1" smtClean="0"/>
              <a:t>ji</a:t>
            </a:r>
            <a:r>
              <a:rPr lang="en-GB" dirty="0" err="1" smtClean="0">
                <a:latin typeface="Lucida Sans Unicode"/>
                <a:cs typeface="Lucida Sans Unicode"/>
              </a:rPr>
              <a:t>ŭ</a:t>
            </a:r>
            <a:r>
              <a:rPr lang="en-GB" dirty="0" smtClean="0"/>
              <a:t> </a:t>
            </a:r>
            <a:r>
              <a:rPr lang="en-GB" dirty="0" err="1" smtClean="0"/>
              <a:t>yuè</a:t>
            </a:r>
            <a:r>
              <a:rPr lang="en-GB" dirty="0" smtClean="0"/>
              <a:t>        </a:t>
            </a:r>
            <a:r>
              <a:rPr lang="en-GB" dirty="0" err="1" smtClean="0"/>
              <a:t>shí</a:t>
            </a:r>
            <a:r>
              <a:rPr lang="en-GB" dirty="0" smtClean="0"/>
              <a:t>      </a:t>
            </a:r>
            <a:r>
              <a:rPr lang="en-GB" dirty="0" err="1" smtClean="0"/>
              <a:t>hào</a:t>
            </a:r>
            <a:r>
              <a:rPr lang="en-GB" dirty="0" smtClean="0"/>
              <a:t>？</a:t>
            </a:r>
          </a:p>
          <a:p>
            <a:pPr>
              <a:buNone/>
            </a:pPr>
            <a:r>
              <a:rPr lang="en-GB" dirty="0" smtClean="0"/>
              <a:t>    My    birthday     is    nine month  ten     date</a:t>
            </a:r>
          </a:p>
          <a:p>
            <a:pPr>
              <a:buNone/>
            </a:pPr>
            <a:r>
              <a:rPr lang="en-GB" dirty="0" smtClean="0"/>
              <a:t>    My birthday is  the 10</a:t>
            </a:r>
            <a:r>
              <a:rPr lang="en-GB" baseline="30000" dirty="0" smtClean="0"/>
              <a:t>th</a:t>
            </a:r>
            <a:r>
              <a:rPr lang="en-GB" dirty="0" smtClean="0"/>
              <a:t> September.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</p:txBody>
      </p:sp>
      <p:pic>
        <p:nvPicPr>
          <p:cNvPr id="8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6" cstate="print"/>
          <a:stretch>
            <a:fillRect/>
          </a:stretch>
        </p:blipFill>
        <p:spPr>
          <a:xfrm>
            <a:off x="3491880" y="1628800"/>
            <a:ext cx="304800" cy="3048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6" cstate="print"/>
          <a:stretch>
            <a:fillRect/>
          </a:stretch>
        </p:blipFill>
        <p:spPr>
          <a:xfrm>
            <a:off x="3491880" y="2924944"/>
            <a:ext cx="304800" cy="3048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Rot="1" noChangeAspect="1"/>
          </p:cNvPicPr>
          <p:nvPr>
            <a:wavAudioFile r:embed="rId3" name="Recorded Sound"/>
          </p:nvPr>
        </p:nvPicPr>
        <p:blipFill>
          <a:blip r:embed="rId6" cstate="print"/>
          <a:stretch>
            <a:fillRect/>
          </a:stretch>
        </p:blipFill>
        <p:spPr>
          <a:xfrm>
            <a:off x="3491880" y="4149080"/>
            <a:ext cx="304800" cy="30480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</p:cNvPr>
          <p:cNvPicPr>
            <a:picLocks noRot="1" noChangeAspect="1"/>
          </p:cNvPicPr>
          <p:nvPr>
            <a:wavAudioFile r:embed="rId4" name="Recorded Sound"/>
          </p:nvPr>
        </p:nvPicPr>
        <p:blipFill>
          <a:blip r:embed="rId6" cstate="print"/>
          <a:stretch>
            <a:fillRect/>
          </a:stretch>
        </p:blipFill>
        <p:spPr>
          <a:xfrm>
            <a:off x="6372200" y="544522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01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85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27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Learn some characters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O’clock           </a:t>
            </a:r>
            <a:r>
              <a:rPr lang="zh-CN" altLang="en-US" sz="3600" dirty="0" smtClean="0"/>
              <a:t>点            </a:t>
            </a:r>
            <a:r>
              <a:rPr lang="en-GB" sz="3600" dirty="0" err="1" smtClean="0"/>
              <a:t>diǎn</a:t>
            </a:r>
            <a:r>
              <a:rPr lang="en-GB" sz="3600" dirty="0" smtClean="0"/>
              <a:t/>
            </a:r>
            <a:br>
              <a:rPr lang="en-GB" sz="3600" dirty="0" smtClean="0"/>
            </a:br>
            <a:endParaRPr lang="en-GB" sz="3600" dirty="0" smtClean="0"/>
          </a:p>
          <a:p>
            <a:r>
              <a:rPr lang="en-GB" sz="3600" dirty="0" smtClean="0"/>
              <a:t>Minute           </a:t>
            </a:r>
            <a:r>
              <a:rPr lang="zh-CN" altLang="en-US" sz="3600" dirty="0" smtClean="0"/>
              <a:t>分            </a:t>
            </a:r>
            <a:r>
              <a:rPr lang="en-GB" sz="3600" dirty="0" err="1" smtClean="0"/>
              <a:t>fēn</a:t>
            </a:r>
            <a:r>
              <a:rPr lang="en-GB" sz="3600" dirty="0" smtClean="0"/>
              <a:t/>
            </a:r>
            <a:br>
              <a:rPr lang="en-GB" sz="3600" dirty="0" smtClean="0"/>
            </a:br>
            <a:endParaRPr lang="en-GB" sz="3600" dirty="0" smtClean="0"/>
          </a:p>
          <a:p>
            <a:r>
              <a:rPr lang="en-GB" sz="3600" dirty="0" smtClean="0"/>
              <a:t>Half                </a:t>
            </a:r>
            <a:r>
              <a:rPr lang="zh-CN" altLang="en-US" sz="3600" dirty="0" smtClean="0"/>
              <a:t>半            </a:t>
            </a:r>
            <a:r>
              <a:rPr lang="en-GB" sz="3600" dirty="0" err="1" smtClean="0"/>
              <a:t>bàn</a:t>
            </a:r>
            <a:r>
              <a:rPr lang="en-GB" sz="3600" dirty="0" smtClean="0"/>
              <a:t/>
            </a:r>
            <a:br>
              <a:rPr lang="en-GB" sz="3600" dirty="0" smtClean="0"/>
            </a:br>
            <a:endParaRPr lang="en-GB" sz="3600" dirty="0" smtClean="0"/>
          </a:p>
          <a:p>
            <a:r>
              <a:rPr lang="en-GB" sz="3600" dirty="0" smtClean="0"/>
              <a:t>Birthday       </a:t>
            </a:r>
            <a:r>
              <a:rPr lang="zh-CN" altLang="en-US" sz="3600" dirty="0" smtClean="0"/>
              <a:t>生日          </a:t>
            </a:r>
            <a:r>
              <a:rPr lang="en-GB" sz="3600" dirty="0" err="1" smtClean="0"/>
              <a:t>shēng</a:t>
            </a:r>
            <a:r>
              <a:rPr lang="en-GB" sz="3600" dirty="0" smtClean="0"/>
              <a:t> </a:t>
            </a:r>
            <a:r>
              <a:rPr lang="en-GB" sz="3600" dirty="0" err="1" smtClean="0"/>
              <a:t>rì</a:t>
            </a:r>
            <a:endParaRPr lang="en-GB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 smtClean="0"/>
              <a:t>10/02/2012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F9A9457-5F83-4AB3-A5C1-5919BC9E85A2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smtClean="0"/>
              <a:t>Qiaochao Zhang q.zhang9@aston.ac.uk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Today we have learned…</a:t>
            </a:r>
          </a:p>
          <a:p>
            <a:r>
              <a:rPr lang="en-GB" dirty="0" smtClean="0"/>
              <a:t>to say time using ‘</a:t>
            </a:r>
            <a:r>
              <a:rPr lang="en-GB" dirty="0" err="1" smtClean="0"/>
              <a:t>dian</a:t>
            </a:r>
            <a:r>
              <a:rPr lang="en-GB" dirty="0" smtClean="0"/>
              <a:t>’ and ‘fen’;</a:t>
            </a:r>
          </a:p>
          <a:p>
            <a:r>
              <a:rPr lang="en-GB" dirty="0" smtClean="0"/>
              <a:t>to say date using ‘</a:t>
            </a:r>
            <a:r>
              <a:rPr lang="en-GB" dirty="0" err="1" smtClean="0"/>
              <a:t>nian</a:t>
            </a:r>
            <a:r>
              <a:rPr lang="en-GB" dirty="0" smtClean="0"/>
              <a:t>’, ‘</a:t>
            </a:r>
            <a:r>
              <a:rPr lang="en-GB" dirty="0" err="1" smtClean="0"/>
              <a:t>yue</a:t>
            </a:r>
            <a:r>
              <a:rPr lang="en-GB" dirty="0" smtClean="0"/>
              <a:t>’ and ‘</a:t>
            </a:r>
            <a:r>
              <a:rPr lang="en-GB" dirty="0" err="1" smtClean="0"/>
              <a:t>ri</a:t>
            </a:r>
            <a:r>
              <a:rPr lang="en-GB" dirty="0" smtClean="0"/>
              <a:t>/</a:t>
            </a:r>
            <a:r>
              <a:rPr lang="en-GB" dirty="0" err="1" smtClean="0"/>
              <a:t>hao</a:t>
            </a:r>
            <a:r>
              <a:rPr lang="en-GB" dirty="0" smtClean="0"/>
              <a:t>’;</a:t>
            </a:r>
          </a:p>
          <a:p>
            <a:r>
              <a:rPr lang="en-GB" dirty="0" smtClean="0"/>
              <a:t>to say week days;</a:t>
            </a:r>
          </a:p>
          <a:p>
            <a:r>
              <a:rPr lang="en-GB" dirty="0" smtClean="0"/>
              <a:t>to say birthday;</a:t>
            </a:r>
          </a:p>
          <a:p>
            <a:r>
              <a:rPr lang="en-GB" dirty="0" smtClean="0"/>
              <a:t>to talk about daily routine;</a:t>
            </a:r>
          </a:p>
          <a:p>
            <a:r>
              <a:rPr lang="en-GB" dirty="0" smtClean="0"/>
              <a:t>to make questions of time, date, and day with ‘</a:t>
            </a:r>
            <a:r>
              <a:rPr lang="en-GB" dirty="0" err="1" smtClean="0"/>
              <a:t>ji</a:t>
            </a:r>
            <a:r>
              <a:rPr lang="en-GB" dirty="0" smtClean="0"/>
              <a:t>’;</a:t>
            </a:r>
          </a:p>
          <a:p>
            <a:r>
              <a:rPr lang="en-US" dirty="0" smtClean="0"/>
              <a:t>to write a </a:t>
            </a:r>
            <a:r>
              <a:rPr lang="en-US" smtClean="0"/>
              <a:t>few characters.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 smtClean="0"/>
              <a:t>10/02/2012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F9A9457-5F83-4AB3-A5C1-5919BC9E85A2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smtClean="0"/>
              <a:t>Qiaochao Zhang q.zhang9@aston.ac.uk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Lesson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Today we will learn…</a:t>
            </a:r>
          </a:p>
          <a:p>
            <a:endParaRPr lang="en-GB" dirty="0" smtClean="0"/>
          </a:p>
          <a:p>
            <a:r>
              <a:rPr lang="en-GB" dirty="0" smtClean="0"/>
              <a:t>how to say date and time;</a:t>
            </a:r>
          </a:p>
          <a:p>
            <a:endParaRPr lang="en-GB" dirty="0" smtClean="0"/>
          </a:p>
          <a:p>
            <a:r>
              <a:rPr lang="en-GB" dirty="0" smtClean="0"/>
              <a:t>to make questions with ‘</a:t>
            </a:r>
            <a:r>
              <a:rPr lang="en-GB" dirty="0" err="1" smtClean="0"/>
              <a:t>ji</a:t>
            </a:r>
            <a:r>
              <a:rPr lang="en-GB" dirty="0" smtClean="0"/>
              <a:t>’;</a:t>
            </a:r>
          </a:p>
          <a:p>
            <a:endParaRPr lang="en-GB" dirty="0" smtClean="0"/>
          </a:p>
          <a:p>
            <a:r>
              <a:rPr lang="en-GB" dirty="0" smtClean="0"/>
              <a:t>to talk about daily routine;</a:t>
            </a:r>
          </a:p>
          <a:p>
            <a:endParaRPr lang="en-GB" dirty="0" smtClean="0"/>
          </a:p>
          <a:p>
            <a:r>
              <a:rPr lang="en-GB" dirty="0" smtClean="0"/>
              <a:t>to write a few Chinese characters.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 smtClean="0"/>
              <a:t>10/02/2012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F9A9457-5F83-4AB3-A5C1-5919BC9E85A2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smtClean="0"/>
              <a:t>Qiaochao Zhang q.zhang9@aston.ac.uk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 you remember the numbers?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 smtClean="0"/>
              <a:t>10/02/2012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F9A9457-5F83-4AB3-A5C1-5919BC9E85A2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smtClean="0"/>
              <a:t>Qiaochao Zhang q.zhang9@aston.ac.uk</a:t>
            </a:r>
            <a:endParaRPr lang="en-GB"/>
          </a:p>
        </p:txBody>
      </p:sp>
      <p:grpSp>
        <p:nvGrpSpPr>
          <p:cNvPr id="8" name="Content Placeholder 7"/>
          <p:cNvGrpSpPr>
            <a:grpSpLocks noGrp="1"/>
          </p:cNvGrpSpPr>
          <p:nvPr>
            <p:ph sz="quarter" idx="1"/>
          </p:nvPr>
        </p:nvGrpSpPr>
        <p:grpSpPr>
          <a:xfrm>
            <a:off x="457200" y="1600200"/>
            <a:ext cx="7467600" cy="4873625"/>
            <a:chOff x="323528" y="980728"/>
            <a:chExt cx="8532440" cy="5688632"/>
          </a:xfrm>
        </p:grpSpPr>
        <p:pic>
          <p:nvPicPr>
            <p:cNvPr id="9" name="Picture 2" descr="http://www.chinahighlights.com/image/travelguide/guidebook/hand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528" y="980728"/>
              <a:ext cx="8532440" cy="5688632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5940152" y="1556792"/>
              <a:ext cx="86409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2400" dirty="0" err="1" smtClean="0">
                  <a:latin typeface="Book Antiqua" pitchFamily="18" charset="0"/>
                </a:rPr>
                <a:t>liù</a:t>
              </a:r>
              <a:endParaRPr lang="en-GB" sz="2400" dirty="0">
                <a:latin typeface="Book Antiqua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12160" y="5013177"/>
              <a:ext cx="648072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2400" dirty="0" err="1" smtClean="0">
                  <a:latin typeface="+mj-lt"/>
                </a:rPr>
                <a:t>ji</a:t>
              </a:r>
              <a:r>
                <a:rPr lang="en-GB" sz="2400" dirty="0" err="1">
                  <a:latin typeface="+mj-lt"/>
                  <a:cs typeface="Lucida Sans Unicode"/>
                </a:rPr>
                <a:t>ŭ</a:t>
              </a:r>
              <a:endParaRPr lang="en-GB" sz="2400" dirty="0">
                <a:latin typeface="+mj-lt"/>
              </a:endParaRPr>
            </a:p>
          </p:txBody>
        </p:sp>
      </p:grpSp>
      <p:pic>
        <p:nvPicPr>
          <p:cNvPr id="12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7092280" y="980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39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say time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                    </a:t>
            </a:r>
            <a:r>
              <a:rPr lang="en-GB" dirty="0" err="1" smtClean="0"/>
              <a:t>diǎn</a:t>
            </a:r>
            <a:r>
              <a:rPr lang="en-GB" dirty="0" smtClean="0"/>
              <a:t>                   </a:t>
            </a:r>
            <a:r>
              <a:rPr lang="en-GB" dirty="0" err="1" smtClean="0"/>
              <a:t>fēn</a:t>
            </a:r>
            <a:endParaRPr lang="en-GB" dirty="0" smtClean="0"/>
          </a:p>
          <a:p>
            <a:r>
              <a:rPr lang="en-GB" dirty="0" smtClean="0"/>
              <a:t>                   o’clock               minute</a:t>
            </a:r>
          </a:p>
          <a:p>
            <a:endParaRPr lang="en-GB" dirty="0" smtClean="0"/>
          </a:p>
          <a:p>
            <a:r>
              <a:rPr lang="en-GB" dirty="0" smtClean="0"/>
              <a:t>For example:</a:t>
            </a:r>
          </a:p>
          <a:p>
            <a:endParaRPr lang="en-GB" dirty="0" smtClean="0"/>
          </a:p>
          <a:p>
            <a:endParaRPr lang="en-GB" dirty="0" smtClean="0"/>
          </a:p>
          <a:p>
            <a:pPr>
              <a:buNone/>
            </a:pPr>
            <a:r>
              <a:rPr lang="en-GB" dirty="0" smtClean="0"/>
              <a:t>                                   1:12</a:t>
            </a:r>
          </a:p>
          <a:p>
            <a:pPr>
              <a:buNone/>
            </a:pPr>
            <a:r>
              <a:rPr lang="en-GB" dirty="0" smtClean="0"/>
              <a:t>                               </a:t>
            </a:r>
            <a:r>
              <a:rPr lang="en-GB" dirty="0" err="1" smtClean="0"/>
              <a:t>yī</a:t>
            </a:r>
            <a:r>
              <a:rPr lang="en-GB" dirty="0" smtClean="0"/>
              <a:t> </a:t>
            </a:r>
            <a:r>
              <a:rPr lang="en-GB" dirty="0" err="1" smtClean="0"/>
              <a:t>diǎn</a:t>
            </a:r>
            <a:r>
              <a:rPr lang="en-GB" dirty="0" smtClean="0"/>
              <a:t> </a:t>
            </a:r>
            <a:r>
              <a:rPr lang="en-GB" dirty="0" err="1" smtClean="0"/>
              <a:t>shí</a:t>
            </a:r>
            <a:r>
              <a:rPr lang="en-GB" dirty="0" smtClean="0"/>
              <a:t> </a:t>
            </a:r>
            <a:r>
              <a:rPr lang="en-GB" dirty="0" err="1" smtClean="0"/>
              <a:t>èr</a:t>
            </a:r>
            <a:r>
              <a:rPr lang="en-GB" dirty="0" smtClean="0"/>
              <a:t> </a:t>
            </a:r>
            <a:r>
              <a:rPr lang="en-GB" dirty="0" err="1" smtClean="0"/>
              <a:t>fēn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 smtClean="0"/>
              <a:t>10/02/2012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F9A9457-5F83-4AB3-A5C1-5919BC9E85A2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smtClean="0"/>
              <a:t>Qiaochao Zhang q.zhang9@aston.ac.uk</a:t>
            </a:r>
            <a:endParaRPr lang="en-GB"/>
          </a:p>
        </p:txBody>
      </p:sp>
      <p:pic>
        <p:nvPicPr>
          <p:cNvPr id="1026" name="Picture 2" descr="http://www.lehigh.edu/~sol0/ptk/Gauge2/images/clock.jpg"/>
          <p:cNvPicPr>
            <a:picLocks noChangeAspect="1" noChangeArrowheads="1"/>
          </p:cNvPicPr>
          <p:nvPr/>
        </p:nvPicPr>
        <p:blipFill>
          <a:blip r:embed="rId5" cstate="print"/>
          <a:srcRect t="12960" r="4629" b="2801"/>
          <a:stretch>
            <a:fillRect/>
          </a:stretch>
        </p:blipFill>
        <p:spPr bwMode="auto">
          <a:xfrm>
            <a:off x="1187624" y="3861048"/>
            <a:ext cx="1665416" cy="1584176"/>
          </a:xfrm>
          <a:prstGeom prst="rect">
            <a:avLst/>
          </a:prstGeom>
          <a:noFill/>
        </p:spPr>
      </p:pic>
      <p:pic>
        <p:nvPicPr>
          <p:cNvPr id="9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6" cstate="print"/>
          <a:stretch>
            <a:fillRect/>
          </a:stretch>
        </p:blipFill>
        <p:spPr>
          <a:xfrm>
            <a:off x="2123728" y="1700808"/>
            <a:ext cx="304800" cy="3048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6" cstate="print"/>
          <a:stretch>
            <a:fillRect/>
          </a:stretch>
        </p:blipFill>
        <p:spPr>
          <a:xfrm>
            <a:off x="4211960" y="1700808"/>
            <a:ext cx="304800" cy="30480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</p:cNvPr>
          <p:cNvPicPr>
            <a:picLocks noRot="1" noChangeAspect="1"/>
          </p:cNvPicPr>
          <p:nvPr>
            <a:wavAudioFile r:embed="rId3" name="Recorded Sound"/>
          </p:nvPr>
        </p:nvPicPr>
        <p:blipFill>
          <a:blip r:embed="rId6" cstate="print"/>
          <a:stretch>
            <a:fillRect/>
          </a:stretch>
        </p:blipFill>
        <p:spPr>
          <a:xfrm>
            <a:off x="5724128" y="479715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2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88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01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More examples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                            </a:t>
            </a:r>
            <a:endParaRPr lang="en-GB" dirty="0" smtClean="0"/>
          </a:p>
          <a:p>
            <a:r>
              <a:rPr lang="en-GB" dirty="0" smtClean="0"/>
              <a:t> </a:t>
            </a:r>
            <a:r>
              <a:rPr lang="en-GB" dirty="0" smtClean="0"/>
              <a:t>                          </a:t>
            </a:r>
            <a:r>
              <a:rPr lang="en-GB" dirty="0" err="1" smtClean="0"/>
              <a:t>liù</a:t>
            </a:r>
            <a:r>
              <a:rPr lang="en-GB" dirty="0" smtClean="0"/>
              <a:t> </a:t>
            </a:r>
            <a:r>
              <a:rPr lang="en-GB" dirty="0" err="1" smtClean="0"/>
              <a:t>diǎn</a:t>
            </a:r>
            <a:endParaRPr lang="en-GB" dirty="0" smtClean="0"/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                               </a:t>
            </a:r>
            <a:r>
              <a:rPr lang="en-GB" dirty="0" err="1" smtClean="0"/>
              <a:t>qī</a:t>
            </a:r>
            <a:r>
              <a:rPr lang="en-GB" dirty="0" smtClean="0"/>
              <a:t> </a:t>
            </a:r>
            <a:r>
              <a:rPr lang="en-GB" dirty="0" err="1" smtClean="0"/>
              <a:t>diǎn</a:t>
            </a:r>
            <a:r>
              <a:rPr lang="en-GB" dirty="0" smtClean="0"/>
              <a:t> </a:t>
            </a:r>
            <a:r>
              <a:rPr lang="en-GB" dirty="0" err="1" smtClean="0"/>
              <a:t>shí</a:t>
            </a:r>
            <a:r>
              <a:rPr lang="en-GB" dirty="0" smtClean="0"/>
              <a:t> </a:t>
            </a:r>
            <a:r>
              <a:rPr lang="en-GB" dirty="0" err="1" smtClean="0"/>
              <a:t>wǔ</a:t>
            </a:r>
            <a:r>
              <a:rPr lang="en-GB" dirty="0" smtClean="0"/>
              <a:t> </a:t>
            </a:r>
            <a:r>
              <a:rPr lang="en-GB" dirty="0" err="1" smtClean="0"/>
              <a:t>fēn</a:t>
            </a:r>
            <a:r>
              <a:rPr lang="en-GB" dirty="0" smtClean="0"/>
              <a:t> </a:t>
            </a:r>
            <a:endParaRPr lang="en-GB" dirty="0" smtClean="0"/>
          </a:p>
          <a:p>
            <a:pPr>
              <a:buNone/>
            </a:pPr>
            <a:r>
              <a:rPr lang="en-GB" dirty="0" smtClean="0"/>
              <a:t>                               </a:t>
            </a:r>
            <a:r>
              <a:rPr lang="en-GB" dirty="0" err="1" smtClean="0"/>
              <a:t>qī</a:t>
            </a:r>
            <a:r>
              <a:rPr lang="en-GB" dirty="0" smtClean="0"/>
              <a:t> </a:t>
            </a:r>
            <a:r>
              <a:rPr lang="en-GB" dirty="0" err="1" smtClean="0"/>
              <a:t>diǎn</a:t>
            </a:r>
            <a:r>
              <a:rPr lang="en-GB" dirty="0" smtClean="0"/>
              <a:t> </a:t>
            </a:r>
            <a:r>
              <a:rPr lang="en-GB" dirty="0" err="1" smtClean="0"/>
              <a:t>yī</a:t>
            </a:r>
            <a:r>
              <a:rPr lang="en-GB" dirty="0" smtClean="0"/>
              <a:t> </a:t>
            </a:r>
            <a:r>
              <a:rPr lang="en-GB" dirty="0" err="1" smtClean="0"/>
              <a:t>kè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pPr>
              <a:buNone/>
            </a:pPr>
            <a:r>
              <a:rPr lang="en-GB" dirty="0" smtClean="0"/>
              <a:t>                              </a:t>
            </a:r>
            <a:r>
              <a:rPr lang="en-GB" dirty="0" smtClean="0"/>
              <a:t> </a:t>
            </a:r>
            <a:r>
              <a:rPr lang="en-GB" dirty="0" err="1" smtClean="0"/>
              <a:t>shí</a:t>
            </a:r>
            <a:r>
              <a:rPr lang="en-GB" dirty="0" smtClean="0"/>
              <a:t> </a:t>
            </a:r>
            <a:r>
              <a:rPr lang="en-GB" dirty="0" err="1" smtClean="0"/>
              <a:t>yī</a:t>
            </a:r>
            <a:r>
              <a:rPr lang="en-GB" dirty="0" smtClean="0"/>
              <a:t> </a:t>
            </a:r>
            <a:r>
              <a:rPr lang="en-GB" dirty="0" err="1" smtClean="0"/>
              <a:t>diǎn</a:t>
            </a:r>
            <a:r>
              <a:rPr lang="en-GB" dirty="0" smtClean="0"/>
              <a:t> </a:t>
            </a:r>
            <a:r>
              <a:rPr lang="en-GB" dirty="0" err="1" smtClean="0"/>
              <a:t>sān</a:t>
            </a:r>
            <a:r>
              <a:rPr lang="en-GB" dirty="0" smtClean="0"/>
              <a:t> </a:t>
            </a:r>
            <a:r>
              <a:rPr lang="en-GB" dirty="0" err="1" smtClean="0"/>
              <a:t>shí</a:t>
            </a:r>
            <a:r>
              <a:rPr lang="en-GB" dirty="0" smtClean="0"/>
              <a:t> </a:t>
            </a:r>
            <a:r>
              <a:rPr lang="en-GB" dirty="0" err="1" smtClean="0"/>
              <a:t>fēn</a:t>
            </a:r>
            <a:r>
              <a:rPr lang="en-GB" dirty="0" smtClean="0"/>
              <a:t> </a:t>
            </a:r>
          </a:p>
          <a:p>
            <a:pPr>
              <a:buNone/>
            </a:pPr>
            <a:r>
              <a:rPr lang="en-GB" dirty="0" smtClean="0"/>
              <a:t>                               </a:t>
            </a:r>
            <a:r>
              <a:rPr lang="en-GB" dirty="0" err="1" smtClean="0"/>
              <a:t>shí</a:t>
            </a:r>
            <a:r>
              <a:rPr lang="en-GB" dirty="0" smtClean="0"/>
              <a:t> </a:t>
            </a:r>
            <a:r>
              <a:rPr lang="en-GB" dirty="0" err="1" smtClean="0"/>
              <a:t>yī</a:t>
            </a:r>
            <a:r>
              <a:rPr lang="en-GB" dirty="0" smtClean="0"/>
              <a:t> </a:t>
            </a:r>
            <a:r>
              <a:rPr lang="en-GB" dirty="0" err="1" smtClean="0"/>
              <a:t>diǎn</a:t>
            </a:r>
            <a:r>
              <a:rPr lang="en-GB" dirty="0" smtClean="0"/>
              <a:t> </a:t>
            </a:r>
            <a:r>
              <a:rPr lang="en-GB" dirty="0" err="1" smtClean="0"/>
              <a:t>bàn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 smtClean="0"/>
              <a:t>10/02/2012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F9A9457-5F83-4AB3-A5C1-5919BC9E85A2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smtClean="0"/>
              <a:t>Qiaochao Zhang q.zhang9@aston.ac.uk</a:t>
            </a:r>
            <a:endParaRPr lang="en-GB"/>
          </a:p>
        </p:txBody>
      </p:sp>
      <p:pic>
        <p:nvPicPr>
          <p:cNvPr id="22530" name="Picture 2" descr="http://www.brobstsystems.com/kids/images/clock2.gif"/>
          <p:cNvPicPr>
            <a:picLocks noChangeAspect="1" noChangeArrowheads="1"/>
          </p:cNvPicPr>
          <p:nvPr/>
        </p:nvPicPr>
        <p:blipFill>
          <a:blip r:embed="rId5" cstate="print"/>
          <a:srcRect l="53425" r="16438" b="84932"/>
          <a:stretch>
            <a:fillRect/>
          </a:stretch>
        </p:blipFill>
        <p:spPr bwMode="auto">
          <a:xfrm>
            <a:off x="395536" y="3212976"/>
            <a:ext cx="2304256" cy="1152128"/>
          </a:xfrm>
          <a:prstGeom prst="rect">
            <a:avLst/>
          </a:prstGeom>
          <a:noFill/>
        </p:spPr>
      </p:pic>
      <p:pic>
        <p:nvPicPr>
          <p:cNvPr id="22532" name="Picture 4" descr="http://www.brobstsystems.com/kids/images/clock3.gif"/>
          <p:cNvPicPr>
            <a:picLocks noChangeAspect="1" noChangeArrowheads="1"/>
          </p:cNvPicPr>
          <p:nvPr/>
        </p:nvPicPr>
        <p:blipFill>
          <a:blip r:embed="rId6" cstate="print"/>
          <a:srcRect l="54431" t="65015" r="10793" b="19865"/>
          <a:stretch>
            <a:fillRect/>
          </a:stretch>
        </p:blipFill>
        <p:spPr bwMode="auto">
          <a:xfrm>
            <a:off x="395536" y="4581128"/>
            <a:ext cx="2649894" cy="1152128"/>
          </a:xfrm>
          <a:prstGeom prst="rect">
            <a:avLst/>
          </a:prstGeom>
          <a:noFill/>
        </p:spPr>
      </p:pic>
      <p:pic>
        <p:nvPicPr>
          <p:cNvPr id="22534" name="Picture 6" descr="http://www.brobstsystems.com/kids/images/clock1.gif"/>
          <p:cNvPicPr>
            <a:picLocks noChangeAspect="1" noChangeArrowheads="1"/>
          </p:cNvPicPr>
          <p:nvPr/>
        </p:nvPicPr>
        <p:blipFill>
          <a:blip r:embed="rId7" cstate="print"/>
          <a:srcRect t="83159" r="71272"/>
          <a:stretch>
            <a:fillRect/>
          </a:stretch>
        </p:blipFill>
        <p:spPr bwMode="auto">
          <a:xfrm>
            <a:off x="395536" y="1628800"/>
            <a:ext cx="2333790" cy="1368152"/>
          </a:xfrm>
          <a:prstGeom prst="rect">
            <a:avLst/>
          </a:prstGeom>
          <a:noFill/>
        </p:spPr>
      </p:pic>
      <p:pic>
        <p:nvPicPr>
          <p:cNvPr id="11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8" cstate="print"/>
          <a:stretch>
            <a:fillRect/>
          </a:stretch>
        </p:blipFill>
        <p:spPr>
          <a:xfrm>
            <a:off x="4499992" y="2060848"/>
            <a:ext cx="304800" cy="304800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9" cstate="print"/>
          <a:stretch>
            <a:fillRect/>
          </a:stretch>
        </p:blipFill>
        <p:spPr>
          <a:xfrm>
            <a:off x="5868144" y="3501008"/>
            <a:ext cx="304800" cy="304800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</p:cNvPr>
          <p:cNvPicPr>
            <a:picLocks noRot="1" noChangeAspect="1"/>
          </p:cNvPicPr>
          <p:nvPr>
            <a:wavAudioFile r:embed="rId3" name="Recorded Sound"/>
          </p:nvPr>
        </p:nvPicPr>
        <p:blipFill>
          <a:blip r:embed="rId8" cstate="print"/>
          <a:stretch>
            <a:fillRect/>
          </a:stretch>
        </p:blipFill>
        <p:spPr>
          <a:xfrm>
            <a:off x="6444208" y="479715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66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910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Make up a time on each clock and write the time down in pinyin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 smtClean="0"/>
              <a:t>10/02/2012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F9A9457-5F83-4AB3-A5C1-5919BC9E85A2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smtClean="0"/>
              <a:t>Qiaochao Zhang q.zhang9@aston.ac.uk</a:t>
            </a:r>
            <a:endParaRPr lang="en-GB"/>
          </a:p>
        </p:txBody>
      </p:sp>
      <p:pic>
        <p:nvPicPr>
          <p:cNvPr id="23554" name="Picture 2" descr="http://www.brobstsystems.com/kids/images/blankcloc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556792"/>
            <a:ext cx="5472608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words for daily routine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                                 </a:t>
            </a:r>
            <a:r>
              <a:rPr lang="en-GB" dirty="0" err="1" smtClean="0"/>
              <a:t>qǐ</a:t>
            </a:r>
            <a:r>
              <a:rPr lang="en-GB" dirty="0" smtClean="0"/>
              <a:t> </a:t>
            </a:r>
            <a:r>
              <a:rPr lang="en-GB" dirty="0" err="1" smtClean="0"/>
              <a:t>chuáng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>
              <a:buNone/>
            </a:pPr>
            <a:r>
              <a:rPr lang="en-GB" dirty="0" smtClean="0"/>
              <a:t>                 </a:t>
            </a:r>
            <a:br>
              <a:rPr lang="en-GB" dirty="0" smtClean="0"/>
            </a:br>
            <a:r>
              <a:rPr lang="en-GB" dirty="0" smtClean="0"/>
              <a:t>                                 </a:t>
            </a:r>
            <a:r>
              <a:rPr lang="en-GB" dirty="0" err="1" smtClean="0"/>
              <a:t>chī</a:t>
            </a:r>
            <a:r>
              <a:rPr lang="en-GB" dirty="0" smtClean="0"/>
              <a:t> </a:t>
            </a:r>
            <a:r>
              <a:rPr lang="en-GB" dirty="0" err="1" smtClean="0"/>
              <a:t>fàn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                                    </a:t>
            </a:r>
            <a:r>
              <a:rPr lang="en-GB" dirty="0" err="1" smtClean="0"/>
              <a:t>shuì</a:t>
            </a:r>
            <a:r>
              <a:rPr lang="en-GB" dirty="0" smtClean="0"/>
              <a:t> </a:t>
            </a:r>
            <a:r>
              <a:rPr lang="en-GB" dirty="0" err="1" smtClean="0"/>
              <a:t>jiào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 dirty="0" smtClean="0"/>
              <a:t>10/02/2012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F9A9457-5F83-4AB3-A5C1-5919BC9E85A2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smtClean="0"/>
              <a:t>Qiaochao Zhang q.zhang9@aston.ac.uk</a:t>
            </a:r>
            <a:endParaRPr lang="en-GB"/>
          </a:p>
        </p:txBody>
      </p:sp>
      <p:pic>
        <p:nvPicPr>
          <p:cNvPr id="24578" name="Picture 2" descr="http://englishdomination.files.wordpress.com/2010/03/dailyrou.gif"/>
          <p:cNvPicPr>
            <a:picLocks noChangeAspect="1" noChangeArrowheads="1"/>
          </p:cNvPicPr>
          <p:nvPr/>
        </p:nvPicPr>
        <p:blipFill>
          <a:blip r:embed="rId7" cstate="print"/>
          <a:srcRect l="5769" t="50237" r="50000" b="23883"/>
          <a:stretch>
            <a:fillRect/>
          </a:stretch>
        </p:blipFill>
        <p:spPr bwMode="auto">
          <a:xfrm>
            <a:off x="1115616" y="1700808"/>
            <a:ext cx="1656184" cy="1224136"/>
          </a:xfrm>
          <a:prstGeom prst="rect">
            <a:avLst/>
          </a:prstGeom>
          <a:noFill/>
        </p:spPr>
      </p:pic>
      <p:pic>
        <p:nvPicPr>
          <p:cNvPr id="24580" name="Picture 4" descr="http://englishdomination.files.wordpress.com/2010/03/dailyrou.gif"/>
          <p:cNvPicPr>
            <a:picLocks noChangeAspect="1" noChangeArrowheads="1"/>
          </p:cNvPicPr>
          <p:nvPr/>
        </p:nvPicPr>
        <p:blipFill>
          <a:blip r:embed="rId7" cstate="print"/>
          <a:srcRect t="26760" r="50298" b="48709"/>
          <a:stretch>
            <a:fillRect/>
          </a:stretch>
        </p:blipFill>
        <p:spPr bwMode="auto">
          <a:xfrm>
            <a:off x="1115616" y="3284984"/>
            <a:ext cx="1584176" cy="1008112"/>
          </a:xfrm>
          <a:prstGeom prst="rect">
            <a:avLst/>
          </a:prstGeom>
          <a:noFill/>
        </p:spPr>
      </p:pic>
      <p:pic>
        <p:nvPicPr>
          <p:cNvPr id="24582" name="Picture 6" descr="http://englishdomination.files.wordpress.com/2010/03/dailyrou.gif"/>
          <p:cNvPicPr>
            <a:picLocks noChangeAspect="1" noChangeArrowheads="1"/>
          </p:cNvPicPr>
          <p:nvPr/>
        </p:nvPicPr>
        <p:blipFill>
          <a:blip r:embed="rId7" cstate="print"/>
          <a:srcRect l="47086" t="28991" b="48114"/>
          <a:stretch>
            <a:fillRect/>
          </a:stretch>
        </p:blipFill>
        <p:spPr bwMode="auto">
          <a:xfrm>
            <a:off x="1043608" y="4653136"/>
            <a:ext cx="1656184" cy="1008112"/>
          </a:xfrm>
          <a:prstGeom prst="rect">
            <a:avLst/>
          </a:prstGeom>
          <a:noFill/>
        </p:spPr>
      </p:pic>
      <p:pic>
        <p:nvPicPr>
          <p:cNvPr id="10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8" cstate="print"/>
          <a:stretch>
            <a:fillRect/>
          </a:stretch>
        </p:blipFill>
        <p:spPr>
          <a:xfrm>
            <a:off x="6804248" y="980728"/>
            <a:ext cx="304800" cy="30480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9" cstate="print"/>
          <a:stretch>
            <a:fillRect/>
          </a:stretch>
        </p:blipFill>
        <p:spPr>
          <a:xfrm>
            <a:off x="5220072" y="1700808"/>
            <a:ext cx="304800" cy="3048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Rot="1" noChangeAspect="1"/>
          </p:cNvPicPr>
          <p:nvPr>
            <a:wavAudioFile r:embed="rId3" name="Recorded Sound"/>
          </p:nvPr>
        </p:nvPicPr>
        <p:blipFill>
          <a:blip r:embed="rId9" cstate="print"/>
          <a:stretch>
            <a:fillRect/>
          </a:stretch>
        </p:blipFill>
        <p:spPr>
          <a:xfrm>
            <a:off x="5148064" y="3429000"/>
            <a:ext cx="304800" cy="304800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</p:cNvPr>
          <p:cNvPicPr>
            <a:picLocks noRot="1" noChangeAspect="1"/>
          </p:cNvPicPr>
          <p:nvPr>
            <a:wavAudioFile r:embed="rId4" name="Recorded Sound"/>
          </p:nvPr>
        </p:nvPicPr>
        <p:blipFill>
          <a:blip r:embed="rId10" cstate="print"/>
          <a:stretch>
            <a:fillRect/>
          </a:stretch>
        </p:blipFill>
        <p:spPr>
          <a:xfrm>
            <a:off x="5148064" y="508518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18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37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26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62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 talk about daily routine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                        I get up at 8:00.</a:t>
            </a:r>
          </a:p>
          <a:p>
            <a:r>
              <a:rPr lang="en-GB" dirty="0" smtClean="0"/>
              <a:t>                        </a:t>
            </a:r>
            <a:r>
              <a:rPr lang="en-GB" dirty="0" err="1" smtClean="0"/>
              <a:t>Wǒ</a:t>
            </a:r>
            <a:r>
              <a:rPr lang="en-GB" dirty="0" smtClean="0"/>
              <a:t> </a:t>
            </a:r>
            <a:r>
              <a:rPr lang="en-GB" dirty="0" err="1" smtClean="0"/>
              <a:t>bā</a:t>
            </a:r>
            <a:r>
              <a:rPr lang="en-GB" dirty="0" smtClean="0"/>
              <a:t> </a:t>
            </a:r>
            <a:r>
              <a:rPr lang="en-GB" dirty="0" err="1" smtClean="0"/>
              <a:t>diǎn</a:t>
            </a:r>
            <a:r>
              <a:rPr lang="en-GB" dirty="0" smtClean="0"/>
              <a:t> </a:t>
            </a:r>
            <a:r>
              <a:rPr lang="en-GB" dirty="0" err="1" smtClean="0"/>
              <a:t>qǐ</a:t>
            </a:r>
            <a:r>
              <a:rPr lang="en-GB" dirty="0" smtClean="0"/>
              <a:t> </a:t>
            </a:r>
            <a:r>
              <a:rPr lang="en-GB" dirty="0" err="1" smtClean="0"/>
              <a:t>chuáng</a:t>
            </a:r>
            <a:r>
              <a:rPr lang="en-GB" dirty="0" smtClean="0"/>
              <a:t>。</a:t>
            </a:r>
            <a:br>
              <a:rPr lang="en-GB" dirty="0" smtClean="0"/>
            </a:b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                        I eat meal at 8:30.</a:t>
            </a:r>
          </a:p>
          <a:p>
            <a:r>
              <a:rPr lang="en-GB" dirty="0" smtClean="0"/>
              <a:t>                        </a:t>
            </a:r>
            <a:r>
              <a:rPr lang="en-GB" dirty="0" err="1" smtClean="0"/>
              <a:t>Wǒ</a:t>
            </a:r>
            <a:r>
              <a:rPr lang="en-GB" dirty="0" smtClean="0"/>
              <a:t> </a:t>
            </a:r>
            <a:r>
              <a:rPr lang="en-GB" dirty="0" err="1" smtClean="0"/>
              <a:t>bā</a:t>
            </a:r>
            <a:r>
              <a:rPr lang="en-GB" dirty="0" smtClean="0"/>
              <a:t> </a:t>
            </a:r>
            <a:r>
              <a:rPr lang="en-GB" dirty="0" err="1" smtClean="0"/>
              <a:t>diǎn</a:t>
            </a:r>
            <a:r>
              <a:rPr lang="en-GB" dirty="0" smtClean="0"/>
              <a:t> </a:t>
            </a:r>
            <a:r>
              <a:rPr lang="en-GB" dirty="0" err="1" smtClean="0"/>
              <a:t>bàn</a:t>
            </a:r>
            <a:r>
              <a:rPr lang="en-GB" dirty="0" smtClean="0"/>
              <a:t> </a:t>
            </a:r>
            <a:r>
              <a:rPr lang="en-GB" dirty="0" err="1" smtClean="0"/>
              <a:t>chī</a:t>
            </a:r>
            <a:r>
              <a:rPr lang="en-GB" dirty="0" smtClean="0"/>
              <a:t> </a:t>
            </a:r>
            <a:r>
              <a:rPr lang="en-GB" dirty="0" err="1" smtClean="0"/>
              <a:t>fàn</a:t>
            </a:r>
            <a:r>
              <a:rPr lang="en-GB" dirty="0" smtClean="0"/>
              <a:t>。</a:t>
            </a:r>
          </a:p>
          <a:p>
            <a:endParaRPr lang="en-GB" dirty="0" smtClean="0"/>
          </a:p>
          <a:p>
            <a:r>
              <a:rPr lang="en-GB" dirty="0" smtClean="0"/>
              <a:t>                        I go to bed at 22:00.</a:t>
            </a:r>
          </a:p>
          <a:p>
            <a:r>
              <a:rPr lang="en-GB" dirty="0" smtClean="0"/>
              <a:t>                        </a:t>
            </a:r>
            <a:r>
              <a:rPr lang="en-GB" dirty="0" err="1" smtClean="0"/>
              <a:t>Wǒ</a:t>
            </a:r>
            <a:r>
              <a:rPr lang="en-GB" dirty="0" smtClean="0"/>
              <a:t> </a:t>
            </a:r>
            <a:r>
              <a:rPr lang="en-GB" dirty="0" err="1" smtClean="0"/>
              <a:t>èr</a:t>
            </a:r>
            <a:r>
              <a:rPr lang="en-GB" dirty="0" smtClean="0"/>
              <a:t> </a:t>
            </a:r>
            <a:r>
              <a:rPr lang="en-GB" dirty="0" err="1" smtClean="0"/>
              <a:t>shí</a:t>
            </a:r>
            <a:r>
              <a:rPr lang="en-GB" dirty="0" smtClean="0"/>
              <a:t> </a:t>
            </a:r>
            <a:r>
              <a:rPr lang="en-GB" dirty="0" err="1" smtClean="0"/>
              <a:t>èr</a:t>
            </a:r>
            <a:r>
              <a:rPr lang="en-GB" dirty="0" smtClean="0"/>
              <a:t> </a:t>
            </a:r>
            <a:r>
              <a:rPr lang="en-GB" dirty="0" err="1" smtClean="0"/>
              <a:t>diǎn</a:t>
            </a:r>
            <a:r>
              <a:rPr lang="en-GB" dirty="0" smtClean="0"/>
              <a:t> </a:t>
            </a:r>
            <a:r>
              <a:rPr lang="en-GB" dirty="0" err="1" smtClean="0"/>
              <a:t>shuì</a:t>
            </a:r>
            <a:r>
              <a:rPr lang="en-GB" dirty="0" smtClean="0"/>
              <a:t> </a:t>
            </a:r>
            <a:r>
              <a:rPr lang="en-GB" dirty="0" err="1" smtClean="0"/>
              <a:t>jiào</a:t>
            </a:r>
            <a:r>
              <a:rPr lang="en-GB" dirty="0" smtClean="0"/>
              <a:t>。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 smtClean="0"/>
              <a:t>10/02/2012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F9A9457-5F83-4AB3-A5C1-5919BC9E85A2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smtClean="0"/>
              <a:t>Qiaochao Zhang q.zhang9@aston.ac.uk</a:t>
            </a:r>
            <a:endParaRPr lang="en-GB"/>
          </a:p>
        </p:txBody>
      </p:sp>
      <p:pic>
        <p:nvPicPr>
          <p:cNvPr id="7" name="Picture 2" descr="http://englishdomination.files.wordpress.com/2010/03/dailyrou.gif"/>
          <p:cNvPicPr>
            <a:picLocks noChangeAspect="1" noChangeArrowheads="1"/>
          </p:cNvPicPr>
          <p:nvPr/>
        </p:nvPicPr>
        <p:blipFill>
          <a:blip r:embed="rId6" cstate="print"/>
          <a:srcRect l="7143" t="50237" r="50000" b="23883"/>
          <a:stretch>
            <a:fillRect/>
          </a:stretch>
        </p:blipFill>
        <p:spPr bwMode="auto">
          <a:xfrm>
            <a:off x="1043608" y="1628800"/>
            <a:ext cx="1728192" cy="1224136"/>
          </a:xfrm>
          <a:prstGeom prst="rect">
            <a:avLst/>
          </a:prstGeom>
          <a:noFill/>
        </p:spPr>
      </p:pic>
      <p:pic>
        <p:nvPicPr>
          <p:cNvPr id="8" name="Picture 4" descr="http://englishdomination.files.wordpress.com/2010/03/dailyrou.gif"/>
          <p:cNvPicPr>
            <a:picLocks noChangeAspect="1" noChangeArrowheads="1"/>
          </p:cNvPicPr>
          <p:nvPr/>
        </p:nvPicPr>
        <p:blipFill>
          <a:blip r:embed="rId6" cstate="print"/>
          <a:srcRect t="26760" r="50298" b="48709"/>
          <a:stretch>
            <a:fillRect/>
          </a:stretch>
        </p:blipFill>
        <p:spPr bwMode="auto">
          <a:xfrm>
            <a:off x="1115616" y="3284984"/>
            <a:ext cx="1584176" cy="1008112"/>
          </a:xfrm>
          <a:prstGeom prst="rect">
            <a:avLst/>
          </a:prstGeom>
          <a:noFill/>
        </p:spPr>
      </p:pic>
      <p:pic>
        <p:nvPicPr>
          <p:cNvPr id="9" name="Picture 6" descr="http://englishdomination.files.wordpress.com/2010/03/dailyrou.gif"/>
          <p:cNvPicPr>
            <a:picLocks noChangeAspect="1" noChangeArrowheads="1"/>
          </p:cNvPicPr>
          <p:nvPr/>
        </p:nvPicPr>
        <p:blipFill>
          <a:blip r:embed="rId6" cstate="print"/>
          <a:srcRect l="47086" t="28991" b="48114"/>
          <a:stretch>
            <a:fillRect/>
          </a:stretch>
        </p:blipFill>
        <p:spPr bwMode="auto">
          <a:xfrm>
            <a:off x="1043608" y="4653136"/>
            <a:ext cx="1656184" cy="1008112"/>
          </a:xfrm>
          <a:prstGeom prst="rect">
            <a:avLst/>
          </a:prstGeom>
          <a:noFill/>
        </p:spPr>
      </p:pic>
      <p:pic>
        <p:nvPicPr>
          <p:cNvPr id="10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7" cstate="print"/>
          <a:stretch>
            <a:fillRect/>
          </a:stretch>
        </p:blipFill>
        <p:spPr>
          <a:xfrm>
            <a:off x="6804248" y="980728"/>
            <a:ext cx="304800" cy="30480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8" cstate="print"/>
          <a:stretch>
            <a:fillRect/>
          </a:stretch>
        </p:blipFill>
        <p:spPr>
          <a:xfrm>
            <a:off x="6084168" y="2132856"/>
            <a:ext cx="304800" cy="3048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Rot="1" noChangeAspect="1"/>
          </p:cNvPicPr>
          <p:nvPr>
            <a:wavAudioFile r:embed="rId3" name="Recorded Sound"/>
          </p:nvPr>
        </p:nvPicPr>
        <p:blipFill>
          <a:blip r:embed="rId8" cstate="print"/>
          <a:stretch>
            <a:fillRect/>
          </a:stretch>
        </p:blipFill>
        <p:spPr>
          <a:xfrm>
            <a:off x="6372200" y="3861048"/>
            <a:ext cx="304800" cy="3048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</p:cNvPr>
          <p:cNvPicPr>
            <a:picLocks noRot="1" noChangeAspect="1"/>
          </p:cNvPicPr>
          <p:nvPr>
            <a:wavAudioFile r:embed="rId4" name="Recorded Sound"/>
          </p:nvPr>
        </p:nvPicPr>
        <p:blipFill>
          <a:blip r:embed="rId8" cstate="print"/>
          <a:stretch>
            <a:fillRect/>
          </a:stretch>
        </p:blipFill>
        <p:spPr>
          <a:xfrm>
            <a:off x="6876256" y="515719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47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28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27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12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say date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2386608" cy="4873752"/>
          </a:xfrm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GB" i="1" dirty="0" smtClean="0">
                <a:solidFill>
                  <a:schemeClr val="bg2">
                    <a:lumMod val="50000"/>
                  </a:schemeClr>
                </a:solidFill>
              </a:rPr>
              <a:t>January</a:t>
            </a:r>
          </a:p>
          <a:p>
            <a:r>
              <a:rPr lang="en-GB" i="1" dirty="0" smtClean="0">
                <a:solidFill>
                  <a:schemeClr val="bg2">
                    <a:lumMod val="50000"/>
                  </a:schemeClr>
                </a:solidFill>
              </a:rPr>
              <a:t>February</a:t>
            </a:r>
          </a:p>
          <a:p>
            <a:r>
              <a:rPr lang="en-GB" i="1" dirty="0" smtClean="0">
                <a:solidFill>
                  <a:schemeClr val="bg2">
                    <a:lumMod val="50000"/>
                  </a:schemeClr>
                </a:solidFill>
              </a:rPr>
              <a:t>March</a:t>
            </a:r>
            <a:r>
              <a:rPr lang="en-GB" i="1" dirty="0" smtClean="0"/>
              <a:t> </a:t>
            </a:r>
          </a:p>
          <a:p>
            <a:r>
              <a:rPr lang="en-GB" i="1" dirty="0" smtClean="0">
                <a:solidFill>
                  <a:srgbClr val="00B050"/>
                </a:solidFill>
              </a:rPr>
              <a:t>April</a:t>
            </a:r>
          </a:p>
          <a:p>
            <a:r>
              <a:rPr lang="en-GB" i="1" dirty="0" smtClean="0">
                <a:solidFill>
                  <a:srgbClr val="00B050"/>
                </a:solidFill>
              </a:rPr>
              <a:t>May</a:t>
            </a:r>
          </a:p>
          <a:p>
            <a:r>
              <a:rPr lang="en-GB" i="1" dirty="0" smtClean="0">
                <a:solidFill>
                  <a:srgbClr val="00B050"/>
                </a:solidFill>
              </a:rPr>
              <a:t>June</a:t>
            </a:r>
          </a:p>
          <a:p>
            <a:r>
              <a:rPr lang="en-GB" i="1" dirty="0" smtClean="0">
                <a:solidFill>
                  <a:srgbClr val="009900"/>
                </a:solidFill>
              </a:rPr>
              <a:t>July</a:t>
            </a:r>
          </a:p>
          <a:p>
            <a:r>
              <a:rPr lang="en-GB" i="1" dirty="0" smtClean="0">
                <a:solidFill>
                  <a:srgbClr val="009900"/>
                </a:solidFill>
              </a:rPr>
              <a:t>August</a:t>
            </a:r>
          </a:p>
          <a:p>
            <a:r>
              <a:rPr lang="en-GB" i="1" dirty="0" smtClean="0">
                <a:solidFill>
                  <a:srgbClr val="009900"/>
                </a:solidFill>
              </a:rPr>
              <a:t>September</a:t>
            </a:r>
          </a:p>
          <a:p>
            <a:r>
              <a:rPr lang="en-GB" i="1" dirty="0" smtClean="0">
                <a:solidFill>
                  <a:srgbClr val="C00000"/>
                </a:solidFill>
              </a:rPr>
              <a:t>October</a:t>
            </a:r>
          </a:p>
          <a:p>
            <a:r>
              <a:rPr lang="en-GB" i="1" dirty="0" smtClean="0">
                <a:solidFill>
                  <a:srgbClr val="C00000"/>
                </a:solidFill>
              </a:rPr>
              <a:t>November</a:t>
            </a:r>
          </a:p>
          <a:p>
            <a:r>
              <a:rPr lang="en-GB" i="1" dirty="0" smtClean="0">
                <a:solidFill>
                  <a:srgbClr val="C00000"/>
                </a:solidFill>
              </a:rPr>
              <a:t>December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 smtClean="0"/>
              <a:t>10/02/2012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F9A9457-5F83-4AB3-A5C1-5919BC9E85A2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smtClean="0"/>
              <a:t>Qiaochao Zhang q.zhang9@aston.ac.uk</a:t>
            </a:r>
            <a:endParaRPr lang="en-GB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44008" y="1628800"/>
            <a:ext cx="2386608" cy="4873752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GB" sz="2400" dirty="0" smtClean="0"/>
              <a:t>    </a:t>
            </a:r>
            <a:r>
              <a:rPr lang="en-GB" sz="2400" dirty="0" err="1" smtClean="0"/>
              <a:t>yī</a:t>
            </a:r>
            <a:r>
              <a:rPr lang="en-GB" sz="2400" dirty="0" smtClean="0"/>
              <a:t>       </a:t>
            </a:r>
            <a:r>
              <a:rPr lang="en-GB" sz="2400" dirty="0" err="1" smtClean="0"/>
              <a:t>yuè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err="1" smtClean="0"/>
              <a:t>èr</a:t>
            </a:r>
            <a:r>
              <a:rPr lang="en-GB" sz="2400" dirty="0" smtClean="0"/>
              <a:t>       </a:t>
            </a:r>
            <a:r>
              <a:rPr lang="en-GB" sz="2400" dirty="0" err="1" smtClean="0"/>
              <a:t>yuè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err="1" smtClean="0"/>
              <a:t>sān</a:t>
            </a:r>
            <a:r>
              <a:rPr lang="en-GB" sz="2400" dirty="0" smtClean="0"/>
              <a:t>     </a:t>
            </a:r>
            <a:r>
              <a:rPr lang="en-GB" sz="2400" dirty="0" err="1" smtClean="0"/>
              <a:t>yuè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err="1" smtClean="0"/>
              <a:t>sì</a:t>
            </a:r>
            <a:r>
              <a:rPr lang="en-GB" sz="2400" dirty="0" smtClean="0"/>
              <a:t>        </a:t>
            </a:r>
            <a:r>
              <a:rPr lang="en-GB" sz="2400" dirty="0" err="1" smtClean="0"/>
              <a:t>yuè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err="1" smtClean="0"/>
              <a:t>wǔ</a:t>
            </a:r>
            <a:r>
              <a:rPr lang="en-GB" sz="2400" dirty="0" smtClean="0"/>
              <a:t>      </a:t>
            </a:r>
            <a:r>
              <a:rPr lang="en-GB" sz="2400" dirty="0" err="1" smtClean="0"/>
              <a:t>yuè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err="1" smtClean="0"/>
              <a:t>liù</a:t>
            </a:r>
            <a:r>
              <a:rPr lang="en-GB" sz="2400" dirty="0" smtClean="0"/>
              <a:t>      </a:t>
            </a:r>
            <a:r>
              <a:rPr lang="en-GB" sz="2400" dirty="0" err="1" smtClean="0"/>
              <a:t>yuè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err="1" smtClean="0"/>
              <a:t>qī</a:t>
            </a:r>
            <a:r>
              <a:rPr lang="en-GB" sz="2400" dirty="0" smtClean="0"/>
              <a:t>       </a:t>
            </a:r>
            <a:r>
              <a:rPr lang="en-GB" sz="2400" dirty="0" err="1" smtClean="0"/>
              <a:t>yuè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err="1" smtClean="0"/>
              <a:t>bā</a:t>
            </a:r>
            <a:r>
              <a:rPr lang="en-GB" sz="2400" dirty="0" smtClean="0"/>
              <a:t>      </a:t>
            </a:r>
            <a:r>
              <a:rPr lang="en-GB" sz="2400" dirty="0" err="1" smtClean="0"/>
              <a:t>yuè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err="1" smtClean="0"/>
              <a:t>jiǔ</a:t>
            </a:r>
            <a:r>
              <a:rPr lang="en-GB" sz="2400" dirty="0" smtClean="0"/>
              <a:t>      </a:t>
            </a:r>
            <a:r>
              <a:rPr lang="en-GB" sz="2400" dirty="0" err="1" smtClean="0"/>
              <a:t>yuè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err="1" smtClean="0"/>
              <a:t>shí</a:t>
            </a:r>
            <a:r>
              <a:rPr lang="en-GB" sz="2400" dirty="0" smtClean="0"/>
              <a:t>     </a:t>
            </a:r>
            <a:r>
              <a:rPr lang="en-GB" sz="2400" dirty="0" err="1" smtClean="0"/>
              <a:t>yuè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err="1" smtClean="0"/>
              <a:t>shí</a:t>
            </a:r>
            <a:r>
              <a:rPr lang="en-GB" sz="2400" dirty="0" smtClean="0"/>
              <a:t> </a:t>
            </a:r>
            <a:r>
              <a:rPr lang="en-GB" sz="2400" dirty="0" err="1" smtClean="0"/>
              <a:t>yī</a:t>
            </a:r>
            <a:r>
              <a:rPr lang="en-GB" sz="2400" dirty="0" smtClean="0"/>
              <a:t> </a:t>
            </a:r>
            <a:r>
              <a:rPr lang="en-GB" sz="2400" dirty="0" err="1" smtClean="0"/>
              <a:t>yuè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err="1" smtClean="0"/>
              <a:t>shí</a:t>
            </a:r>
            <a:r>
              <a:rPr lang="en-GB" sz="2400" dirty="0" smtClean="0"/>
              <a:t> </a:t>
            </a:r>
            <a:r>
              <a:rPr lang="en-GB" sz="2400" dirty="0" err="1" smtClean="0"/>
              <a:t>èr</a:t>
            </a:r>
            <a:r>
              <a:rPr lang="en-GB" sz="2400" dirty="0" smtClean="0"/>
              <a:t> </a:t>
            </a:r>
            <a:r>
              <a:rPr lang="en-GB" sz="2400" dirty="0" err="1" smtClean="0"/>
              <a:t>yuè</a:t>
            </a:r>
            <a:r>
              <a:rPr lang="en-GB" sz="2400" dirty="0" smtClean="0"/>
              <a:t/>
            </a:r>
            <a:br>
              <a:rPr lang="en-GB" sz="2400" dirty="0" smtClean="0"/>
            </a:b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3131840" y="3645024"/>
            <a:ext cx="129614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15" cstate="print"/>
          <a:stretch>
            <a:fillRect/>
          </a:stretch>
        </p:blipFill>
        <p:spPr>
          <a:xfrm>
            <a:off x="4139952" y="980728"/>
            <a:ext cx="304800" cy="3048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16" cstate="print"/>
          <a:stretch>
            <a:fillRect/>
          </a:stretch>
        </p:blipFill>
        <p:spPr>
          <a:xfrm>
            <a:off x="6588224" y="1700808"/>
            <a:ext cx="304800" cy="30480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</p:cNvPr>
          <p:cNvPicPr>
            <a:picLocks noRot="1" noChangeAspect="1"/>
          </p:cNvPicPr>
          <p:nvPr>
            <a:wavAudioFile r:embed="rId3" name="Recorded Sound"/>
          </p:nvPr>
        </p:nvPicPr>
        <p:blipFill>
          <a:blip r:embed="rId16" cstate="print"/>
          <a:stretch>
            <a:fillRect/>
          </a:stretch>
        </p:blipFill>
        <p:spPr>
          <a:xfrm>
            <a:off x="6588224" y="2132856"/>
            <a:ext cx="304800" cy="304800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</p:cNvPr>
          <p:cNvPicPr>
            <a:picLocks noRot="1" noChangeAspect="1"/>
          </p:cNvPicPr>
          <p:nvPr>
            <a:wavAudioFile r:embed="rId4" name="Recorded Sound"/>
          </p:nvPr>
        </p:nvPicPr>
        <p:blipFill>
          <a:blip r:embed="rId16" cstate="print"/>
          <a:stretch>
            <a:fillRect/>
          </a:stretch>
        </p:blipFill>
        <p:spPr>
          <a:xfrm>
            <a:off x="6588224" y="2492896"/>
            <a:ext cx="304800" cy="304800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</p:cNvPr>
          <p:cNvPicPr>
            <a:picLocks noRot="1" noChangeAspect="1"/>
          </p:cNvPicPr>
          <p:nvPr>
            <a:wavAudioFile r:embed="rId5" name="Recorded Sound"/>
          </p:nvPr>
        </p:nvPicPr>
        <p:blipFill>
          <a:blip r:embed="rId16" cstate="print"/>
          <a:stretch>
            <a:fillRect/>
          </a:stretch>
        </p:blipFill>
        <p:spPr>
          <a:xfrm>
            <a:off x="6588224" y="2852936"/>
            <a:ext cx="304800" cy="304800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</p:cNvPr>
          <p:cNvPicPr>
            <a:picLocks noRot="1" noChangeAspect="1"/>
          </p:cNvPicPr>
          <p:nvPr>
            <a:wavAudioFile r:embed="rId6" name="Recorded Sound"/>
          </p:nvPr>
        </p:nvPicPr>
        <p:blipFill>
          <a:blip r:embed="rId17" cstate="print"/>
          <a:stretch>
            <a:fillRect/>
          </a:stretch>
        </p:blipFill>
        <p:spPr>
          <a:xfrm>
            <a:off x="6588224" y="3212976"/>
            <a:ext cx="304800" cy="304800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</p:cNvPr>
          <p:cNvPicPr>
            <a:picLocks noRot="1" noChangeAspect="1"/>
          </p:cNvPicPr>
          <p:nvPr>
            <a:wavAudioFile r:embed="rId7" name="Recorded Sound"/>
          </p:nvPr>
        </p:nvPicPr>
        <p:blipFill>
          <a:blip r:embed="rId16" cstate="print"/>
          <a:stretch>
            <a:fillRect/>
          </a:stretch>
        </p:blipFill>
        <p:spPr>
          <a:xfrm>
            <a:off x="6588224" y="3573016"/>
            <a:ext cx="304800" cy="304800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</p:cNvPr>
          <p:cNvPicPr>
            <a:picLocks noRot="1" noChangeAspect="1"/>
          </p:cNvPicPr>
          <p:nvPr>
            <a:wavAudioFile r:embed="rId8" name="Recorded Sound"/>
          </p:nvPr>
        </p:nvPicPr>
        <p:blipFill>
          <a:blip r:embed="rId16" cstate="print"/>
          <a:stretch>
            <a:fillRect/>
          </a:stretch>
        </p:blipFill>
        <p:spPr>
          <a:xfrm>
            <a:off x="6588224" y="3933056"/>
            <a:ext cx="304800" cy="304800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</p:cNvPr>
          <p:cNvPicPr>
            <a:picLocks noRot="1" noChangeAspect="1"/>
          </p:cNvPicPr>
          <p:nvPr>
            <a:wavAudioFile r:embed="rId9" name="Recorded Sound"/>
          </p:nvPr>
        </p:nvPicPr>
        <p:blipFill>
          <a:blip r:embed="rId16" cstate="print"/>
          <a:stretch>
            <a:fillRect/>
          </a:stretch>
        </p:blipFill>
        <p:spPr>
          <a:xfrm>
            <a:off x="6588224" y="4293096"/>
            <a:ext cx="304800" cy="304800"/>
          </a:xfrm>
          <a:prstGeom prst="rect">
            <a:avLst/>
          </a:prstGeom>
        </p:spPr>
      </p:pic>
      <p:pic>
        <p:nvPicPr>
          <p:cNvPr id="20" name="Recorded Sound">
            <a:hlinkClick r:id="" action="ppaction://media"/>
          </p:cNvPr>
          <p:cNvPicPr>
            <a:picLocks noRot="1" noChangeAspect="1"/>
          </p:cNvPicPr>
          <p:nvPr>
            <a:wavAudioFile r:embed="rId10" name="Recorded Sound"/>
          </p:nvPr>
        </p:nvPicPr>
        <p:blipFill>
          <a:blip r:embed="rId16" cstate="print"/>
          <a:stretch>
            <a:fillRect/>
          </a:stretch>
        </p:blipFill>
        <p:spPr>
          <a:xfrm>
            <a:off x="6588224" y="4725144"/>
            <a:ext cx="304800" cy="3048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</p:cNvPr>
          <p:cNvPicPr>
            <a:picLocks noRot="1" noChangeAspect="1"/>
          </p:cNvPicPr>
          <p:nvPr>
            <a:wavAudioFile r:embed="rId11" name="Recorded Sound"/>
          </p:nvPr>
        </p:nvPicPr>
        <p:blipFill>
          <a:blip r:embed="rId16" cstate="print"/>
          <a:stretch>
            <a:fillRect/>
          </a:stretch>
        </p:blipFill>
        <p:spPr>
          <a:xfrm>
            <a:off x="6588224" y="5085184"/>
            <a:ext cx="304800" cy="304800"/>
          </a:xfrm>
          <a:prstGeom prst="rect">
            <a:avLst/>
          </a:prstGeom>
        </p:spPr>
      </p:pic>
      <p:pic>
        <p:nvPicPr>
          <p:cNvPr id="22" name="Recorded Sound">
            <a:hlinkClick r:id="" action="ppaction://media"/>
          </p:cNvPr>
          <p:cNvPicPr>
            <a:picLocks noRot="1" noChangeAspect="1"/>
          </p:cNvPicPr>
          <p:nvPr>
            <a:wavAudioFile r:embed="rId12" name="Recorded Sound"/>
          </p:nvPr>
        </p:nvPicPr>
        <p:blipFill>
          <a:blip r:embed="rId16" cstate="print"/>
          <a:stretch>
            <a:fillRect/>
          </a:stretch>
        </p:blipFill>
        <p:spPr>
          <a:xfrm>
            <a:off x="6588224" y="5373216"/>
            <a:ext cx="304800" cy="304800"/>
          </a:xfrm>
          <a:prstGeom prst="rect">
            <a:avLst/>
          </a:prstGeom>
        </p:spPr>
      </p:pic>
      <p:pic>
        <p:nvPicPr>
          <p:cNvPr id="23" name="Recorded Sound">
            <a:hlinkClick r:id="" action="ppaction://media"/>
          </p:cNvPr>
          <p:cNvPicPr>
            <a:picLocks noRot="1" noChangeAspect="1"/>
          </p:cNvPicPr>
          <p:nvPr>
            <a:wavAudioFile r:embed="rId13" name="Recorded Sound"/>
          </p:nvPr>
        </p:nvPicPr>
        <p:blipFill>
          <a:blip r:embed="rId16" cstate="print"/>
          <a:stretch>
            <a:fillRect/>
          </a:stretch>
        </p:blipFill>
        <p:spPr>
          <a:xfrm>
            <a:off x="6588224" y="573325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92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30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6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66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63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14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36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29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215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37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2743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6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2987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2875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>
                <p:cTn id="7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179</TotalTime>
  <Words>557</Words>
  <Application>Microsoft Office PowerPoint</Application>
  <PresentationFormat>On-screen Show (4:3)</PresentationFormat>
  <Paragraphs>199</Paragraphs>
  <Slides>16</Slides>
  <Notes>3</Notes>
  <HiddenSlides>0</HiddenSlides>
  <MMClips>53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Oriel</vt:lpstr>
      <vt:lpstr>Lesson four</vt:lpstr>
      <vt:lpstr>Lesson objectives</vt:lpstr>
      <vt:lpstr>Do you remember the numbers?</vt:lpstr>
      <vt:lpstr>How to say time</vt:lpstr>
      <vt:lpstr>More examples</vt:lpstr>
      <vt:lpstr>Make up a time on each clock and write the time down in pinyin</vt:lpstr>
      <vt:lpstr>Some words for daily routine</vt:lpstr>
      <vt:lpstr>To talk about daily routine</vt:lpstr>
      <vt:lpstr>How to say date</vt:lpstr>
      <vt:lpstr>How to say date</vt:lpstr>
      <vt:lpstr>To say your birthday</vt:lpstr>
      <vt:lpstr>Week days</vt:lpstr>
      <vt:lpstr>Use ‘ji’ to make questions</vt:lpstr>
      <vt:lpstr>Possible answers to the questions</vt:lpstr>
      <vt:lpstr>Learn some characters</vt:lpstr>
      <vt:lpstr>Conclusion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four</dc:title>
  <dc:creator>lucy zhang</dc:creator>
  <cp:lastModifiedBy>lucy zhang</cp:lastModifiedBy>
  <cp:revision>28</cp:revision>
  <dcterms:created xsi:type="dcterms:W3CDTF">2012-01-27T11:55:30Z</dcterms:created>
  <dcterms:modified xsi:type="dcterms:W3CDTF">2012-03-22T12:06:04Z</dcterms:modified>
</cp:coreProperties>
</file>