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457D5-D7A8-4587-B1D4-8A08BB3D5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207A0-261E-41C9-B4E0-9CE09DB9D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07A0-261E-41C9-B4E0-9CE09DB9D4E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7A0-261E-41C9-B4E0-9CE09DB9D4E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7A0-261E-41C9-B4E0-9CE09DB9D4E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DC7332-572F-49EE-8A9B-437193582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8.wav"/><Relationship Id="rId7" Type="http://schemas.openxmlformats.org/officeDocument/2006/relationships/image" Target="../media/image4.wmf"/><Relationship Id="rId12" Type="http://schemas.openxmlformats.org/officeDocument/2006/relationships/image" Target="../media/image39.png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6" Type="http://schemas.openxmlformats.org/officeDocument/2006/relationships/image" Target="../media/image3.wmf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audio" Target="../media/audio29.wav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42.png"/><Relationship Id="rId3" Type="http://schemas.openxmlformats.org/officeDocument/2006/relationships/audio" Target="../media/audio32.wav"/><Relationship Id="rId7" Type="http://schemas.openxmlformats.org/officeDocument/2006/relationships/image" Target="../media/image27.wmf"/><Relationship Id="rId12" Type="http://schemas.openxmlformats.org/officeDocument/2006/relationships/image" Target="../media/image41.png"/><Relationship Id="rId2" Type="http://schemas.openxmlformats.org/officeDocument/2006/relationships/audio" Target="../media/audio31.wav"/><Relationship Id="rId1" Type="http://schemas.openxmlformats.org/officeDocument/2006/relationships/audio" Target="../media/audio30.wav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audio" Target="../media/audio34.wav"/><Relationship Id="rId15" Type="http://schemas.openxmlformats.org/officeDocument/2006/relationships/image" Target="../media/image44.png"/><Relationship Id="rId10" Type="http://schemas.openxmlformats.org/officeDocument/2006/relationships/image" Target="../media/image20.png"/><Relationship Id="rId4" Type="http://schemas.openxmlformats.org/officeDocument/2006/relationships/audio" Target="../media/audio33.wav"/><Relationship Id="rId9" Type="http://schemas.openxmlformats.org/officeDocument/2006/relationships/image" Target="../media/image29.wmf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audio" Target="../media/audio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5.gif"/><Relationship Id="rId5" Type="http://schemas.openxmlformats.org/officeDocument/2006/relationships/audio" Target="../media/audio5.wav"/><Relationship Id="rId10" Type="http://schemas.openxmlformats.org/officeDocument/2006/relationships/image" Target="../media/image4.wmf"/><Relationship Id="rId4" Type="http://schemas.openxmlformats.org/officeDocument/2006/relationships/audio" Target="../media/audio4.wav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9.wav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audio" Target="../media/audio11.wav"/><Relationship Id="rId10" Type="http://schemas.openxmlformats.org/officeDocument/2006/relationships/image" Target="../media/image10.png"/><Relationship Id="rId4" Type="http://schemas.openxmlformats.org/officeDocument/2006/relationships/audio" Target="../media/audio10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6.wav"/><Relationship Id="rId7" Type="http://schemas.openxmlformats.org/officeDocument/2006/relationships/image" Target="../media/image16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15.w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audio" Target="../media/audio19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19.wmf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../media/audio20.wav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3.wav"/><Relationship Id="rId7" Type="http://schemas.openxmlformats.org/officeDocument/2006/relationships/image" Target="../media/image29.wmf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three </a:t>
            </a:r>
            <a:br>
              <a:rPr lang="en-GB" dirty="0" smtClean="0"/>
            </a:br>
            <a:r>
              <a:rPr lang="en-GB" dirty="0" smtClean="0"/>
              <a:t>family and friends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26" name="Picture 2" descr="C:\Users\lucy zhang\AppData\Local\Microsoft\Windows\Temporary Internet Files\Content.IE5\KFVVTCBK\MC9000450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2314568" cy="147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err="1" smtClean="0"/>
              <a:t>Nĭ</a:t>
            </a:r>
            <a:r>
              <a:rPr lang="en-GB" dirty="0" smtClean="0"/>
              <a:t>    </a:t>
            </a:r>
            <a:r>
              <a:rPr lang="en-GB" dirty="0" err="1" smtClean="0"/>
              <a:t>zuò</a:t>
            </a:r>
            <a:r>
              <a:rPr lang="en-GB" dirty="0" smtClean="0"/>
              <a:t> </a:t>
            </a:r>
            <a:r>
              <a:rPr lang="en-GB" dirty="0" err="1" smtClean="0"/>
              <a:t>shénme</a:t>
            </a:r>
            <a:r>
              <a:rPr lang="en-GB" dirty="0" smtClean="0"/>
              <a:t> </a:t>
            </a:r>
            <a:r>
              <a:rPr lang="en-GB" dirty="0" err="1" smtClean="0"/>
              <a:t>gōngzuò</a:t>
            </a:r>
            <a:r>
              <a:rPr lang="en-GB" dirty="0" smtClean="0"/>
              <a:t> ？</a:t>
            </a:r>
          </a:p>
          <a:p>
            <a:r>
              <a:rPr lang="en-GB" dirty="0" smtClean="0"/>
              <a:t>    You  do   what      job</a:t>
            </a:r>
          </a:p>
          <a:p>
            <a:r>
              <a:rPr lang="en-GB" dirty="0" smtClean="0"/>
              <a:t>     What do you do?</a:t>
            </a:r>
          </a:p>
          <a:p>
            <a:endParaRPr lang="en-GB" dirty="0" smtClean="0"/>
          </a:p>
          <a:p>
            <a:r>
              <a:rPr lang="en-GB" dirty="0" smtClean="0"/>
              <a:t>2. </a:t>
            </a:r>
            <a:r>
              <a:rPr lang="en-GB" dirty="0" err="1" smtClean="0"/>
              <a:t>Tā</a:t>
            </a:r>
            <a:r>
              <a:rPr lang="en-GB" dirty="0" smtClean="0"/>
              <a:t>        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shuí</a:t>
            </a:r>
            <a:r>
              <a:rPr lang="en-GB" dirty="0" smtClean="0"/>
              <a:t> ？</a:t>
            </a:r>
          </a:p>
          <a:p>
            <a:r>
              <a:rPr lang="en-GB" dirty="0" smtClean="0"/>
              <a:t>    He/she   is  who</a:t>
            </a:r>
          </a:p>
          <a:p>
            <a:r>
              <a:rPr lang="en-GB" dirty="0" smtClean="0"/>
              <a:t>    Who is he/she?</a:t>
            </a:r>
          </a:p>
          <a:p>
            <a:endParaRPr lang="en-GB" dirty="0" smtClean="0"/>
          </a:p>
          <a:p>
            <a:r>
              <a:rPr lang="en-GB" dirty="0" smtClean="0"/>
              <a:t>Can you answer these questions in Chinese?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question words ‘</a:t>
            </a:r>
            <a:r>
              <a:rPr lang="en-GB" dirty="0" err="1" smtClean="0"/>
              <a:t>shenme</a:t>
            </a:r>
            <a:r>
              <a:rPr lang="en-GB" dirty="0" smtClean="0"/>
              <a:t>’ and ‘</a:t>
            </a:r>
            <a:r>
              <a:rPr lang="en-GB" dirty="0" err="1" smtClean="0"/>
              <a:t>shui</a:t>
            </a:r>
            <a:r>
              <a:rPr lang="en-GB" dirty="0" smtClean="0"/>
              <a:t>’ 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156176" y="1556792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Who is he/she?</a:t>
            </a:r>
            <a:br>
              <a:rPr lang="en-GB" sz="4000" dirty="0" smtClean="0"/>
            </a:br>
            <a:r>
              <a:rPr lang="en-GB" sz="4000" dirty="0" err="1" smtClean="0"/>
              <a:t>Tā</a:t>
            </a:r>
            <a:r>
              <a:rPr lang="en-GB" sz="4000" dirty="0" smtClean="0"/>
              <a:t> </a:t>
            </a:r>
            <a:r>
              <a:rPr lang="en-GB" sz="4000" dirty="0" err="1" smtClean="0"/>
              <a:t>shì</a:t>
            </a:r>
            <a:r>
              <a:rPr lang="en-GB" sz="4000" dirty="0" smtClean="0"/>
              <a:t> </a:t>
            </a:r>
            <a:r>
              <a:rPr lang="en-GB" sz="4000" dirty="0" err="1" smtClean="0"/>
              <a:t>shuí</a:t>
            </a:r>
            <a:r>
              <a:rPr lang="en-GB" sz="4000" dirty="0" smtClean="0"/>
              <a:t> ？</a:t>
            </a:r>
            <a:endParaRPr lang="en-GB" sz="4000" dirty="0"/>
          </a:p>
        </p:txBody>
      </p:sp>
      <p:pic>
        <p:nvPicPr>
          <p:cNvPr id="7" name="Picture 4" descr="C:\Users\lucy zhang\AppData\Local\Microsoft\Windows\Temporary Internet Files\Content.IE5\C2N1I4V9\MC90044604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420888"/>
            <a:ext cx="1639446" cy="1656184"/>
          </a:xfrm>
          <a:prstGeom prst="rect">
            <a:avLst/>
          </a:prstGeom>
          <a:noFill/>
        </p:spPr>
      </p:pic>
      <p:pic>
        <p:nvPicPr>
          <p:cNvPr id="8" name="Picture 5" descr="C:\Users\lucy zhang\AppData\Local\Microsoft\Windows\Temporary Internet Files\Content.IE5\JWJCOJP6\MC90035874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420888"/>
            <a:ext cx="1368152" cy="1993760"/>
          </a:xfrm>
          <a:prstGeom prst="rect">
            <a:avLst/>
          </a:prstGeom>
          <a:noFill/>
        </p:spPr>
      </p:pic>
      <p:pic>
        <p:nvPicPr>
          <p:cNvPr id="9" name="Picture 10" descr="C:\Users\lucy zhang\AppData\Local\Microsoft\Windows\Temporary Internet Files\Content.IE5\APK7DHTB\MM900046584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3" y="2348880"/>
            <a:ext cx="2932285" cy="1800200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3995936" y="980728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1979712" y="4581128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4139952" y="4581128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6660232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2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do?</a:t>
            </a:r>
            <a:br>
              <a:rPr lang="en-GB" dirty="0" smtClean="0"/>
            </a:br>
            <a:r>
              <a:rPr lang="en-GB" dirty="0" err="1" smtClean="0"/>
              <a:t>Nĭ</a:t>
            </a:r>
            <a:r>
              <a:rPr lang="en-GB" dirty="0" smtClean="0"/>
              <a:t> </a:t>
            </a:r>
            <a:r>
              <a:rPr lang="en-GB" dirty="0" err="1" smtClean="0"/>
              <a:t>zuò</a:t>
            </a:r>
            <a:r>
              <a:rPr lang="en-GB" dirty="0" smtClean="0"/>
              <a:t> </a:t>
            </a:r>
            <a:r>
              <a:rPr lang="en-GB" dirty="0" err="1" smtClean="0"/>
              <a:t>shénme</a:t>
            </a:r>
            <a:r>
              <a:rPr lang="en-GB" dirty="0" smtClean="0"/>
              <a:t> </a:t>
            </a:r>
            <a:r>
              <a:rPr lang="en-GB" dirty="0" err="1" smtClean="0"/>
              <a:t>gōngzuò</a:t>
            </a:r>
            <a:r>
              <a:rPr lang="en-GB" dirty="0" smtClean="0"/>
              <a:t> ？</a:t>
            </a:r>
            <a:endParaRPr lang="en-GB" dirty="0"/>
          </a:p>
        </p:txBody>
      </p:sp>
      <p:pic>
        <p:nvPicPr>
          <p:cNvPr id="7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36912"/>
            <a:ext cx="1199104" cy="1224136"/>
          </a:xfrm>
          <a:prstGeom prst="rect">
            <a:avLst/>
          </a:prstGeom>
          <a:noFill/>
        </p:spPr>
      </p:pic>
      <p:pic>
        <p:nvPicPr>
          <p:cNvPr id="8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492896"/>
            <a:ext cx="1008112" cy="1396556"/>
          </a:xfrm>
          <a:prstGeom prst="rect">
            <a:avLst/>
          </a:prstGeom>
          <a:noFill/>
        </p:spPr>
      </p:pic>
      <p:pic>
        <p:nvPicPr>
          <p:cNvPr id="9" name="Picture 4" descr="C:\Users\lucy zhang\AppData\Local\Microsoft\Windows\Temporary Internet Files\Content.IE5\C2N1I4V9\MC90029547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492896"/>
            <a:ext cx="1080120" cy="1498231"/>
          </a:xfrm>
          <a:prstGeom prst="rect">
            <a:avLst/>
          </a:prstGeom>
          <a:noFill/>
        </p:spPr>
      </p:pic>
      <p:pic>
        <p:nvPicPr>
          <p:cNvPr id="10" name="Picture 3" descr="C:\Users\lucy zhang\AppData\Local\Microsoft\Windows\Temporary Internet Files\Content.IE5\C2N1I4V9\MC900433932[1].pn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348880"/>
            <a:ext cx="1714500" cy="1714500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6876256" y="980728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1187624" y="4581128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3347864" y="4653136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5436096" y="4653136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7308304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Dad        </a:t>
            </a:r>
            <a:r>
              <a:rPr lang="zh-CN" altLang="en-US" sz="6000" dirty="0" smtClean="0"/>
              <a:t>爸爸       </a:t>
            </a:r>
            <a:r>
              <a:rPr lang="en-GB" sz="6000" dirty="0" err="1" smtClean="0"/>
              <a:t>bàba</a:t>
            </a:r>
            <a:r>
              <a:rPr lang="en-GB" sz="6000" dirty="0" smtClean="0"/>
              <a:t> </a:t>
            </a:r>
            <a:br>
              <a:rPr lang="en-GB" sz="6000" dirty="0" smtClean="0"/>
            </a:br>
            <a:r>
              <a:rPr lang="en-GB" sz="6000" dirty="0" smtClean="0"/>
              <a:t>Mum      </a:t>
            </a:r>
            <a:r>
              <a:rPr lang="zh-CN" altLang="en-US" sz="6000" dirty="0" smtClean="0"/>
              <a:t> 妈妈       </a:t>
            </a:r>
            <a:r>
              <a:rPr lang="en-GB" sz="6000" dirty="0" err="1" smtClean="0"/>
              <a:t>māma</a:t>
            </a:r>
            <a:endParaRPr lang="en-GB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 a few characters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have learned…</a:t>
            </a:r>
          </a:p>
          <a:p>
            <a:r>
              <a:rPr lang="en-US" dirty="0" smtClean="0"/>
              <a:t>to say mum, dad, older brother, older sister, younger brother, younger sister, friend and good </a:t>
            </a:r>
            <a:r>
              <a:rPr lang="en-US" dirty="0" smtClean="0"/>
              <a:t>friend;</a:t>
            </a:r>
            <a:endParaRPr lang="en-US" dirty="0" smtClean="0"/>
          </a:p>
          <a:p>
            <a:r>
              <a:rPr lang="en-US" dirty="0" smtClean="0"/>
              <a:t>to say teacher, student, worker, </a:t>
            </a:r>
            <a:r>
              <a:rPr lang="en-US" dirty="0" smtClean="0"/>
              <a:t>doctor;</a:t>
            </a:r>
            <a:endParaRPr lang="en-US" dirty="0" smtClean="0"/>
          </a:p>
          <a:p>
            <a:r>
              <a:rPr lang="en-US" dirty="0" smtClean="0"/>
              <a:t>to talk about family and </a:t>
            </a:r>
            <a:r>
              <a:rPr lang="en-US" dirty="0" smtClean="0"/>
              <a:t>friends;</a:t>
            </a:r>
            <a:endParaRPr lang="en-US" dirty="0" smtClean="0"/>
          </a:p>
          <a:p>
            <a:r>
              <a:rPr lang="en-US" dirty="0" smtClean="0"/>
              <a:t>to ask questions such as what do you do, who is he/she</a:t>
            </a:r>
          </a:p>
          <a:p>
            <a:r>
              <a:rPr lang="en-US" dirty="0" smtClean="0"/>
              <a:t>to write mum and dad </a:t>
            </a:r>
            <a:r>
              <a:rPr lang="en-US" smtClean="0"/>
              <a:t>in </a:t>
            </a:r>
            <a:r>
              <a:rPr lang="en-US" smtClean="0"/>
              <a:t>characters.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lesson we will learn…</a:t>
            </a:r>
          </a:p>
          <a:p>
            <a:endParaRPr lang="en-GB" dirty="0" smtClean="0"/>
          </a:p>
          <a:p>
            <a:r>
              <a:rPr lang="en-GB" dirty="0" smtClean="0"/>
              <a:t>some  words for family members and friends</a:t>
            </a:r>
          </a:p>
          <a:p>
            <a:r>
              <a:rPr lang="en-GB" dirty="0" smtClean="0"/>
              <a:t>some words for occupations</a:t>
            </a:r>
          </a:p>
          <a:p>
            <a:r>
              <a:rPr lang="en-GB" dirty="0" smtClean="0"/>
              <a:t>to use question words ‘</a:t>
            </a:r>
            <a:r>
              <a:rPr lang="en-GB" dirty="0" err="1" smtClean="0"/>
              <a:t>shenme</a:t>
            </a:r>
            <a:r>
              <a:rPr lang="en-GB" dirty="0" smtClean="0"/>
              <a:t>’ and ‘</a:t>
            </a:r>
            <a:r>
              <a:rPr lang="en-GB" dirty="0" err="1" smtClean="0"/>
              <a:t>shui</a:t>
            </a:r>
            <a:r>
              <a:rPr lang="en-GB" smtClean="0"/>
              <a:t>’</a:t>
            </a:r>
            <a:endParaRPr lang="en-GB" dirty="0" smtClean="0"/>
          </a:p>
          <a:p>
            <a:r>
              <a:rPr lang="en-GB" dirty="0" smtClean="0"/>
              <a:t>some simple characters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71600" y="1556792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Mum                     </a:t>
            </a:r>
            <a:r>
              <a:rPr lang="en-GB" dirty="0" err="1" smtClean="0"/>
              <a:t>māma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Dad                      </a:t>
            </a:r>
            <a:r>
              <a:rPr lang="en-GB" dirty="0" err="1" smtClean="0"/>
              <a:t>bàba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Older brother        </a:t>
            </a:r>
            <a:r>
              <a:rPr lang="en-GB" dirty="0" err="1" smtClean="0"/>
              <a:t>gēge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Younger brother    </a:t>
            </a:r>
            <a:r>
              <a:rPr lang="en-GB" dirty="0" err="1" smtClean="0"/>
              <a:t>dìdi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Older sister           </a:t>
            </a:r>
            <a:r>
              <a:rPr lang="en-GB" dirty="0" err="1" smtClean="0"/>
              <a:t>jiĕjie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Younger sister       </a:t>
            </a:r>
            <a:r>
              <a:rPr lang="en-GB" dirty="0" err="1" smtClean="0"/>
              <a:t>mèimei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 descr="C:\Users\lucy zhang\AppData\Local\Microsoft\Windows\Temporary Internet Files\Content.IE5\C2N1I4V9\MC90044604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124744"/>
            <a:ext cx="1140484" cy="1152128"/>
          </a:xfrm>
          <a:prstGeom prst="rect">
            <a:avLst/>
          </a:prstGeom>
          <a:noFill/>
        </p:spPr>
      </p:pic>
      <p:pic>
        <p:nvPicPr>
          <p:cNvPr id="1029" name="Picture 5" descr="C:\Users\lucy zhang\AppData\Local\Microsoft\Windows\Temporary Internet Files\Content.IE5\JWJCOJP6\MC90035874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2420888"/>
            <a:ext cx="790148" cy="1151455"/>
          </a:xfrm>
          <a:prstGeom prst="rect">
            <a:avLst/>
          </a:prstGeom>
          <a:noFill/>
        </p:spPr>
      </p:pic>
      <p:pic>
        <p:nvPicPr>
          <p:cNvPr id="1034" name="Picture 10" descr="C:\Users\lucy zhang\AppData\Local\Microsoft\Windows\Temporary Internet Files\Content.IE5\APK7DHTB\MM900046584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789040"/>
            <a:ext cx="2304256" cy="1414638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139952" y="1556792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139952" y="2132856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139952" y="270892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139952" y="3284984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139952" y="378904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139952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4016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GB" sz="2000" dirty="0" smtClean="0"/>
              <a:t>Mona </a:t>
            </a:r>
            <a:r>
              <a:rPr lang="en-GB" sz="2000" dirty="0" err="1" smtClean="0">
                <a:solidFill>
                  <a:srgbClr val="FF0000"/>
                </a:solidFill>
              </a:rPr>
              <a:t>shì</a:t>
            </a:r>
            <a:r>
              <a:rPr lang="en-GB" sz="2000" dirty="0" smtClean="0"/>
              <a:t> Homer de </a:t>
            </a:r>
            <a:r>
              <a:rPr lang="en-GB" sz="2000" dirty="0" err="1" smtClean="0"/>
              <a:t>māma</a:t>
            </a:r>
            <a:r>
              <a:rPr lang="en-GB" sz="2000" dirty="0" smtClean="0"/>
              <a:t> 。</a:t>
            </a:r>
          </a:p>
          <a:p>
            <a:pPr marL="624078" indent="-514350">
              <a:buNone/>
            </a:pPr>
            <a:r>
              <a:rPr lang="en-GB" sz="2000" dirty="0" smtClean="0"/>
              <a:t>       Mona is Homer’s Mum.</a:t>
            </a:r>
          </a:p>
          <a:p>
            <a:pPr marL="624078" indent="-514350">
              <a:buNone/>
            </a:pPr>
            <a:endParaRPr lang="en-GB" sz="2000" dirty="0" smtClean="0"/>
          </a:p>
          <a:p>
            <a:pPr marL="624078" indent="-514350">
              <a:buAutoNum type="arabicPeriod" startAt="2"/>
            </a:pPr>
            <a:r>
              <a:rPr lang="en-GB" sz="2000" dirty="0" smtClean="0"/>
              <a:t>Clancy </a:t>
            </a:r>
            <a:r>
              <a:rPr lang="en-GB" sz="2000" dirty="0" err="1" smtClean="0">
                <a:solidFill>
                  <a:srgbClr val="FF0000"/>
                </a:solidFill>
              </a:rPr>
              <a:t>shì</a:t>
            </a:r>
            <a:r>
              <a:rPr lang="en-GB" sz="2000" dirty="0" smtClean="0"/>
              <a:t> Marge de </a:t>
            </a:r>
            <a:r>
              <a:rPr lang="en-GB" sz="2000" dirty="0" err="1" smtClean="0"/>
              <a:t>bàba</a:t>
            </a:r>
            <a:r>
              <a:rPr lang="en-GB" sz="2000" dirty="0" smtClean="0"/>
              <a:t> 。 </a:t>
            </a:r>
            <a:br>
              <a:rPr lang="en-GB" sz="2000" dirty="0" smtClean="0"/>
            </a:br>
            <a:r>
              <a:rPr lang="en-GB" sz="2000" dirty="0" smtClean="0"/>
              <a:t>Clancy is Marge’s Dad.</a:t>
            </a:r>
          </a:p>
          <a:p>
            <a:pPr marL="624078" indent="-514350">
              <a:buAutoNum type="arabicPeriod" startAt="2"/>
            </a:pPr>
            <a:endParaRPr lang="en-GB" sz="2000" dirty="0" smtClean="0"/>
          </a:p>
          <a:p>
            <a:pPr marL="624078" indent="-514350">
              <a:buAutoNum type="arabicPeriod" startAt="2"/>
            </a:pPr>
            <a:r>
              <a:rPr lang="en-GB" sz="2000" dirty="0" smtClean="0"/>
              <a:t>Herb </a:t>
            </a:r>
            <a:r>
              <a:rPr lang="en-GB" sz="2000" dirty="0" err="1" smtClean="0">
                <a:solidFill>
                  <a:srgbClr val="FF0000"/>
                </a:solidFill>
              </a:rPr>
              <a:t>shì</a:t>
            </a:r>
            <a:r>
              <a:rPr lang="en-GB" sz="2000" dirty="0" smtClean="0"/>
              <a:t> Homer de </a:t>
            </a:r>
            <a:r>
              <a:rPr lang="en-GB" sz="2000" dirty="0" err="1" smtClean="0"/>
              <a:t>gēge</a:t>
            </a:r>
            <a:r>
              <a:rPr lang="en-GB" sz="2000" dirty="0" smtClean="0"/>
              <a:t> 。 </a:t>
            </a:r>
            <a:br>
              <a:rPr lang="en-GB" sz="2000" dirty="0" smtClean="0"/>
            </a:br>
            <a:r>
              <a:rPr lang="en-GB" sz="2000" dirty="0" smtClean="0"/>
              <a:t>Herb is Homer’s older brother.</a:t>
            </a:r>
          </a:p>
          <a:p>
            <a:pPr marL="624078" indent="-514350">
              <a:buAutoNum type="arabicPeriod" startAt="2"/>
            </a:pPr>
            <a:endParaRPr lang="en-GB" sz="2000" dirty="0" smtClean="0"/>
          </a:p>
          <a:p>
            <a:pPr marL="624078" indent="-514350">
              <a:buAutoNum type="arabicPeriod" startAt="2"/>
            </a:pPr>
            <a:r>
              <a:rPr lang="en-GB" sz="2000" dirty="0" smtClean="0"/>
              <a:t>Lisa </a:t>
            </a:r>
            <a:r>
              <a:rPr lang="en-GB" sz="2000" dirty="0" err="1" smtClean="0">
                <a:solidFill>
                  <a:srgbClr val="FF0000"/>
                </a:solidFill>
              </a:rPr>
              <a:t>shì</a:t>
            </a:r>
            <a:r>
              <a:rPr lang="en-GB" sz="2000" dirty="0" smtClean="0"/>
              <a:t> Maggie de </a:t>
            </a:r>
            <a:r>
              <a:rPr lang="en-GB" sz="2000" dirty="0" err="1" smtClean="0"/>
              <a:t>jiějie</a:t>
            </a:r>
            <a:r>
              <a:rPr lang="en-GB" sz="2000" dirty="0" smtClean="0"/>
              <a:t> 。 </a:t>
            </a:r>
            <a:br>
              <a:rPr lang="en-GB" sz="2000" dirty="0" smtClean="0"/>
            </a:br>
            <a:r>
              <a:rPr lang="en-GB" sz="2000" dirty="0" smtClean="0"/>
              <a:t>Lisa is Maggie’s older sister.</a:t>
            </a:r>
          </a:p>
          <a:p>
            <a:pPr marL="624078" indent="-514350">
              <a:buAutoNum type="arabicPeriod" startAt="2"/>
            </a:pPr>
            <a:endParaRPr lang="en-GB" sz="2000" dirty="0" smtClean="0"/>
          </a:p>
          <a:p>
            <a:pPr marL="624078" indent="-514350">
              <a:buAutoNum type="arabicPeriod" startAt="2"/>
            </a:pPr>
            <a:r>
              <a:rPr lang="en-GB" sz="2000" dirty="0" smtClean="0"/>
              <a:t>Selma </a:t>
            </a:r>
            <a:r>
              <a:rPr lang="en-GB" sz="2000" dirty="0" err="1" smtClean="0">
                <a:solidFill>
                  <a:srgbClr val="FF0000"/>
                </a:solidFill>
              </a:rPr>
              <a:t>shì</a:t>
            </a:r>
            <a:r>
              <a:rPr lang="en-GB" sz="2000" dirty="0" smtClean="0"/>
              <a:t> Marge de </a:t>
            </a:r>
            <a:r>
              <a:rPr lang="en-GB" sz="2000" dirty="0" err="1" smtClean="0"/>
              <a:t>mèimèi</a:t>
            </a:r>
            <a:r>
              <a:rPr lang="en-GB" sz="2000" dirty="0" smtClean="0"/>
              <a:t> 。</a:t>
            </a:r>
          </a:p>
          <a:p>
            <a:pPr marL="624078" indent="-514350">
              <a:buNone/>
            </a:pPr>
            <a:r>
              <a:rPr lang="en-GB" sz="2000" dirty="0" smtClean="0"/>
              <a:t>      Selma is Marge’s younger </a:t>
            </a:r>
            <a:r>
              <a:rPr lang="en-GB" sz="2000" dirty="0" err="1" smtClean="0"/>
              <a:t>sisiter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Example sentences-the Simpsons’ family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C:\Users\lucy zhang\AppData\Local\Microsoft\Windows\Temporary Internet Files\Content.IE5\JWJCOJP6\MC90038258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124744"/>
            <a:ext cx="3920480" cy="3920480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716016" y="126876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4716016" y="2276872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4716016" y="3284984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4716016" y="4437112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716016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1728192"/>
          </a:xfrm>
        </p:spPr>
        <p:txBody>
          <a:bodyPr>
            <a:normAutofit lnSpcReduction="10000"/>
          </a:bodyPr>
          <a:lstStyle/>
          <a:p>
            <a:pPr marL="566928" indent="-457200">
              <a:buAutoNum type="arabicPeriod"/>
            </a:pPr>
            <a:r>
              <a:rPr lang="en-GB" sz="2000" dirty="0" smtClean="0"/>
              <a:t>Homer </a:t>
            </a:r>
            <a:r>
              <a:rPr lang="en-GB" sz="2000" dirty="0" err="1" smtClean="0">
                <a:solidFill>
                  <a:srgbClr val="FF0000"/>
                </a:solidFill>
              </a:rPr>
              <a:t>yǒu</a:t>
            </a:r>
            <a:r>
              <a:rPr lang="en-GB" sz="2000" dirty="0" smtClean="0"/>
              <a:t> </a:t>
            </a:r>
            <a:r>
              <a:rPr lang="en-GB" sz="2000" dirty="0" err="1" smtClean="0"/>
              <a:t>māma</a:t>
            </a:r>
            <a:r>
              <a:rPr lang="en-GB" sz="2000" dirty="0" smtClean="0"/>
              <a:t>, </a:t>
            </a:r>
            <a:r>
              <a:rPr lang="en-GB" sz="2000" dirty="0" err="1" smtClean="0"/>
              <a:t>bàba</a:t>
            </a:r>
            <a:r>
              <a:rPr lang="en-GB" sz="2000" dirty="0" smtClean="0"/>
              <a:t> </a:t>
            </a:r>
            <a:r>
              <a:rPr lang="en-GB" sz="2000" dirty="0" err="1" smtClean="0"/>
              <a:t>hé</a:t>
            </a:r>
            <a:r>
              <a:rPr lang="en-GB" sz="2000" dirty="0" smtClean="0"/>
              <a:t> </a:t>
            </a:r>
            <a:r>
              <a:rPr lang="en-GB" sz="2000" dirty="0" err="1" smtClean="0"/>
              <a:t>gēge</a:t>
            </a:r>
            <a:r>
              <a:rPr lang="en-GB" sz="2000" dirty="0" smtClean="0"/>
              <a:t> 。</a:t>
            </a:r>
          </a:p>
          <a:p>
            <a:pPr marL="566928" indent="-457200">
              <a:buNone/>
            </a:pPr>
            <a:r>
              <a:rPr lang="en-GB" sz="2000" dirty="0" smtClean="0"/>
              <a:t>      Homer has Mum, Dad and older brother.</a:t>
            </a:r>
          </a:p>
          <a:p>
            <a:pPr marL="566928" indent="-457200">
              <a:buNone/>
            </a:pPr>
            <a:endParaRPr lang="en-GB" sz="2000" dirty="0" smtClean="0"/>
          </a:p>
          <a:p>
            <a:pPr marL="566928" indent="-457200">
              <a:buAutoNum type="arabicPeriod" startAt="2"/>
            </a:pPr>
            <a:r>
              <a:rPr lang="en-GB" sz="2000" dirty="0" smtClean="0"/>
              <a:t>Lisa </a:t>
            </a:r>
            <a:r>
              <a:rPr lang="en-GB" sz="2000" dirty="0" err="1" smtClean="0">
                <a:solidFill>
                  <a:srgbClr val="FF0000"/>
                </a:solidFill>
              </a:rPr>
              <a:t>yǒu</a:t>
            </a:r>
            <a:r>
              <a:rPr lang="en-GB" sz="2000" dirty="0" smtClean="0"/>
              <a:t> </a:t>
            </a:r>
            <a:r>
              <a:rPr lang="en-GB" sz="2000" dirty="0" err="1" smtClean="0"/>
              <a:t>māma</a:t>
            </a:r>
            <a:r>
              <a:rPr lang="en-GB" sz="2000" dirty="0" smtClean="0"/>
              <a:t>, </a:t>
            </a:r>
            <a:r>
              <a:rPr lang="en-GB" sz="2000" dirty="0" err="1" smtClean="0"/>
              <a:t>bàba</a:t>
            </a:r>
            <a:r>
              <a:rPr lang="en-GB" sz="2000" dirty="0" smtClean="0"/>
              <a:t>, </a:t>
            </a:r>
            <a:r>
              <a:rPr lang="en-GB" sz="2000" dirty="0" err="1" smtClean="0"/>
              <a:t>gēge</a:t>
            </a:r>
            <a:r>
              <a:rPr lang="en-GB" sz="2000" dirty="0" smtClean="0"/>
              <a:t> </a:t>
            </a:r>
            <a:r>
              <a:rPr lang="en-GB" sz="2000" dirty="0" err="1" smtClean="0"/>
              <a:t>hé</a:t>
            </a:r>
            <a:r>
              <a:rPr lang="en-GB" sz="2000" dirty="0" smtClean="0"/>
              <a:t> </a:t>
            </a:r>
            <a:r>
              <a:rPr lang="en-GB" sz="2000" dirty="0" err="1" smtClean="0"/>
              <a:t>mèimei</a:t>
            </a:r>
            <a:r>
              <a:rPr lang="en-GB" sz="2000" dirty="0" smtClean="0"/>
              <a:t> 。</a:t>
            </a:r>
          </a:p>
          <a:p>
            <a:pPr marL="566928" indent="-457200">
              <a:buNone/>
            </a:pPr>
            <a:r>
              <a:rPr lang="en-GB" sz="2000" dirty="0" smtClean="0"/>
              <a:t>      Lisa has Mum, Dad and younger sister.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sentences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5868144" y="2492896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300192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9552" y="90872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Friend              </a:t>
            </a:r>
            <a:r>
              <a:rPr lang="en-GB" dirty="0" err="1" smtClean="0"/>
              <a:t>péngyou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Good friend      h</a:t>
            </a:r>
            <a:r>
              <a:rPr lang="vi-VN" dirty="0" smtClean="0"/>
              <a:t>ă</a:t>
            </a:r>
            <a:r>
              <a:rPr lang="en-GB" dirty="0" smtClean="0"/>
              <a:t>o </a:t>
            </a:r>
            <a:r>
              <a:rPr lang="en-GB" dirty="0" err="1" smtClean="0"/>
              <a:t>péngyou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85293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Example </a:t>
            </a:r>
          </a:p>
          <a:p>
            <a:endParaRPr lang="en-GB" dirty="0" smtClean="0"/>
          </a:p>
          <a:p>
            <a:r>
              <a:rPr lang="en-GB" dirty="0" smtClean="0"/>
              <a:t>Bart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Milhouse</a:t>
            </a:r>
            <a:r>
              <a:rPr lang="en-GB" dirty="0" smtClean="0"/>
              <a:t> de h</a:t>
            </a:r>
            <a:r>
              <a:rPr lang="vi-VN" dirty="0" smtClean="0"/>
              <a:t>ă</a:t>
            </a:r>
            <a:r>
              <a:rPr lang="en-GB" dirty="0" smtClean="0"/>
              <a:t>o </a:t>
            </a:r>
            <a:r>
              <a:rPr lang="en-GB" dirty="0" err="1" smtClean="0"/>
              <a:t>péngyou</a:t>
            </a:r>
            <a:r>
              <a:rPr lang="en-GB" dirty="0" smtClean="0"/>
              <a:t>.</a:t>
            </a:r>
          </a:p>
          <a:p>
            <a:r>
              <a:rPr lang="en-GB" dirty="0" smtClean="0"/>
              <a:t>Bart is </a:t>
            </a:r>
            <a:r>
              <a:rPr lang="en-GB" dirty="0" err="1" smtClean="0"/>
              <a:t>Milhouse’s</a:t>
            </a:r>
            <a:r>
              <a:rPr lang="en-GB" dirty="0" smtClean="0"/>
              <a:t> good friend. </a:t>
            </a:r>
            <a:endParaRPr lang="en-GB" dirty="0"/>
          </a:p>
        </p:txBody>
      </p:sp>
      <p:pic>
        <p:nvPicPr>
          <p:cNvPr id="2051" name="Picture 3" descr="C:\Users\lucy zhang\AppData\Local\Microsoft\Windows\Temporary Internet Files\Content.IE5\JWJCOJP6\MC9000895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708920"/>
            <a:ext cx="3024336" cy="2664296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3707904" y="90872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995936" y="1484784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4644008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5616" y="31409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lǎoshī</a:t>
            </a:r>
            <a:r>
              <a:rPr lang="en-GB" sz="3200" dirty="0" smtClean="0"/>
              <a:t>    </a:t>
            </a:r>
            <a:r>
              <a:rPr lang="en-GB" sz="3200" dirty="0" err="1" smtClean="0"/>
              <a:t>gōngrén</a:t>
            </a:r>
            <a:r>
              <a:rPr lang="en-GB" sz="3200" dirty="0" smtClean="0"/>
              <a:t>   </a:t>
            </a:r>
            <a:r>
              <a:rPr lang="en-GB" sz="3200" dirty="0" err="1" smtClean="0"/>
              <a:t>yīshēng</a:t>
            </a:r>
            <a:r>
              <a:rPr lang="en-GB" sz="3200" dirty="0" smtClean="0"/>
              <a:t>  </a:t>
            </a:r>
            <a:r>
              <a:rPr lang="en-GB" sz="3200" dirty="0" err="1" smtClean="0"/>
              <a:t>xuésheng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Teacher  worker     doctor    student </a:t>
            </a:r>
            <a:endParaRPr lang="en-GB" sz="3200" dirty="0"/>
          </a:p>
        </p:txBody>
      </p:sp>
      <p:pic>
        <p:nvPicPr>
          <p:cNvPr id="3074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628800"/>
            <a:ext cx="1584176" cy="1355377"/>
          </a:xfrm>
          <a:prstGeom prst="rect">
            <a:avLst/>
          </a:prstGeom>
          <a:noFill/>
        </p:spPr>
      </p:pic>
      <p:pic>
        <p:nvPicPr>
          <p:cNvPr id="3075" name="Picture 3" descr="C:\Users\lucy zhang\AppData\Local\Microsoft\Windows\Temporary Internet Files\Content.IE5\C2N1I4V9\MC90043393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628800"/>
            <a:ext cx="1440160" cy="1440160"/>
          </a:xfrm>
          <a:prstGeom prst="rect">
            <a:avLst/>
          </a:prstGeom>
          <a:noFill/>
        </p:spPr>
      </p:pic>
      <p:pic>
        <p:nvPicPr>
          <p:cNvPr id="3076" name="Picture 4" descr="C:\Users\lucy zhang\AppData\Local\Microsoft\Windows\Temporary Internet Files\Content.IE5\KFVVTCBK\MP90040179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340768"/>
            <a:ext cx="1289700" cy="1866125"/>
          </a:xfrm>
          <a:prstGeom prst="rect">
            <a:avLst/>
          </a:prstGeom>
          <a:noFill/>
        </p:spPr>
      </p:pic>
      <p:pic>
        <p:nvPicPr>
          <p:cNvPr id="3077" name="Picture 5" descr="C:\Users\lucy zhang\AppData\Local\Microsoft\Windows\Temporary Internet Files\Content.IE5\JWJCOJP6\MC90008903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1700808"/>
            <a:ext cx="1420753" cy="1363604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1691680" y="486916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3635896" y="486916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5508104" y="486916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7452320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79712" y="1988840"/>
            <a:ext cx="4834880" cy="3459840"/>
          </a:xfrm>
        </p:spPr>
        <p:txBody>
          <a:bodyPr/>
          <a:lstStyle/>
          <a:p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xuésheng</a:t>
            </a:r>
            <a:r>
              <a:rPr lang="en-GB" dirty="0" smtClean="0"/>
              <a:t> 。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māma</a:t>
            </a:r>
            <a:r>
              <a:rPr lang="en-GB" dirty="0" smtClean="0"/>
              <a:t>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yīshēng</a:t>
            </a:r>
            <a:r>
              <a:rPr lang="en-GB" dirty="0" smtClean="0"/>
              <a:t> 。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gēge</a:t>
            </a:r>
            <a:r>
              <a:rPr lang="en-GB" dirty="0" smtClean="0"/>
              <a:t>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lǎoshī</a:t>
            </a:r>
            <a:r>
              <a:rPr lang="en-GB" dirty="0" smtClean="0"/>
              <a:t> 。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</a:t>
            </a:r>
            <a:endParaRPr lang="en-GB" dirty="0"/>
          </a:p>
        </p:txBody>
      </p:sp>
      <p:pic>
        <p:nvPicPr>
          <p:cNvPr id="4098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1340768"/>
            <a:ext cx="1199104" cy="1224136"/>
          </a:xfrm>
          <a:prstGeom prst="rect">
            <a:avLst/>
          </a:prstGeom>
          <a:noFill/>
        </p:spPr>
      </p:pic>
      <p:pic>
        <p:nvPicPr>
          <p:cNvPr id="4099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204864"/>
            <a:ext cx="1008112" cy="1396556"/>
          </a:xfrm>
          <a:prstGeom prst="rect">
            <a:avLst/>
          </a:prstGeom>
          <a:noFill/>
        </p:spPr>
      </p:pic>
      <p:pic>
        <p:nvPicPr>
          <p:cNvPr id="4100" name="Picture 4" descr="C:\Users\lucy zhang\AppData\Local\Microsoft\Windows\Temporary Internet Files\Content.IE5\C2N1I4V9\MC90029547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429000"/>
            <a:ext cx="1340554" cy="1859478"/>
          </a:xfrm>
          <a:prstGeom prst="rect">
            <a:avLst/>
          </a:prstGeom>
          <a:noFill/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1907704" y="2132856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1907704" y="2996952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1907704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example</a:t>
            </a:r>
          </a:p>
          <a:p>
            <a:endParaRPr lang="en-GB" dirty="0" smtClean="0"/>
          </a:p>
          <a:p>
            <a:r>
              <a:rPr lang="en-GB" dirty="0" smtClean="0"/>
              <a:t>I have…</a:t>
            </a:r>
          </a:p>
          <a:p>
            <a:endParaRPr lang="en-GB" dirty="0" smtClean="0"/>
          </a:p>
          <a:p>
            <a:r>
              <a:rPr lang="en-GB" dirty="0" smtClean="0"/>
              <a:t>My mum is a teacher. My dad is…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04/02/2012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332-572F-49EE-8A9B-43719358212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about your family</a:t>
            </a:r>
            <a:endParaRPr lang="en-GB" dirty="0"/>
          </a:p>
        </p:txBody>
      </p:sp>
      <p:pic>
        <p:nvPicPr>
          <p:cNvPr id="5123" name="Picture 3" descr="C:\Users\lucy zhang\AppData\Local\Microsoft\Windows\Temporary Internet Files\Content.IE5\KFVVTCBK\MC91021699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645024"/>
            <a:ext cx="235116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</TotalTime>
  <Words>391</Words>
  <Application>Microsoft Office PowerPoint</Application>
  <PresentationFormat>On-screen Show (4:3)</PresentationFormat>
  <Paragraphs>127</Paragraphs>
  <Slides>14</Slides>
  <Notes>3</Notes>
  <HiddenSlides>0</HiddenSlides>
  <MMClips>34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Lesson three  family and friends</vt:lpstr>
      <vt:lpstr>Lesson objective</vt:lpstr>
      <vt:lpstr>Slide 3</vt:lpstr>
      <vt:lpstr>Example sentences-the Simpsons’ family </vt:lpstr>
      <vt:lpstr>More sentences</vt:lpstr>
      <vt:lpstr>Slide 6</vt:lpstr>
      <vt:lpstr>Slide 7</vt:lpstr>
      <vt:lpstr>Examples </vt:lpstr>
      <vt:lpstr>Talk about your family</vt:lpstr>
      <vt:lpstr>Use question words ‘shenme’ and ‘shui’ </vt:lpstr>
      <vt:lpstr>Who is he/she? Tā shì shuí ？</vt:lpstr>
      <vt:lpstr>What do you do? Nĭ zuò shénme gōngzuò ？</vt:lpstr>
      <vt:lpstr>Learn a few characters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three  family and friends</dc:title>
  <dc:creator>lucy zhang</dc:creator>
  <cp:lastModifiedBy>lucy zhang</cp:lastModifiedBy>
  <cp:revision>29</cp:revision>
  <dcterms:created xsi:type="dcterms:W3CDTF">2012-01-25T14:57:20Z</dcterms:created>
  <dcterms:modified xsi:type="dcterms:W3CDTF">2012-03-22T11:44:31Z</dcterms:modified>
</cp:coreProperties>
</file>