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activeX/activeX2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activeX/activeX7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activeX/activeX8.xml" ContentType="application/vnd.ms-office.activeX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activeX/activeX6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activeX/activeX5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71" r:id="rId10"/>
    <p:sldId id="272" r:id="rId11"/>
    <p:sldId id="270" r:id="rId12"/>
    <p:sldId id="269" r:id="rId13"/>
    <p:sldId id="293" r:id="rId14"/>
    <p:sldId id="273" r:id="rId15"/>
    <p:sldId id="276" r:id="rId16"/>
    <p:sldId id="278" r:id="rId17"/>
    <p:sldId id="274" r:id="rId18"/>
    <p:sldId id="279" r:id="rId19"/>
    <p:sldId id="280" r:id="rId20"/>
    <p:sldId id="294" r:id="rId21"/>
    <p:sldId id="281" r:id="rId22"/>
    <p:sldId id="282" r:id="rId23"/>
    <p:sldId id="284" r:id="rId24"/>
    <p:sldId id="289" r:id="rId25"/>
    <p:sldId id="307" r:id="rId26"/>
    <p:sldId id="288" r:id="rId27"/>
    <p:sldId id="297" r:id="rId28"/>
    <p:sldId id="299" r:id="rId29"/>
    <p:sldId id="283" r:id="rId30"/>
    <p:sldId id="285" r:id="rId31"/>
    <p:sldId id="298" r:id="rId32"/>
    <p:sldId id="300" r:id="rId33"/>
    <p:sldId id="296" r:id="rId34"/>
    <p:sldId id="292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Hollande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May-11</c:v>
                </c:pt>
                <c:pt idx="1">
                  <c:v>Jun-11</c:v>
                </c:pt>
                <c:pt idx="2">
                  <c:v>Jul-11</c:v>
                </c:pt>
                <c:pt idx="3">
                  <c:v>Sep-11</c:v>
                </c:pt>
                <c:pt idx="4">
                  <c:v>Oct-11</c:v>
                </c:pt>
                <c:pt idx="5">
                  <c:v>Nov-11</c:v>
                </c:pt>
                <c:pt idx="6">
                  <c:v>Dec-11</c:v>
                </c:pt>
                <c:pt idx="7">
                  <c:v>Jan-12</c:v>
                </c:pt>
                <c:pt idx="8">
                  <c:v>14.01.12</c:v>
                </c:pt>
                <c:pt idx="9">
                  <c:v>31.01.12</c:v>
                </c:pt>
                <c:pt idx="10">
                  <c:v>13.02.12</c:v>
                </c:pt>
                <c:pt idx="11">
                  <c:v>25.02.12</c:v>
                </c:pt>
                <c:pt idx="12">
                  <c:v>06.03.12</c:v>
                </c:pt>
                <c:pt idx="13">
                  <c:v>13.03.12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29</c:v>
                </c:pt>
                <c:pt idx="1">
                  <c:v>32</c:v>
                </c:pt>
                <c:pt idx="2">
                  <c:v>29</c:v>
                </c:pt>
                <c:pt idx="3">
                  <c:v>30</c:v>
                </c:pt>
                <c:pt idx="4">
                  <c:v>32</c:v>
                </c:pt>
                <c:pt idx="5">
                  <c:v>35</c:v>
                </c:pt>
                <c:pt idx="6">
                  <c:v>32</c:v>
                </c:pt>
                <c:pt idx="7">
                  <c:v>29</c:v>
                </c:pt>
                <c:pt idx="8">
                  <c:v>27</c:v>
                </c:pt>
                <c:pt idx="9">
                  <c:v>31</c:v>
                </c:pt>
                <c:pt idx="10">
                  <c:v>30</c:v>
                </c:pt>
                <c:pt idx="11">
                  <c:v>28</c:v>
                </c:pt>
                <c:pt idx="12">
                  <c:v>30</c:v>
                </c:pt>
                <c:pt idx="13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Sarkozy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May-11</c:v>
                </c:pt>
                <c:pt idx="1">
                  <c:v>Jun-11</c:v>
                </c:pt>
                <c:pt idx="2">
                  <c:v>Jul-11</c:v>
                </c:pt>
                <c:pt idx="3">
                  <c:v>Sep-11</c:v>
                </c:pt>
                <c:pt idx="4">
                  <c:v>Oct-11</c:v>
                </c:pt>
                <c:pt idx="5">
                  <c:v>Nov-11</c:v>
                </c:pt>
                <c:pt idx="6">
                  <c:v>Dec-11</c:v>
                </c:pt>
                <c:pt idx="7">
                  <c:v>Jan-12</c:v>
                </c:pt>
                <c:pt idx="8">
                  <c:v>14.01.12</c:v>
                </c:pt>
                <c:pt idx="9">
                  <c:v>31.01.12</c:v>
                </c:pt>
                <c:pt idx="10">
                  <c:v>13.02.12</c:v>
                </c:pt>
                <c:pt idx="11">
                  <c:v>25.02.12</c:v>
                </c:pt>
                <c:pt idx="12">
                  <c:v>06.03.12</c:v>
                </c:pt>
                <c:pt idx="13">
                  <c:v>13.03.12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19</c:v>
                </c:pt>
                <c:pt idx="1">
                  <c:v>19</c:v>
                </c:pt>
                <c:pt idx="2">
                  <c:v>22</c:v>
                </c:pt>
                <c:pt idx="3">
                  <c:v>22</c:v>
                </c:pt>
                <c:pt idx="4">
                  <c:v>21</c:v>
                </c:pt>
                <c:pt idx="5">
                  <c:v>24</c:v>
                </c:pt>
                <c:pt idx="6">
                  <c:v>25.5</c:v>
                </c:pt>
                <c:pt idx="7">
                  <c:v>23</c:v>
                </c:pt>
                <c:pt idx="8">
                  <c:v>24</c:v>
                </c:pt>
                <c:pt idx="9">
                  <c:v>24</c:v>
                </c:pt>
                <c:pt idx="10">
                  <c:v>25</c:v>
                </c:pt>
                <c:pt idx="11">
                  <c:v>27</c:v>
                </c:pt>
                <c:pt idx="12">
                  <c:v>26</c:v>
                </c:pt>
                <c:pt idx="13">
                  <c:v>28.5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 Pen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May-11</c:v>
                </c:pt>
                <c:pt idx="1">
                  <c:v>Jun-11</c:v>
                </c:pt>
                <c:pt idx="2">
                  <c:v>Jul-11</c:v>
                </c:pt>
                <c:pt idx="3">
                  <c:v>Sep-11</c:v>
                </c:pt>
                <c:pt idx="4">
                  <c:v>Oct-11</c:v>
                </c:pt>
                <c:pt idx="5">
                  <c:v>Nov-11</c:v>
                </c:pt>
                <c:pt idx="6">
                  <c:v>Dec-11</c:v>
                </c:pt>
                <c:pt idx="7">
                  <c:v>Jan-12</c:v>
                </c:pt>
                <c:pt idx="8">
                  <c:v>14.01.12</c:v>
                </c:pt>
                <c:pt idx="9">
                  <c:v>31.01.12</c:v>
                </c:pt>
                <c:pt idx="10">
                  <c:v>13.02.12</c:v>
                </c:pt>
                <c:pt idx="11">
                  <c:v>25.02.12</c:v>
                </c:pt>
                <c:pt idx="12">
                  <c:v>06.03.12</c:v>
                </c:pt>
                <c:pt idx="13">
                  <c:v>13.03.12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16</c:v>
                </c:pt>
                <c:pt idx="5">
                  <c:v>19</c:v>
                </c:pt>
                <c:pt idx="6">
                  <c:v>17</c:v>
                </c:pt>
                <c:pt idx="7">
                  <c:v>18</c:v>
                </c:pt>
                <c:pt idx="8">
                  <c:v>22</c:v>
                </c:pt>
                <c:pt idx="9">
                  <c:v>20</c:v>
                </c:pt>
                <c:pt idx="10">
                  <c:v>18</c:v>
                </c:pt>
                <c:pt idx="11">
                  <c:v>18</c:v>
                </c:pt>
                <c:pt idx="12">
                  <c:v>19</c:v>
                </c:pt>
                <c:pt idx="13">
                  <c:v>16.5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Bayrou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May-11</c:v>
                </c:pt>
                <c:pt idx="1">
                  <c:v>Jun-11</c:v>
                </c:pt>
                <c:pt idx="2">
                  <c:v>Jul-11</c:v>
                </c:pt>
                <c:pt idx="3">
                  <c:v>Sep-11</c:v>
                </c:pt>
                <c:pt idx="4">
                  <c:v>Oct-11</c:v>
                </c:pt>
                <c:pt idx="5">
                  <c:v>Nov-11</c:v>
                </c:pt>
                <c:pt idx="6">
                  <c:v>Dec-11</c:v>
                </c:pt>
                <c:pt idx="7">
                  <c:v>Jan-12</c:v>
                </c:pt>
                <c:pt idx="8">
                  <c:v>14.01.12</c:v>
                </c:pt>
                <c:pt idx="9">
                  <c:v>31.01.12</c:v>
                </c:pt>
                <c:pt idx="10">
                  <c:v>13.02.12</c:v>
                </c:pt>
                <c:pt idx="11">
                  <c:v>25.02.12</c:v>
                </c:pt>
                <c:pt idx="12">
                  <c:v>06.03.12</c:v>
                </c:pt>
                <c:pt idx="13">
                  <c:v>13.03.12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5.5</c:v>
                </c:pt>
                <c:pt idx="5">
                  <c:v>5.5</c:v>
                </c:pt>
                <c:pt idx="6">
                  <c:v>7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12</c:v>
                </c:pt>
                <c:pt idx="11">
                  <c:v>13</c:v>
                </c:pt>
                <c:pt idx="12">
                  <c:v>13</c:v>
                </c:pt>
                <c:pt idx="13">
                  <c:v>12.5</c:v>
                </c:pt>
              </c:numCache>
            </c:numRef>
          </c:val>
        </c:ser>
        <c:marker val="1"/>
        <c:axId val="54471296"/>
        <c:axId val="54514048"/>
      </c:lineChart>
      <c:catAx>
        <c:axId val="54471296"/>
        <c:scaling>
          <c:orientation val="minMax"/>
        </c:scaling>
        <c:axPos val="b"/>
        <c:numFmt formatCode="mmm\-yy" sourceLinked="1"/>
        <c:tickLblPos val="nextTo"/>
        <c:crossAx val="54514048"/>
        <c:crosses val="autoZero"/>
        <c:auto val="1"/>
        <c:lblAlgn val="ctr"/>
        <c:lblOffset val="100"/>
      </c:catAx>
      <c:valAx>
        <c:axId val="54514048"/>
        <c:scaling>
          <c:orientation val="minMax"/>
        </c:scaling>
        <c:axPos val="l"/>
        <c:majorGridlines/>
        <c:numFmt formatCode="General" sourceLinked="1"/>
        <c:tickLblPos val="nextTo"/>
        <c:crossAx val="544712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Sarkozy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Octobre 11</c:v>
                </c:pt>
                <c:pt idx="1">
                  <c:v>Décembre 11</c:v>
                </c:pt>
                <c:pt idx="2">
                  <c:v>Janvier 12</c:v>
                </c:pt>
                <c:pt idx="3">
                  <c:v>Février 12</c:v>
                </c:pt>
                <c:pt idx="4">
                  <c:v>Mars 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40</c:v>
                </c:pt>
                <c:pt idx="2">
                  <c:v>41</c:v>
                </c:pt>
                <c:pt idx="3">
                  <c:v>43</c:v>
                </c:pt>
                <c:pt idx="4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Hollande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Octobre 11</c:v>
                </c:pt>
                <c:pt idx="1">
                  <c:v>Décembre 11</c:v>
                </c:pt>
                <c:pt idx="2">
                  <c:v>Janvier 12</c:v>
                </c:pt>
                <c:pt idx="3">
                  <c:v>Février 12</c:v>
                </c:pt>
                <c:pt idx="4">
                  <c:v>Mars 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62</c:v>
                </c:pt>
                <c:pt idx="1">
                  <c:v>60</c:v>
                </c:pt>
                <c:pt idx="2">
                  <c:v>59</c:v>
                </c:pt>
                <c:pt idx="3">
                  <c:v>57</c:v>
                </c:pt>
                <c:pt idx="4">
                  <c:v>54</c:v>
                </c:pt>
              </c:numCache>
            </c:numRef>
          </c:val>
        </c:ser>
        <c:marker val="1"/>
        <c:axId val="54030336"/>
        <c:axId val="54031872"/>
      </c:lineChart>
      <c:catAx>
        <c:axId val="54030336"/>
        <c:scaling>
          <c:orientation val="minMax"/>
        </c:scaling>
        <c:axPos val="b"/>
        <c:numFmt formatCode="m/d/yyyy" sourceLinked="1"/>
        <c:tickLblPos val="nextTo"/>
        <c:crossAx val="54031872"/>
        <c:crosses val="autoZero"/>
        <c:auto val="1"/>
        <c:lblAlgn val="ctr"/>
        <c:lblOffset val="100"/>
      </c:catAx>
      <c:valAx>
        <c:axId val="54031872"/>
        <c:scaling>
          <c:orientation val="minMax"/>
        </c:scaling>
        <c:axPos val="l"/>
        <c:majorGridlines/>
        <c:numFmt formatCode="General" sourceLinked="1"/>
        <c:tickLblPos val="nextTo"/>
        <c:crossAx val="540303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1CF9-8890-4819-A874-212481BDCBFE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044B3-4CE8-4265-AF57-240E6A6E5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73E0-76EC-4BBB-80C7-2C1C4FAC4AEC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6090F-8592-4671-AA7E-D2F2663E9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0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RBGtSzv4Pc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7’30’’-11’30’’</a:t>
            </a:r>
          </a:p>
          <a:p>
            <a:r>
              <a:rPr lang="en-US" dirty="0" smtClean="0"/>
              <a:t>http://www.youtube.com/v/W9WeThf_Jdc&amp;feature/related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http://www.youtube.com/v/j8NVvatvAJ8&amp;feature/related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http://www.youtube.com/v/pkRav1v-Qtw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http://www.youtube.com/watch?v=aRBGtSzv4Pc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http://www.youtube.com/v/Wnq4C3U5lDY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C181-E9DF-437A-8E16-D5AE7DBE8BF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5’52-9’00 (la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crise</a:t>
            </a:r>
            <a:r>
              <a:rPr lang="en-GB" baseline="0" dirty="0" smtClean="0"/>
              <a:t>) + 30’50-36’12 (“</a:t>
            </a:r>
            <a:r>
              <a:rPr lang="en-GB" baseline="0" dirty="0" err="1" smtClean="0"/>
              <a:t>quand</a:t>
            </a:r>
            <a:r>
              <a:rPr lang="en-GB" baseline="0" dirty="0" smtClean="0"/>
              <a:t> on </a:t>
            </a:r>
            <a:r>
              <a:rPr lang="en-GB" baseline="0" dirty="0" err="1" smtClean="0"/>
              <a:t>aime</a:t>
            </a:r>
            <a:r>
              <a:rPr lang="en-GB" baseline="0" dirty="0" smtClean="0"/>
              <a:t> la France”)</a:t>
            </a:r>
          </a:p>
          <a:p>
            <a:r>
              <a:rPr lang="en-US" dirty="0" smtClean="0"/>
              <a:t>http://www.youtube.com/v/RrYUkXdU89Y&amp;feature/related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http://www.youtube.com/v/BQLW-pqGTjo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090F-8592-4671-AA7E-D2F2663E9E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2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5631-491E-49BF-9EC7-D77092614D8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6160-E341-480D-B127-3E31D140B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ww.youtube.com/watch?v=aRBGtSzv4Pc" TargetMode="Externa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.xml"/><Relationship Id="rId2" Type="http://schemas.openxmlformats.org/officeDocument/2006/relationships/tags" Target="../tags/tag29.xml"/><Relationship Id="rId1" Type="http://schemas.openxmlformats.org/officeDocument/2006/relationships/vmlDrawing" Target="../drawings/vmlDrawing5.v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2" Type="http://schemas.openxmlformats.org/officeDocument/2006/relationships/tags" Target="../tags/tag32.xml"/><Relationship Id="rId1" Type="http://schemas.openxmlformats.org/officeDocument/2006/relationships/vmlDrawing" Target="../drawings/vmlDrawing6.v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7.v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2" Type="http://schemas.openxmlformats.org/officeDocument/2006/relationships/tags" Target="../tags/tag34.xml"/><Relationship Id="rId1" Type="http://schemas.openxmlformats.org/officeDocument/2006/relationships/vmlDrawing" Target="../drawings/vmlDrawing8.v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3333FF"/>
                </a:solidFill>
              </a:rPr>
              <a:t>Présidentielles</a:t>
            </a:r>
            <a:r>
              <a:rPr lang="en-GB" dirty="0" smtClean="0">
                <a:solidFill>
                  <a:srgbClr val="3333FF"/>
                </a:solidFill>
              </a:rPr>
              <a:t> 2012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3333FF"/>
                </a:solidFill>
              </a:rPr>
              <a:t>Faites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entrer</a:t>
            </a:r>
            <a:r>
              <a:rPr lang="en-GB" dirty="0" smtClean="0">
                <a:solidFill>
                  <a:srgbClr val="3333FF"/>
                </a:solidFill>
              </a:rPr>
              <a:t> les </a:t>
            </a:r>
            <a:r>
              <a:rPr lang="en-GB" dirty="0" err="1" smtClean="0">
                <a:solidFill>
                  <a:srgbClr val="3333FF"/>
                </a:solidFill>
              </a:rPr>
              <a:t>candidats</a:t>
            </a:r>
            <a:r>
              <a:rPr lang="en-GB" dirty="0" smtClean="0">
                <a:solidFill>
                  <a:srgbClr val="3333FF"/>
                </a:solidFill>
              </a:rPr>
              <a:t>!...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33FF"/>
                </a:solidFill>
              </a:rPr>
              <a:t>Alliance </a:t>
            </a:r>
            <a:r>
              <a:rPr lang="en-GB" dirty="0" err="1" smtClean="0">
                <a:solidFill>
                  <a:srgbClr val="3333FF"/>
                </a:solidFill>
              </a:rPr>
              <a:t>Française</a:t>
            </a:r>
            <a:r>
              <a:rPr lang="en-GB" dirty="0" smtClean="0">
                <a:solidFill>
                  <a:srgbClr val="3333FF"/>
                </a:solidFill>
              </a:rPr>
              <a:t> Sixth Form Lecture</a:t>
            </a:r>
          </a:p>
          <a:p>
            <a:pPr algn="ctr"/>
            <a:r>
              <a:rPr lang="en-GB" dirty="0" smtClean="0">
                <a:solidFill>
                  <a:srgbClr val="3333FF"/>
                </a:solidFill>
              </a:rPr>
              <a:t>Franck Michel – Newcastle University</a:t>
            </a:r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de </a:t>
            </a:r>
            <a:r>
              <a:rPr lang="en-GB" dirty="0" err="1" smtClean="0">
                <a:solidFill>
                  <a:srgbClr val="3333FF"/>
                </a:solidFill>
              </a:rPr>
              <a:t>Villepin</a:t>
            </a:r>
            <a:r>
              <a:rPr lang="en-GB" dirty="0" smtClean="0">
                <a:solidFill>
                  <a:srgbClr val="3333FF"/>
                </a:solidFill>
              </a:rPr>
              <a:t> / </a:t>
            </a:r>
            <a:r>
              <a:rPr lang="en-GB" dirty="0" err="1" smtClean="0">
                <a:solidFill>
                  <a:srgbClr val="3333FF"/>
                </a:solidFill>
              </a:rPr>
              <a:t>Dupont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Aignan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3333FF"/>
                </a:solidFill>
              </a:rPr>
              <a:t>deux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anciens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membres</a:t>
            </a:r>
            <a:r>
              <a:rPr lang="en-GB" dirty="0" smtClean="0">
                <a:solidFill>
                  <a:srgbClr val="3333FF"/>
                </a:solidFill>
              </a:rPr>
              <a:t> de </a:t>
            </a:r>
            <a:r>
              <a:rPr lang="en-GB" dirty="0" err="1" smtClean="0">
                <a:solidFill>
                  <a:srgbClr val="3333FF"/>
                </a:solidFill>
              </a:rPr>
              <a:t>l’UMP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err="1" smtClean="0">
                <a:solidFill>
                  <a:srgbClr val="3333FF"/>
                </a:solidFill>
              </a:rPr>
              <a:t>ont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pris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leurs</a:t>
            </a:r>
            <a:r>
              <a:rPr lang="en-GB" dirty="0" smtClean="0">
                <a:solidFill>
                  <a:srgbClr val="3333FF"/>
                </a:solidFill>
              </a:rPr>
              <a:t> distances avec </a:t>
            </a:r>
            <a:r>
              <a:rPr lang="en-GB" dirty="0" err="1" smtClean="0">
                <a:solidFill>
                  <a:srgbClr val="3333FF"/>
                </a:solidFill>
              </a:rPr>
              <a:t>Sarkozy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smtClean="0">
                <a:solidFill>
                  <a:srgbClr val="3333FF"/>
                </a:solidFill>
              </a:rPr>
              <a:t>de </a:t>
            </a:r>
            <a:r>
              <a:rPr lang="en-GB" dirty="0" err="1" smtClean="0">
                <a:solidFill>
                  <a:srgbClr val="3333FF"/>
                </a:solidFill>
              </a:rPr>
              <a:t>Villepin</a:t>
            </a:r>
            <a:r>
              <a:rPr lang="en-GB" dirty="0" smtClean="0">
                <a:solidFill>
                  <a:srgbClr val="3333FF"/>
                </a:solidFill>
              </a:rPr>
              <a:t>: </a:t>
            </a:r>
            <a:r>
              <a:rPr lang="en-GB" dirty="0" err="1" smtClean="0">
                <a:solidFill>
                  <a:srgbClr val="3333FF"/>
                </a:solidFill>
              </a:rPr>
              <a:t>revendique</a:t>
            </a:r>
            <a:r>
              <a:rPr lang="en-GB" dirty="0" smtClean="0">
                <a:solidFill>
                  <a:srgbClr val="3333FF"/>
                </a:solidFill>
              </a:rPr>
              <a:t> un </a:t>
            </a:r>
            <a:r>
              <a:rPr lang="en-GB" dirty="0" err="1" smtClean="0">
                <a:solidFill>
                  <a:srgbClr val="3333FF"/>
                </a:solidFill>
              </a:rPr>
              <a:t>gaullisme</a:t>
            </a:r>
            <a:r>
              <a:rPr lang="en-GB" dirty="0" smtClean="0">
                <a:solidFill>
                  <a:srgbClr val="3333FF"/>
                </a:solidFill>
              </a:rPr>
              <a:t> social et </a:t>
            </a:r>
            <a:r>
              <a:rPr lang="en-GB" dirty="0" err="1" smtClean="0">
                <a:solidFill>
                  <a:srgbClr val="3333FF"/>
                </a:solidFill>
              </a:rPr>
              <a:t>authentique</a:t>
            </a:r>
            <a:r>
              <a:rPr lang="en-GB" dirty="0" smtClean="0">
                <a:solidFill>
                  <a:srgbClr val="3333FF"/>
                </a:solidFill>
              </a:rPr>
              <a:t> plus au centre </a:t>
            </a:r>
            <a:r>
              <a:rPr lang="en-GB" dirty="0" err="1" smtClean="0">
                <a:solidFill>
                  <a:srgbClr val="3333FF"/>
                </a:solidFill>
              </a:rPr>
              <a:t>que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Sarkozy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err="1" smtClean="0">
                <a:solidFill>
                  <a:srgbClr val="3333FF"/>
                </a:solidFill>
              </a:rPr>
              <a:t>Dupont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Aignan</a:t>
            </a:r>
            <a:r>
              <a:rPr lang="en-GB" dirty="0" smtClean="0">
                <a:solidFill>
                  <a:srgbClr val="3333FF"/>
                </a:solidFill>
              </a:rPr>
              <a:t>: </a:t>
            </a:r>
            <a:r>
              <a:rPr lang="en-GB" dirty="0" err="1" smtClean="0">
                <a:solidFill>
                  <a:srgbClr val="3333FF"/>
                </a:solidFill>
              </a:rPr>
              <a:t>revendique</a:t>
            </a:r>
            <a:r>
              <a:rPr lang="en-GB" dirty="0" smtClean="0">
                <a:solidFill>
                  <a:srgbClr val="3333FF"/>
                </a:solidFill>
              </a:rPr>
              <a:t> un </a:t>
            </a:r>
            <a:r>
              <a:rPr lang="en-GB" dirty="0" err="1" smtClean="0">
                <a:solidFill>
                  <a:srgbClr val="3333FF"/>
                </a:solidFill>
              </a:rPr>
              <a:t>gaullisme</a:t>
            </a:r>
            <a:r>
              <a:rPr lang="en-GB" dirty="0" smtClean="0">
                <a:solidFill>
                  <a:srgbClr val="3333FF"/>
                </a:solidFill>
              </a:rPr>
              <a:t> plus ‘</a:t>
            </a:r>
            <a:r>
              <a:rPr lang="en-GB" dirty="0" err="1" smtClean="0">
                <a:solidFill>
                  <a:srgbClr val="3333FF"/>
                </a:solidFill>
              </a:rPr>
              <a:t>souverainiste</a:t>
            </a:r>
            <a:r>
              <a:rPr lang="en-GB" dirty="0" smtClean="0">
                <a:solidFill>
                  <a:srgbClr val="3333FF"/>
                </a:solidFill>
              </a:rPr>
              <a:t>’ et </a:t>
            </a:r>
            <a:r>
              <a:rPr lang="en-GB" dirty="0" err="1" smtClean="0">
                <a:solidFill>
                  <a:srgbClr val="3333FF"/>
                </a:solidFill>
              </a:rPr>
              <a:t>eurosceptique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que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Sarkozy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smtClean="0">
                <a:solidFill>
                  <a:srgbClr val="3333FF"/>
                </a:solidFill>
              </a:rPr>
              <a:t>les </a:t>
            </a:r>
            <a:r>
              <a:rPr lang="en-GB" dirty="0" err="1" smtClean="0">
                <a:solidFill>
                  <a:srgbClr val="3333FF"/>
                </a:solidFill>
              </a:rPr>
              <a:t>deux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candidats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sont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assez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marginaux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sur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l’échiquier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politique</a:t>
            </a:r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rontnational.com/wp-content/uploads/2012/02/AFFICHE_OFFI_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3778198" cy="5040560"/>
          </a:xfrm>
          <a:prstGeom prst="rect">
            <a:avLst/>
          </a:prstGeom>
          <a:noFill/>
        </p:spPr>
      </p:pic>
      <p:pic>
        <p:nvPicPr>
          <p:cNvPr id="34820" name="Picture 4" descr="http://letelegramme.com/ar/imgproxy.php/PhotoIntuitions/2011/11/11/1496128_affiche-choisis-ta-france.jpg?article=20111111-1001496128&amp;aaaammjj=20111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692696"/>
            <a:ext cx="3816424" cy="509611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Marine Le Pen (FN)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3333FF"/>
                </a:solidFill>
              </a:rPr>
              <a:t>La </a:t>
            </a:r>
            <a:r>
              <a:rPr lang="en-GB" dirty="0" err="1" smtClean="0">
                <a:solidFill>
                  <a:srgbClr val="3333FF"/>
                </a:solidFill>
              </a:rPr>
              <a:t>fille</a:t>
            </a:r>
            <a:r>
              <a:rPr lang="en-GB" dirty="0" smtClean="0">
                <a:solidFill>
                  <a:srgbClr val="3333FF"/>
                </a:solidFill>
              </a:rPr>
              <a:t> de Jean-Marie le Pen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a « nettoyé » l’image de son parti et pris ses distances avec certaines positions controversées de son père, mais…</a:t>
            </a:r>
          </a:p>
          <a:p>
            <a:r>
              <a:rPr lang="en-GB" dirty="0" smtClean="0">
                <a:solidFill>
                  <a:srgbClr val="3333FF"/>
                </a:solidFill>
              </a:rPr>
              <a:t>le </a:t>
            </a:r>
            <a:r>
              <a:rPr lang="en-GB" dirty="0" err="1" smtClean="0">
                <a:solidFill>
                  <a:srgbClr val="3333FF"/>
                </a:solidFill>
              </a:rPr>
              <a:t>discours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reste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très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marqué</a:t>
            </a:r>
            <a:r>
              <a:rPr lang="en-GB" dirty="0" smtClean="0">
                <a:solidFill>
                  <a:srgbClr val="3333FF"/>
                </a:solidFill>
              </a:rPr>
              <a:t> à </a:t>
            </a:r>
            <a:r>
              <a:rPr lang="en-GB" dirty="0" err="1" smtClean="0">
                <a:solidFill>
                  <a:srgbClr val="3333FF"/>
                </a:solidFill>
              </a:rPr>
              <a:t>l’extrême-droite</a:t>
            </a:r>
            <a:r>
              <a:rPr lang="en-GB" dirty="0" smtClean="0">
                <a:solidFill>
                  <a:srgbClr val="3333FF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« les Français d’abord » (patriotisme économique et social; discours « </a:t>
            </a:r>
            <a:r>
              <a:rPr lang="fr-FR" dirty="0" err="1" smtClean="0">
                <a:solidFill>
                  <a:srgbClr val="3333FF"/>
                </a:solidFill>
              </a:rPr>
              <a:t>anti-mondialiste</a:t>
            </a:r>
            <a:r>
              <a:rPr lang="fr-FR" dirty="0" smtClean="0">
                <a:solidFill>
                  <a:srgbClr val="3333FF"/>
                </a:solidFill>
              </a:rPr>
              <a:t> »)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</a:rPr>
              <a:t> fort </a:t>
            </a:r>
            <a:r>
              <a:rPr lang="en-GB" dirty="0" err="1" smtClean="0">
                <a:solidFill>
                  <a:srgbClr val="3333FF"/>
                </a:solidFill>
              </a:rPr>
              <a:t>discours</a:t>
            </a:r>
            <a:r>
              <a:rPr lang="en-GB" dirty="0" smtClean="0">
                <a:solidFill>
                  <a:srgbClr val="3333FF"/>
                </a:solidFill>
              </a:rPr>
              <a:t> anti-Islam (sous </a:t>
            </a:r>
            <a:r>
              <a:rPr lang="en-GB" dirty="0" err="1" smtClean="0">
                <a:solidFill>
                  <a:srgbClr val="3333FF"/>
                </a:solidFill>
              </a:rPr>
              <a:t>couvert</a:t>
            </a:r>
            <a:r>
              <a:rPr lang="en-GB" dirty="0" smtClean="0">
                <a:solidFill>
                  <a:srgbClr val="3333FF"/>
                </a:solidFill>
              </a:rPr>
              <a:t> de </a:t>
            </a:r>
            <a:r>
              <a:rPr lang="en-GB" dirty="0" err="1" smtClean="0">
                <a:solidFill>
                  <a:srgbClr val="3333FF"/>
                </a:solidFill>
              </a:rPr>
              <a:t>laïcité</a:t>
            </a:r>
            <a:r>
              <a:rPr lang="en-GB" dirty="0" smtClean="0">
                <a:solidFill>
                  <a:srgbClr val="3333FF"/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fort </a:t>
            </a:r>
            <a:r>
              <a:rPr lang="en-GB" dirty="0" err="1" smtClean="0">
                <a:solidFill>
                  <a:srgbClr val="3333FF"/>
                </a:solidFill>
              </a:rPr>
              <a:t>euroscepticisme</a:t>
            </a:r>
            <a:r>
              <a:rPr lang="en-GB" dirty="0" smtClean="0">
                <a:solidFill>
                  <a:srgbClr val="3333FF"/>
                </a:solidFill>
              </a:rPr>
              <a:t> (retour au franc)</a:t>
            </a:r>
            <a:endParaRPr lang="en-US" dirty="0" smtClean="0">
              <a:solidFill>
                <a:srgbClr val="3333FF"/>
              </a:solidFill>
            </a:endParaRPr>
          </a:p>
          <a:p>
            <a:r>
              <a:rPr lang="en-GB" dirty="0" err="1" smtClean="0">
                <a:solidFill>
                  <a:srgbClr val="3333FF"/>
                </a:solidFill>
              </a:rPr>
              <a:t>souhaite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séduire</a:t>
            </a:r>
            <a:r>
              <a:rPr lang="en-GB" dirty="0" smtClean="0">
                <a:solidFill>
                  <a:srgbClr val="3333FF"/>
                </a:solidFill>
              </a:rPr>
              <a:t> les </a:t>
            </a:r>
            <a:r>
              <a:rPr lang="en-GB" dirty="0" err="1" smtClean="0">
                <a:solidFill>
                  <a:srgbClr val="3333FF"/>
                </a:solidFill>
              </a:rPr>
              <a:t>déçus</a:t>
            </a:r>
            <a:r>
              <a:rPr lang="en-GB" dirty="0" smtClean="0">
                <a:solidFill>
                  <a:srgbClr val="3333FF"/>
                </a:solidFill>
              </a:rPr>
              <a:t> du </a:t>
            </a:r>
            <a:r>
              <a:rPr lang="en-GB" dirty="0" err="1" smtClean="0">
                <a:solidFill>
                  <a:srgbClr val="3333FF"/>
                </a:solidFill>
              </a:rPr>
              <a:t>Sarkozysme</a:t>
            </a:r>
            <a:endParaRPr lang="en-GB" dirty="0" smtClean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Marine Le Pen</a:t>
            </a:r>
            <a:endParaRPr lang="en-GB" dirty="0">
              <a:solidFill>
                <a:srgbClr val="3333FF"/>
              </a:solidFill>
            </a:endParaRPr>
          </a:p>
        </p:txBody>
      </p:sp>
    </p:spTree>
    <p:custDataLst>
      <p:tags r:id="rId2"/>
    </p:custDataLst>
    <p:controls>
      <p:control spid="18433" name="ShockwaveFlash1" r:id="rId3" imgW="6399360" imgH="4800600"/>
    </p:controls>
    <p:extLst>
      <p:ext uri="{BB962C8B-B14F-4D97-AF65-F5344CB8AC3E}">
        <p14:creationId xmlns="" xmlns:p14="http://schemas.microsoft.com/office/powerpoint/2010/main" val="42305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torage.canalblog.com/34/94/290574/72379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2448272" cy="3342351"/>
          </a:xfrm>
          <a:prstGeom prst="rect">
            <a:avLst/>
          </a:prstGeom>
          <a:noFill/>
        </p:spPr>
      </p:pic>
      <p:pic>
        <p:nvPicPr>
          <p:cNvPr id="46084" name="Picture 4" descr="http://img.over-blog.com/400x300/0/13/58/83/BLOG/Front-de-gauche-Jean-Luc-Melenchon-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916832"/>
            <a:ext cx="3360373" cy="2520280"/>
          </a:xfrm>
          <a:prstGeom prst="rect">
            <a:avLst/>
          </a:prstGeom>
          <a:noFill/>
        </p:spPr>
      </p:pic>
      <p:pic>
        <p:nvPicPr>
          <p:cNvPr id="46090" name="Picture 10" descr="http://www.resistons.net/images/2011/photos2011/Images_Midi_Libre/.24_02_12_Affiche_NPA_Degageons_Sarkozy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484784"/>
            <a:ext cx="2376264" cy="3368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3333FF"/>
                </a:solidFill>
              </a:rPr>
              <a:t>Les </a:t>
            </a:r>
            <a:r>
              <a:rPr lang="en-GB" sz="4000" dirty="0" err="1" smtClean="0">
                <a:solidFill>
                  <a:srgbClr val="3333FF"/>
                </a:solidFill>
              </a:rPr>
              <a:t>candidats</a:t>
            </a:r>
            <a:r>
              <a:rPr lang="en-GB" sz="4000" dirty="0" smtClean="0">
                <a:solidFill>
                  <a:srgbClr val="3333FF"/>
                </a:solidFill>
              </a:rPr>
              <a:t> </a:t>
            </a:r>
            <a:r>
              <a:rPr lang="en-GB" sz="4000" dirty="0" err="1" smtClean="0">
                <a:solidFill>
                  <a:srgbClr val="3333FF"/>
                </a:solidFill>
              </a:rPr>
              <a:t>d’extrême</a:t>
            </a:r>
            <a:r>
              <a:rPr lang="en-GB" sz="4000" dirty="0" smtClean="0">
                <a:solidFill>
                  <a:srgbClr val="3333FF"/>
                </a:solidFill>
              </a:rPr>
              <a:t>-gauche</a:t>
            </a:r>
            <a:endParaRPr lang="en-US" sz="4000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L</a:t>
            </a:r>
            <a:r>
              <a:rPr lang="fr-FR" sz="4000" dirty="0" smtClean="0">
                <a:solidFill>
                  <a:srgbClr val="3333FF"/>
                </a:solidFill>
              </a:rPr>
              <a:t>es « petits » candidats d’extrême-gauche</a:t>
            </a:r>
            <a:endParaRPr lang="fr-FR" sz="40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Nathalie </a:t>
            </a:r>
            <a:r>
              <a:rPr lang="en-GB" dirty="0" err="1" smtClean="0">
                <a:solidFill>
                  <a:srgbClr val="3333FF"/>
                </a:solidFill>
              </a:rPr>
              <a:t>Arthaud</a:t>
            </a:r>
            <a:r>
              <a:rPr lang="en-GB" dirty="0" smtClean="0">
                <a:solidFill>
                  <a:srgbClr val="3333FF"/>
                </a:solidFill>
              </a:rPr>
              <a:t>, 42 </a:t>
            </a:r>
            <a:r>
              <a:rPr lang="en-GB" dirty="0" err="1" smtClean="0">
                <a:solidFill>
                  <a:srgbClr val="3333FF"/>
                </a:solidFill>
              </a:rPr>
              <a:t>ans</a:t>
            </a:r>
            <a:r>
              <a:rPr lang="en-GB" dirty="0" smtClean="0">
                <a:solidFill>
                  <a:srgbClr val="3333FF"/>
                </a:solidFill>
              </a:rPr>
              <a:t>, </a:t>
            </a:r>
            <a:r>
              <a:rPr lang="en-GB" dirty="0" err="1" smtClean="0">
                <a:solidFill>
                  <a:srgbClr val="3333FF"/>
                </a:solidFill>
              </a:rPr>
              <a:t>conseillère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municipale</a:t>
            </a:r>
            <a:r>
              <a:rPr lang="en-GB" dirty="0" smtClean="0">
                <a:solidFill>
                  <a:srgbClr val="3333FF"/>
                </a:solidFill>
              </a:rPr>
              <a:t> (</a:t>
            </a:r>
            <a:r>
              <a:rPr lang="en-GB" dirty="0" err="1" smtClean="0">
                <a:solidFill>
                  <a:srgbClr val="3333FF"/>
                </a:solidFill>
              </a:rPr>
              <a:t>Lutte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Ouvrière</a:t>
            </a:r>
            <a:r>
              <a:rPr lang="en-GB" dirty="0" smtClean="0">
                <a:solidFill>
                  <a:srgbClr val="3333FF"/>
                </a:solidFill>
              </a:rPr>
              <a:t>)</a:t>
            </a:r>
          </a:p>
          <a:p>
            <a:r>
              <a:rPr lang="en-GB" dirty="0" smtClean="0">
                <a:solidFill>
                  <a:srgbClr val="3333FF"/>
                </a:solidFill>
              </a:rPr>
              <a:t>Philippe </a:t>
            </a:r>
            <a:r>
              <a:rPr lang="en-GB" dirty="0" err="1" smtClean="0">
                <a:solidFill>
                  <a:srgbClr val="3333FF"/>
                </a:solidFill>
              </a:rPr>
              <a:t>Poutou</a:t>
            </a:r>
            <a:r>
              <a:rPr lang="en-GB" dirty="0" smtClean="0">
                <a:solidFill>
                  <a:srgbClr val="3333FF"/>
                </a:solidFill>
              </a:rPr>
              <a:t>, 44 </a:t>
            </a:r>
            <a:r>
              <a:rPr lang="en-GB" dirty="0" err="1" smtClean="0">
                <a:solidFill>
                  <a:srgbClr val="3333FF"/>
                </a:solidFill>
              </a:rPr>
              <a:t>ans</a:t>
            </a:r>
            <a:r>
              <a:rPr lang="en-GB" dirty="0" smtClean="0">
                <a:solidFill>
                  <a:srgbClr val="3333FF"/>
                </a:solidFill>
              </a:rPr>
              <a:t>, </a:t>
            </a:r>
            <a:r>
              <a:rPr lang="en-GB" dirty="0" err="1" smtClean="0">
                <a:solidFill>
                  <a:srgbClr val="3333FF"/>
                </a:solidFill>
              </a:rPr>
              <a:t>syndicaliste</a:t>
            </a:r>
            <a:r>
              <a:rPr lang="en-GB" dirty="0" smtClean="0">
                <a:solidFill>
                  <a:srgbClr val="3333FF"/>
                </a:solidFill>
              </a:rPr>
              <a:t> (Nouveau </a:t>
            </a:r>
            <a:r>
              <a:rPr lang="en-GB" dirty="0" err="1" smtClean="0">
                <a:solidFill>
                  <a:srgbClr val="3333FF"/>
                </a:solidFill>
              </a:rPr>
              <a:t>Parti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Anticapitaliste</a:t>
            </a:r>
            <a:r>
              <a:rPr lang="en-GB" dirty="0" smtClean="0">
                <a:solidFill>
                  <a:srgbClr val="3333FF"/>
                </a:solidFill>
              </a:rPr>
              <a:t>)</a:t>
            </a:r>
          </a:p>
          <a:p>
            <a:r>
              <a:rPr lang="en-GB" dirty="0" smtClean="0">
                <a:solidFill>
                  <a:srgbClr val="3333FF"/>
                </a:solidFill>
              </a:rPr>
              <a:t>Jean-Luc </a:t>
            </a:r>
            <a:r>
              <a:rPr lang="en-GB" dirty="0" err="1" smtClean="0">
                <a:solidFill>
                  <a:srgbClr val="3333FF"/>
                </a:solidFill>
              </a:rPr>
              <a:t>Mélenchon</a:t>
            </a:r>
            <a:r>
              <a:rPr lang="en-GB" dirty="0" smtClean="0">
                <a:solidFill>
                  <a:srgbClr val="3333FF"/>
                </a:solidFill>
              </a:rPr>
              <a:t>, 60 </a:t>
            </a:r>
            <a:r>
              <a:rPr lang="en-GB" dirty="0" err="1" smtClean="0">
                <a:solidFill>
                  <a:srgbClr val="3333FF"/>
                </a:solidFill>
              </a:rPr>
              <a:t>ans</a:t>
            </a:r>
            <a:r>
              <a:rPr lang="en-GB" dirty="0" smtClean="0">
                <a:solidFill>
                  <a:srgbClr val="3333FF"/>
                </a:solidFill>
              </a:rPr>
              <a:t>, </a:t>
            </a:r>
            <a:r>
              <a:rPr lang="en-GB" dirty="0" err="1" smtClean="0">
                <a:solidFill>
                  <a:srgbClr val="3333FF"/>
                </a:solidFill>
              </a:rPr>
              <a:t>député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européen</a:t>
            </a:r>
            <a:r>
              <a:rPr lang="en-GB" dirty="0" smtClean="0">
                <a:solidFill>
                  <a:srgbClr val="3333FF"/>
                </a:solidFill>
              </a:rPr>
              <a:t> (Front de Gauche): la “star” (anti-) </a:t>
            </a:r>
            <a:r>
              <a:rPr lang="en-GB" dirty="0" err="1" smtClean="0">
                <a:solidFill>
                  <a:srgbClr val="3333FF"/>
                </a:solidFill>
              </a:rPr>
              <a:t>médiatique</a:t>
            </a:r>
            <a:r>
              <a:rPr lang="en-GB" dirty="0" smtClean="0">
                <a:solidFill>
                  <a:srgbClr val="3333FF"/>
                </a:solidFill>
              </a:rPr>
              <a:t> de </a:t>
            </a:r>
            <a:r>
              <a:rPr lang="en-GB" dirty="0" err="1" smtClean="0">
                <a:solidFill>
                  <a:srgbClr val="3333FF"/>
                </a:solidFill>
              </a:rPr>
              <a:t>l’extrême</a:t>
            </a:r>
            <a:r>
              <a:rPr lang="en-GB" dirty="0" smtClean="0">
                <a:solidFill>
                  <a:srgbClr val="3333FF"/>
                </a:solidFill>
              </a:rPr>
              <a:t>-gauche!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3333FF"/>
                </a:solidFill>
              </a:rPr>
              <a:t>Mélenchon, le « tueur de journalistes »</a:t>
            </a:r>
            <a:endParaRPr lang="fr-FR" sz="3200" dirty="0">
              <a:solidFill>
                <a:srgbClr val="3333FF"/>
              </a:solidFill>
            </a:endParaRPr>
          </a:p>
        </p:txBody>
      </p:sp>
    </p:spTree>
    <p:custDataLst>
      <p:tags r:id="rId2"/>
    </p:custDataLst>
    <p:controls>
      <p:control spid="3077" name="ShockwaveFlash1" r:id="rId3" imgW="6399360" imgH="4800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3333FF"/>
                </a:solidFill>
              </a:rPr>
              <a:t>L’extrême</a:t>
            </a:r>
            <a:r>
              <a:rPr lang="en-GB" dirty="0" smtClean="0">
                <a:solidFill>
                  <a:srgbClr val="3333FF"/>
                </a:solidFill>
              </a:rPr>
              <a:t>-gauche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52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altLang="ja-JP" dirty="0" smtClean="0">
                <a:solidFill>
                  <a:srgbClr val="3333FF"/>
                </a:solidFill>
                <a:ea typeface="MS PGothic" pitchFamily="34" charset="-128"/>
              </a:rPr>
              <a:t>« antilibérale » (au sens de « anticapitaliste »)</a:t>
            </a:r>
          </a:p>
          <a:p>
            <a:pPr>
              <a:lnSpc>
                <a:spcPct val="90000"/>
              </a:lnSpc>
            </a:pPr>
            <a:r>
              <a:rPr lang="fr-FR" altLang="ja-JP" dirty="0" smtClean="0">
                <a:solidFill>
                  <a:srgbClr val="3333FF"/>
                </a:solidFill>
                <a:ea typeface="MS PGothic" pitchFamily="34" charset="-128"/>
              </a:rPr>
              <a:t>représente les ouvriers, les chômeurs, les personnes pauvres ainsi que toutes les personnes en situation sociale et financière difficile (« en situation de précarité »).</a:t>
            </a:r>
          </a:p>
          <a:p>
            <a:pPr>
              <a:lnSpc>
                <a:spcPct val="90000"/>
              </a:lnSpc>
            </a:pPr>
            <a:r>
              <a:rPr lang="fr-FR" altLang="ja-JP" dirty="0" smtClean="0">
                <a:solidFill>
                  <a:srgbClr val="3333FF"/>
                </a:solidFill>
                <a:ea typeface="MS PGothic" pitchFamily="34" charset="-128"/>
              </a:rPr>
              <a:t>Leurs cibles: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ja-JP" dirty="0" smtClean="0">
                <a:solidFill>
                  <a:srgbClr val="3333FF"/>
                </a:solidFill>
                <a:ea typeface="MS PGothic" pitchFamily="34" charset="-128"/>
              </a:rPr>
              <a:t> La mondialisation qui exploite les gens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  <a:ea typeface="MS PGothic" pitchFamily="34" charset="-128"/>
              </a:rPr>
              <a:t> La finance internationale responsable de la crise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  <a:ea typeface="MS PGothic" pitchFamily="34" charset="-128"/>
              </a:rPr>
              <a:t> Les médias, complices du système et du statut quo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  <a:ea typeface="MS PGothic" pitchFamily="34" charset="-128"/>
              </a:rPr>
              <a:t> Nicolas Sarkozy, le « président des riches »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 François Hollande qui n’est pas assez « à gauche »</a:t>
            </a:r>
          </a:p>
          <a:p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Eva </a:t>
            </a:r>
            <a:r>
              <a:rPr lang="en-GB" dirty="0" err="1" smtClean="0">
                <a:solidFill>
                  <a:srgbClr val="3333FF"/>
                </a:solidFill>
              </a:rPr>
              <a:t>Joly</a:t>
            </a:r>
            <a:r>
              <a:rPr lang="en-GB" dirty="0" smtClean="0">
                <a:solidFill>
                  <a:srgbClr val="3333FF"/>
                </a:solidFill>
              </a:rPr>
              <a:t>, la candidate de </a:t>
            </a:r>
            <a:r>
              <a:rPr lang="en-GB" dirty="0" err="1" smtClean="0">
                <a:solidFill>
                  <a:srgbClr val="3333FF"/>
                </a:solidFill>
              </a:rPr>
              <a:t>l’écologie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3333FF"/>
                </a:solidFill>
              </a:rPr>
              <a:t>68 </a:t>
            </a:r>
            <a:r>
              <a:rPr lang="en-GB" sz="2800" dirty="0" err="1" smtClean="0">
                <a:solidFill>
                  <a:srgbClr val="3333FF"/>
                </a:solidFill>
              </a:rPr>
              <a:t>ans</a:t>
            </a:r>
            <a:r>
              <a:rPr lang="en-GB" sz="2800" dirty="0" smtClean="0">
                <a:solidFill>
                  <a:srgbClr val="3333FF"/>
                </a:solidFill>
              </a:rPr>
              <a:t>, </a:t>
            </a:r>
            <a:r>
              <a:rPr lang="en-GB" sz="2800" dirty="0" err="1" smtClean="0">
                <a:solidFill>
                  <a:srgbClr val="3333FF"/>
                </a:solidFill>
              </a:rPr>
              <a:t>députée</a:t>
            </a:r>
            <a:r>
              <a:rPr lang="en-GB" sz="2800" dirty="0" smtClean="0">
                <a:solidFill>
                  <a:srgbClr val="3333FF"/>
                </a:solidFill>
              </a:rPr>
              <a:t> </a:t>
            </a:r>
            <a:r>
              <a:rPr lang="en-GB" sz="2800" dirty="0" err="1" smtClean="0">
                <a:solidFill>
                  <a:srgbClr val="3333FF"/>
                </a:solidFill>
              </a:rPr>
              <a:t>européenne</a:t>
            </a:r>
            <a:r>
              <a:rPr lang="en-GB" sz="2800" dirty="0" smtClean="0">
                <a:solidFill>
                  <a:srgbClr val="3333FF"/>
                </a:solidFill>
              </a:rPr>
              <a:t> (Europe </a:t>
            </a:r>
            <a:r>
              <a:rPr lang="en-GB" sz="2800" dirty="0" err="1" smtClean="0">
                <a:solidFill>
                  <a:srgbClr val="3333FF"/>
                </a:solidFill>
              </a:rPr>
              <a:t>Ecologie</a:t>
            </a:r>
            <a:r>
              <a:rPr lang="en-GB" sz="2800" dirty="0" smtClean="0">
                <a:solidFill>
                  <a:srgbClr val="3333FF"/>
                </a:solidFill>
              </a:rPr>
              <a:t> Les </a:t>
            </a:r>
            <a:r>
              <a:rPr lang="en-GB" sz="2800" dirty="0" err="1" smtClean="0">
                <a:solidFill>
                  <a:srgbClr val="3333FF"/>
                </a:solidFill>
              </a:rPr>
              <a:t>Verts</a:t>
            </a:r>
            <a:r>
              <a:rPr lang="en-GB" sz="2800" dirty="0" smtClean="0">
                <a:solidFill>
                  <a:srgbClr val="3333FF"/>
                </a:solidFill>
              </a:rPr>
              <a:t>)</a:t>
            </a:r>
          </a:p>
          <a:p>
            <a:r>
              <a:rPr lang="en-GB" sz="2800" dirty="0" err="1" smtClean="0">
                <a:solidFill>
                  <a:srgbClr val="3333FF"/>
                </a:solidFill>
              </a:rPr>
              <a:t>Une</a:t>
            </a:r>
            <a:r>
              <a:rPr lang="en-GB" sz="2800" dirty="0" smtClean="0">
                <a:solidFill>
                  <a:srgbClr val="3333FF"/>
                </a:solidFill>
              </a:rPr>
              <a:t> magistrate venue </a:t>
            </a:r>
            <a:r>
              <a:rPr lang="en-GB" sz="2800" dirty="0" err="1" smtClean="0">
                <a:solidFill>
                  <a:srgbClr val="3333FF"/>
                </a:solidFill>
              </a:rPr>
              <a:t>récemment</a:t>
            </a:r>
            <a:r>
              <a:rPr lang="en-GB" sz="2800" dirty="0" smtClean="0">
                <a:solidFill>
                  <a:srgbClr val="3333FF"/>
                </a:solidFill>
              </a:rPr>
              <a:t> à </a:t>
            </a:r>
            <a:r>
              <a:rPr lang="en-GB" sz="2800" dirty="0" err="1" smtClean="0">
                <a:solidFill>
                  <a:srgbClr val="3333FF"/>
                </a:solidFill>
              </a:rPr>
              <a:t>l’écologie</a:t>
            </a:r>
            <a:endParaRPr lang="en-GB" sz="2800" dirty="0" smtClean="0">
              <a:solidFill>
                <a:srgbClr val="3333FF"/>
              </a:solidFill>
            </a:endParaRPr>
          </a:p>
          <a:p>
            <a:r>
              <a:rPr lang="en-GB" sz="2800" dirty="0" err="1" smtClean="0">
                <a:solidFill>
                  <a:srgbClr val="3333FF"/>
                </a:solidFill>
              </a:rPr>
              <a:t>Ses</a:t>
            </a:r>
            <a:r>
              <a:rPr lang="en-GB" sz="2800" dirty="0" smtClean="0">
                <a:solidFill>
                  <a:srgbClr val="3333FF"/>
                </a:solidFill>
              </a:rPr>
              <a:t> </a:t>
            </a:r>
            <a:r>
              <a:rPr lang="en-GB" sz="2800" dirty="0" err="1" smtClean="0">
                <a:solidFill>
                  <a:srgbClr val="3333FF"/>
                </a:solidFill>
              </a:rPr>
              <a:t>idées</a:t>
            </a:r>
            <a:r>
              <a:rPr lang="en-GB" sz="2800" dirty="0" smtClean="0">
                <a:solidFill>
                  <a:srgbClr val="3333FF"/>
                </a:solidFill>
              </a:rPr>
              <a:t> / propositions </a:t>
            </a:r>
            <a:r>
              <a:rPr lang="en-GB" sz="2800" dirty="0" err="1" smtClean="0">
                <a:solidFill>
                  <a:srgbClr val="3333FF"/>
                </a:solidFill>
              </a:rPr>
              <a:t>principales</a:t>
            </a:r>
            <a:r>
              <a:rPr lang="en-GB" sz="2800" dirty="0" smtClean="0">
                <a:solidFill>
                  <a:srgbClr val="3333FF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</a:rPr>
              <a:t>la sortie du </a:t>
            </a:r>
            <a:r>
              <a:rPr lang="en-GB" dirty="0" err="1" smtClean="0">
                <a:solidFill>
                  <a:srgbClr val="3333FF"/>
                </a:solidFill>
              </a:rPr>
              <a:t>nucléaire</a:t>
            </a:r>
            <a:endParaRPr lang="en-GB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solidFill>
                  <a:srgbClr val="3333FF"/>
                </a:solidFill>
              </a:rPr>
              <a:t>une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croissance</a:t>
            </a:r>
            <a:r>
              <a:rPr lang="en-GB" dirty="0" smtClean="0">
                <a:solidFill>
                  <a:srgbClr val="3333FF"/>
                </a:solidFill>
              </a:rPr>
              <a:t> plus </a:t>
            </a:r>
            <a:r>
              <a:rPr lang="en-GB" dirty="0" err="1" smtClean="0">
                <a:solidFill>
                  <a:srgbClr val="3333FF"/>
                </a:solidFill>
              </a:rPr>
              <a:t>éthique</a:t>
            </a:r>
            <a:r>
              <a:rPr lang="en-GB" dirty="0" smtClean="0">
                <a:solidFill>
                  <a:srgbClr val="3333FF"/>
                </a:solidFill>
              </a:rPr>
              <a:t> et</a:t>
            </a:r>
          </a:p>
          <a:p>
            <a:pPr lvl="1">
              <a:buNone/>
            </a:pPr>
            <a:r>
              <a:rPr lang="en-GB" dirty="0" smtClean="0">
                <a:solidFill>
                  <a:srgbClr val="3333FF"/>
                </a:solidFill>
              </a:rPr>
              <a:t>	</a:t>
            </a:r>
            <a:r>
              <a:rPr lang="en-GB" dirty="0" err="1" smtClean="0">
                <a:solidFill>
                  <a:srgbClr val="3333FF"/>
                </a:solidFill>
              </a:rPr>
              <a:t>respectueuse</a:t>
            </a:r>
            <a:r>
              <a:rPr lang="en-GB" dirty="0" smtClean="0">
                <a:solidFill>
                  <a:srgbClr val="3333FF"/>
                </a:solidFill>
              </a:rPr>
              <a:t> de </a:t>
            </a:r>
            <a:r>
              <a:rPr lang="en-GB" dirty="0" err="1" smtClean="0">
                <a:solidFill>
                  <a:srgbClr val="3333FF"/>
                </a:solidFill>
              </a:rPr>
              <a:t>l’environnement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sz="2800" dirty="0" err="1" smtClean="0">
                <a:solidFill>
                  <a:srgbClr val="3333FF"/>
                </a:solidFill>
              </a:rPr>
              <a:t>L’alliance</a:t>
            </a:r>
            <a:r>
              <a:rPr lang="en-GB" sz="2800" dirty="0" smtClean="0">
                <a:solidFill>
                  <a:srgbClr val="3333FF"/>
                </a:solidFill>
              </a:rPr>
              <a:t> avec le </a:t>
            </a:r>
            <a:r>
              <a:rPr lang="en-GB" sz="2800" dirty="0" err="1" smtClean="0">
                <a:solidFill>
                  <a:srgbClr val="3333FF"/>
                </a:solidFill>
              </a:rPr>
              <a:t>Parti</a:t>
            </a:r>
            <a:r>
              <a:rPr lang="en-GB" sz="2800" dirty="0" smtClean="0">
                <a:solidFill>
                  <a:srgbClr val="3333FF"/>
                </a:solidFill>
              </a:rPr>
              <a:t> </a:t>
            </a:r>
            <a:r>
              <a:rPr lang="en-GB" sz="2800" dirty="0" err="1" smtClean="0">
                <a:solidFill>
                  <a:srgbClr val="3333FF"/>
                </a:solidFill>
              </a:rPr>
              <a:t>Socialiste</a:t>
            </a:r>
            <a:endParaRPr lang="en-GB" sz="2800" dirty="0" smtClean="0">
              <a:solidFill>
                <a:srgbClr val="3333FF"/>
              </a:solidFill>
            </a:endParaRPr>
          </a:p>
          <a:p>
            <a:r>
              <a:rPr lang="en-GB" sz="2800" dirty="0" err="1" smtClean="0">
                <a:solidFill>
                  <a:srgbClr val="3333FF"/>
                </a:solidFill>
              </a:rPr>
              <a:t>Une</a:t>
            </a:r>
            <a:r>
              <a:rPr lang="en-GB" sz="2800" dirty="0" smtClean="0">
                <a:solidFill>
                  <a:srgbClr val="3333FF"/>
                </a:solidFill>
              </a:rPr>
              <a:t> candidature utile?</a:t>
            </a:r>
          </a:p>
        </p:txBody>
      </p:sp>
      <p:pic>
        <p:nvPicPr>
          <p:cNvPr id="5" name="Picture 12" descr="http://jolyeva.files.wordpress.com/2012/01/joly20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2376264" cy="33609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33FF"/>
                </a:solidFill>
              </a:rPr>
              <a:t>François </a:t>
            </a:r>
            <a:r>
              <a:rPr lang="en-GB" dirty="0" err="1" smtClean="0">
                <a:solidFill>
                  <a:srgbClr val="3333FF"/>
                </a:solidFill>
              </a:rPr>
              <a:t>Bayrou</a:t>
            </a:r>
            <a:r>
              <a:rPr lang="en-GB" dirty="0" smtClean="0">
                <a:solidFill>
                  <a:srgbClr val="3333FF"/>
                </a:solidFill>
              </a:rPr>
              <a:t>, le </a:t>
            </a:r>
            <a:r>
              <a:rPr lang="en-GB" dirty="0" err="1" smtClean="0">
                <a:solidFill>
                  <a:srgbClr val="3333FF"/>
                </a:solidFill>
              </a:rPr>
              <a:t>candidat</a:t>
            </a:r>
            <a:r>
              <a:rPr lang="en-GB" dirty="0" smtClean="0">
                <a:solidFill>
                  <a:srgbClr val="3333FF"/>
                </a:solidFill>
              </a:rPr>
              <a:t> du centre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2466" name="Picture 2" descr="C:\Documents and Settings\Franck\My Documents\Bayrou 20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80728"/>
            <a:ext cx="4032448" cy="56592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FF"/>
                </a:solidFill>
              </a:rPr>
              <a:t>2012, </a:t>
            </a:r>
            <a:r>
              <a:rPr lang="en-GB" sz="3600" b="1" dirty="0" err="1" smtClean="0">
                <a:solidFill>
                  <a:srgbClr val="3333FF"/>
                </a:solidFill>
              </a:rPr>
              <a:t>année</a:t>
            </a:r>
            <a:r>
              <a:rPr lang="en-GB" sz="3600" b="1" dirty="0" smtClean="0">
                <a:solidFill>
                  <a:srgbClr val="3333FF"/>
                </a:solidFill>
              </a:rPr>
              <a:t> </a:t>
            </a:r>
            <a:r>
              <a:rPr lang="en-GB" sz="3600" b="1" dirty="0" err="1" smtClean="0">
                <a:solidFill>
                  <a:srgbClr val="3333FF"/>
                </a:solidFill>
              </a:rPr>
              <a:t>importante</a:t>
            </a:r>
            <a:r>
              <a:rPr lang="en-GB" sz="3600" b="1" dirty="0" smtClean="0">
                <a:solidFill>
                  <a:srgbClr val="3333FF"/>
                </a:solidFill>
              </a:rPr>
              <a:t> pour la France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3333FF"/>
                </a:solidFill>
              </a:rPr>
              <a:t>Elections présidentielles les 22 avril et 6 mai</a:t>
            </a:r>
            <a:endParaRPr lang="fr-FR" altLang="ja-JP" dirty="0" smtClean="0">
              <a:solidFill>
                <a:srgbClr val="3333FF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3333FF"/>
                </a:solidFill>
              </a:rPr>
              <a:t>Elections parlementaires les 3 et 17 juin</a:t>
            </a:r>
            <a:endParaRPr lang="fr-FR" altLang="ja-JP" dirty="0" smtClean="0">
              <a:solidFill>
                <a:srgbClr val="3333FF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3333FF"/>
                </a:solidFill>
              </a:rPr>
              <a:t>2007 = année de renouveau</a:t>
            </a:r>
            <a:endParaRPr lang="fr-FR" altLang="ja-JP" dirty="0" smtClean="0">
              <a:solidFill>
                <a:srgbClr val="3333FF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3333FF"/>
                </a:solidFill>
              </a:rPr>
              <a:t>2012 = année de crise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3333FF"/>
                </a:solidFill>
              </a:rPr>
              <a:t>un contexte politique spécifique: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 crise économique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un président candidat à un 2</a:t>
            </a:r>
            <a:r>
              <a:rPr lang="fr-FR" baseline="30000" dirty="0" smtClean="0">
                <a:solidFill>
                  <a:srgbClr val="3333FF"/>
                </a:solidFill>
              </a:rPr>
              <a:t>nd</a:t>
            </a:r>
            <a:r>
              <a:rPr lang="fr-FR" dirty="0" smtClean="0">
                <a:solidFill>
                  <a:srgbClr val="3333FF"/>
                </a:solidFill>
              </a:rPr>
              <a:t> mandat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pas d’alternance politique depuis 10 ans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</a:rPr>
              <a:t> pas </a:t>
            </a:r>
            <a:r>
              <a:rPr lang="en-GB" dirty="0" err="1" smtClean="0">
                <a:solidFill>
                  <a:srgbClr val="3333FF"/>
                </a:solidFill>
              </a:rPr>
              <a:t>d’alternance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présidentielle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depuis</a:t>
            </a:r>
            <a:r>
              <a:rPr lang="en-GB" dirty="0" smtClean="0">
                <a:solidFill>
                  <a:srgbClr val="3333FF"/>
                </a:solidFill>
              </a:rPr>
              <a:t> 17 </a:t>
            </a:r>
            <a:r>
              <a:rPr lang="en-GB" dirty="0" err="1" smtClean="0">
                <a:solidFill>
                  <a:srgbClr val="3333FF"/>
                </a:solidFill>
              </a:rPr>
              <a:t>ans</a:t>
            </a:r>
            <a:endParaRPr lang="en-US" dirty="0" smtClean="0">
              <a:solidFill>
                <a:srgbClr val="3333FF"/>
              </a:solidFill>
            </a:endParaRPr>
          </a:p>
          <a:p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François </a:t>
            </a:r>
            <a:r>
              <a:rPr lang="en-GB" dirty="0" err="1" smtClean="0">
                <a:solidFill>
                  <a:srgbClr val="3333FF"/>
                </a:solidFill>
              </a:rPr>
              <a:t>Bayrou</a:t>
            </a:r>
            <a:endParaRPr lang="en-GB" dirty="0">
              <a:solidFill>
                <a:srgbClr val="3333FF"/>
              </a:solidFill>
            </a:endParaRPr>
          </a:p>
        </p:txBody>
      </p:sp>
    </p:spTree>
    <p:custDataLst>
      <p:tags r:id="rId2"/>
    </p:custDataLst>
    <p:controls>
      <p:control spid="89089" name="ShockwaveFlash1" r:id="rId3" imgW="6399360" imgH="4800600"/>
    </p:controls>
    <p:extLst>
      <p:ext uri="{BB962C8B-B14F-4D97-AF65-F5344CB8AC3E}">
        <p14:creationId xmlns="" xmlns:p14="http://schemas.microsoft.com/office/powerpoint/2010/main" val="17388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François </a:t>
            </a:r>
            <a:r>
              <a:rPr lang="en-GB" dirty="0" err="1" smtClean="0">
                <a:solidFill>
                  <a:srgbClr val="3333FF"/>
                </a:solidFill>
              </a:rPr>
              <a:t>Bayrou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Le « troisième homme » de 2007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Président d’un petit parti du centre (</a:t>
            </a:r>
            <a:r>
              <a:rPr lang="fr-FR" dirty="0" err="1" smtClean="0">
                <a:solidFill>
                  <a:srgbClr val="3333FF"/>
                </a:solidFill>
              </a:rPr>
              <a:t>MoDem</a:t>
            </a:r>
            <a:r>
              <a:rPr lang="fr-FR" dirty="0" smtClean="0">
                <a:solidFill>
                  <a:srgbClr val="3333FF"/>
                </a:solidFill>
              </a:rPr>
              <a:t>)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Souhaite un gouvernement d’union nationale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Thème principaux: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désendetter la France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éducation, éducation, éducation!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réindustrialiser la France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moraliser la vie politique</a:t>
            </a:r>
            <a:endParaRPr lang="fr-FR" dirty="0">
              <a:solidFill>
                <a:srgbClr val="3333FF"/>
              </a:solidFill>
            </a:endParaRPr>
          </a:p>
          <a:p>
            <a:r>
              <a:rPr lang="fr-FR" dirty="0" smtClean="0">
                <a:solidFill>
                  <a:srgbClr val="3333FF"/>
                </a:solidFill>
              </a:rPr>
              <a:t>Un programme un peu vague/flou?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33FF"/>
                </a:solidFill>
              </a:rPr>
              <a:t>Les intentions de vote 1er tour (</a:t>
            </a:r>
            <a:r>
              <a:rPr lang="en-GB" dirty="0" err="1" smtClean="0">
                <a:solidFill>
                  <a:srgbClr val="3333FF"/>
                </a:solidFill>
              </a:rPr>
              <a:t>Ipsos</a:t>
            </a:r>
            <a:r>
              <a:rPr lang="en-GB" dirty="0" smtClean="0">
                <a:solidFill>
                  <a:srgbClr val="3333FF"/>
                </a:solidFill>
              </a:rPr>
              <a:t>)</a:t>
            </a: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02255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Intentions second tour (</a:t>
            </a:r>
            <a:r>
              <a:rPr lang="en-GB" dirty="0" err="1" smtClean="0">
                <a:solidFill>
                  <a:srgbClr val="3333FF"/>
                </a:solidFill>
              </a:rPr>
              <a:t>Ipsos</a:t>
            </a:r>
            <a:r>
              <a:rPr lang="en-GB" dirty="0" smtClean="0">
                <a:solidFill>
                  <a:srgbClr val="3333FF"/>
                </a:solidFill>
              </a:rPr>
              <a:t>)</a:t>
            </a: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48438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François </a:t>
            </a:r>
            <a:r>
              <a:rPr lang="en-GB" dirty="0" err="1" smtClean="0">
                <a:solidFill>
                  <a:srgbClr val="3333FF"/>
                </a:solidFill>
              </a:rPr>
              <a:t>Hollande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1442" name="Picture 2" descr="http://db3.stb.s-msn.com/i/5B/2DB558FC9D5044118FAAA07BEEAA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24744"/>
            <a:ext cx="3384376" cy="55624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3333FF"/>
                </a:solidFill>
              </a:rPr>
              <a:t>Avant</a:t>
            </a:r>
            <a:r>
              <a:rPr lang="en-GB" dirty="0" smtClean="0">
                <a:solidFill>
                  <a:srgbClr val="3333FF"/>
                </a:solidFill>
              </a:rPr>
              <a:t>… et après!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45410" name="AutoShape 2" descr="data:image/jpeg;base64,/9j/4AAQSkZJRgABAQAAAQABAAD/2wCEAAkGBhQSEBQUEhQUFRUWFxQVFBUXFBUVFBUVFxcVFBQUFRUXHSYeFxwjGRQUHy8gIycpLCwsFR4xNTAqNSYrLCkBCQoKDgwOGg8PGikcHBwpKSksKSkpKSkpLCkpKSkpKSkpLCksKSkpKSkpKSkpKSkpLCwsKSwsLCksLCksLCkpKf/AABEIAOsA1gMBIgACEQEDEQH/xAAbAAABBQEBAAAAAAAAAAAAAAAEAAECAwUGB//EAEAQAAEDAgMEBwUHAwIHAQAAAAEAAhEDBBIhMQVBUWEGInGBkaHREzKxwfAHFUJTkpPhI1JiFPEkM3JzgqKyFv/EABkBAAMBAQEAAAAAAAAAAAAAAAIDBAEABf/EACURAAICAgICAQUBAQAAAAAAAAABAhEDIRIxBEFREyIyYXGBQv/aAAwDAQACEQMRAD8A8f8Avq4/Prfuv9Uvvq4/Prfu1PVBgJ4QWaGffVf8+t+7U9Uvvmv+fW/dqeqDhOus6gz76r/n1v3anql99V/z637r/VBpQss4NG2q/wCfW/dqeqcbar/n1v3X+qDAWjYbDq1T1WEDicgslJLsJRb0iLdsVzpWrfuv9VrbNt7yqcqtUdtZw7dXLTs9i21sMVZ+N25okNn5qy66V4RFNraYjd73byCllmb1BFMcKW5M0rXo/UptmrcOnnVe7wzA80ULuk0GatZ53nFhEDsK4+ptNz83OJ5uM9kAaKdFj6mTGjPed6U4zfbHJx/5Rv3PSBm72n7zojxVTekA0BdH/ddPiSsVmzXOzxN3aN4ounsJ5yk9kLtL2Eoyl6NA3uL8bwP+67y6yd1o5wltxUB4F74+KGHRqrulW0Nk12HQGOZQ8/hhfSfuIDVFww9arUHP2j4+KHqX9UZirUI3xUdkfFdHUBwxWpkTvI+fHTesi82WAZYYGeuYPEFbHI/YDxpdAQ2pVifaVY443x4ypt2rU/Mqfrd6oW5pOiQTA/DOg5ckK2oj7F9GwNqVPzKn63eqkNp1PzKn63eqyW1lY2ssaYSaNYbSqfmVP1u9VL7xqfmP/W71WWKysFVDsPRo/eFT8yp+t3qn/wBdU/Mqfrd6rPFRTFRZs3Qd/rqn5lT9bvVMhRVSWXL5NpHEhOohOF6Z5Y6SZSC40cJBvBSgfWS0bKmBmR2IG6CUbLdm7PjNxjvR1ba0DAwkcTv0j6lZl1f7gYGioNxAyyPHelcHLbHclHSDLiuTuM8Tqe5UW9q57svFTtLMvMkZfFdTs3Zmkx2IZzUEOxYZZH+gGy2L3krobDo//dl8UVa0wMh2LUt8lBPLJnrY/HjEustiMDeq3L4lG0NmAHJqut6sQEWwyp22x9JCpWbY0jkpDZ7d4CsCm1yygHZGk1rDDmh7DkWkAiOGaG2j0Kta7SaLvYv/ALT/AMsmOH4e5EvqZp21HDNFGbiT5MPPfTPLNv8AR+ravIqty/C+AQc/7tFzG0qIbBacj3x/BXvV1UZVpmnVa17SM2uEt/jtXmvSv7P3smpbS+nJJZq9nqPNV4sybpkeXBKKs4IVlIVkrixqMPWYR3IfEraTIraDG1lY2sgMSmKiFxCUjQbWUxWWcKqsbWQuAamaIqpIEVkkPELkYCdJOrzzhKQUYVlICVgSL7Zk5wfkFfcV9057800hoylCVX8oS6tjG6RLFwROzLE1X/4jVDUmTA1JXT7MpBjAEOSXFDcGP6kt9B9tahoEBaFGpCzW10XRfK86Vvs92CS6NWlWhHWtb+FhkExAny80faPO/wAB6pLQ9M6FlwN57d0I23riMp+u1Y9ueAA7ICLo1T9FBRprNqZa+Y+SYlp3nxhCNPEHxVktmY75lcDRcyJ9XH1VjavLwI9UOC3cB8T4lRdV3DD5H4LDmiVSsT47x807LyILc41bx5iUPVpO16vn80I8kbv0nMeKBhcU1QN026PBtMXVMTSJiq3+xx0dnoDpG4kcV5btO0AGJoy3/Ir37Yr2V7arRqZhzcLxEHCcgSPmF41tTZho1qlB4OJhIn+5v4T3iF6OGekeFlg1JxZyJcnD1bf2xYYI7ELKuWyN60X41IPQ+JPiXUZyCA9JUB6SziFyAwnSTpwkSvtvr0VTRyRLAA1YwkhVa3E92n8oJz5KnVKqC1KgZOw+wEuErpaNTLJczZmCty3q5KbMi/xHRosaiLc5/FDU6miKpjgo5HqRZo0qs8hwRNIZ9WTyG7vWfRBO7JalsIAxZCctyS0URDaTntglojjMnyR1KqDunsB9EI3aFJonLtJme86K3/8ARMGQOu8HQoabCbS7NNlMEZYh2gwrBaoC120HjWeI3hadDaA+tyymjP4CtpluoHx8NyJ9pA0A5/wEQ+5adM0HdXmBpI3fQWHf0araF46zzHIR8ZVLrBkHru749Fy20ulz8RAO+P4WLtDpQ9zoxE80xYZMTLOonp2z3taNdZwuB7MQOcjUZclyP2sWOE29wMpGBx3yMxPcVV0X20cWFxhriMRMzyI581vdOrb22zaoyJZhqNI3gHXwJ8FsFwmrJc33xbR57Vt23VEnL2jBPaMphclVZBIWxsW8NN3L6BCA2g0YiRoSY9F6MLi69HlzqSv2Bp0kk4SJMnSXHAwKkop0wAmxsokggafXahmwnq1oQtBWQdmVXvUsSQG9GAE2rs1sUKmSxKJWlauSMiK8EqNelUR1B+azaOaKovUckerGRstrACT3BCXG1CPxIOtezkEP7HFqhjD5ClkfSI3W0nO6on5Smo1nZeavbYb4IHEkAeaTbdk+8P1Sm6Eq7ts0tm3uF08fiujt9ozC43AGn5zkfFaez3OkQddDO/hyPqp5w9leOdOjrW1yVnbZ2lhbErYsdnQyTJPcuS2/RcazhhdAMaGEmCuVDMk6Rj1YdmAh2UM9FoOrtGWGctAAP4GaejeUcpwjLPrT8gJ71XshbV7L7GkR9Bd3SqGra4KnVc5rmjEIxAggkT72ZGnFcG+GGWkFu4jdyIW7ebSx2dIxJp1Bnwa+WntzDQlSjbCm+KPNS0tLt4B8CMiPrgqryiR2EA+XFegdJeiU0vaUqbsbsONrWk4mneWjeDv7ZXEbTpvpDC9jmz7pcHCWzunXNWxlfR5ko0ZiaEpSlNFCSTymWHAoCdIJJwklT1VdQ5qxuqhUGa5HPoi0K1oVTSp03ZrWYXN1WpYM+SzGvaeR8lrbMflmkZOivx65BoEaKL3FEAFwyHeckS68wsaGtbiH4tT4R8ZUtno0UUbCo73WPOUyGuPM+QUDcez7dc9GjjC1qvSSuWiahALRkIb/AIkCB2+Kwzal5nON+S3+gtv0UXd4/I7zvOZ8Tp2BX7OcX5CHZF2mf+Ub5C0KuzqbmiSZER1ZHMHirNlWLKZlpcXae7hAHISSic40LUJ8jP8A9YRkM2yNRLsjpOo7lv0ttty9lRYwZSfeO7Q7v91FtjRYZwZxz38t6hRtCDJ04cM0mU00VKDTO72VdlwgkkwJWH0mp16NVrqbiQ4zmA4A5Rr8U/R65JcO1dXtO2xs0UabjKyucVJI8kq03VHvxYt7iSIxOOfhmsZpIywjcZgTIyjmOXYvTKtTCS05HdGXeFi3FoS6YDueBrj4qyGcizeLy9mTT6j8AnC6Mo0J3dxE9y37C0L7epTA/CSO0dYeYCejY4/eBHDKNOA3La2Xs4tePPsSp5U+g44aVADukVwLUg1XNeGxThxxyI1cNAFy3Ses+6DMbg57AZMD3nZkZfUrpdp7JLPaEe4Dkf8AqdAz7CuKvXmk6Jyk9vam49u0Q5I0qZz1eiWmDqq5Ru06+MydeKBV0XaIpaeiWJMmCS0yykJ1EJ5TBdjhKs1O0KVQZZLPZoOknLUoRgljCBz+C2tlmdViNatjZ5CRl6KfG/I6W2EgSp1bduQgydI+aBtqsLYs6zRn5qCWj2Y7KrXZGMFp7W8+LR5Ky3pYCWlunJaNC8G7KN+9E1rhrmQWBx/vktf5ZHthBzvsL6fwA+xYBw71aKbeGe6NEgyiI6j+f9UfHAo0rtrdGDvJdPgR9BC/6Eo/ouo2GLQSUBf3YBjuWvLhTc95h0GAIAaOwLnTayPaPMT7reW4lZHbGNNI39gMEtzXdAdUf4wvK7Pa2BwhdQzpblmVkos5PkjU2nZMfUG7GCWwJhw1b9cVleywHIgjvnvkKrZ/SVlSoWVBAmWne13ELfr2IeNQHx7w0PApbuPZ0d+zOp1BInD3DPxGq27OqwiN53aeC5y6tKlPd3jfwQ1C/e05oasZw0dDtuzJo1mne0x3ad+QXmm2bVtW3FUe8yGuz3HT65r0v7w9rSg6uEHvyleY293gbVpv0lwI4wT56KjDZ5vkrqzkbl25UQrrgDEY03diqXqro8hkYSUklpgOkE8JIwBwUY2CADAKCRFoOshl0FHsVURpkhkTchDwtj0FNboVPVaNi/NZ+A6ou2OYQz6Ox6kb1EomnXhDU9AnaVE9ntRDW3RlFUa5jMlZLTmjqFTklSiUQkalJhcPiteys2tHErKtqgWpSrZb8vBJkUxSKts1yGlcltC+qYerBO6dB3Lp9pVGuiNw81yVzSIJg5cE3CifyJMzqNzWDpeQRw/larrnLI9iAFqXHNH2lhn1tFTKnsgg2tIBtm1W1C8umT/tkvSeju0HhrRUmY38NywKfR8EtI5FdFXtsIa8bon1UueSkW+MuOjbuKwc3isG9t4M8UY24yQlzVJEAA9xUyVFjSSLNjXEvw8N+7PSVw3Tel7K7rDQOOMf+YB+MrttndV4Of8ABXG/aoz/AIqm7+6nHeHH1Cp8f86PM838LOLJTJk8r1DxbHSTJ1xxVCUKYShbZlEIRNiJeBxMKqEgYWM5aCqtMGRvBIQrqJA+BVjKsGeOvMcUXgDo4byhviPSU1+yiyYCCDzRVvbAKxlkGy4TGmavY1LlKx0MddltN+SmzVDtVtN2fYlNFUZBTaclXUmQc1XbP63JaIA3bwlN0UR2NRqxrK1aNwIkaLLbT4Istws8vHRKaKFKkRq1gZ5lC/6Rr+Cd7gRKHFfP+lM8fwjvTEqJm3kYQzZJYcR0C1qFOlUGZAMafNBW9kH/APNqO5wYHgEdQ6O2rc/aPHGHGULbfZTDAkth9rtGi3+nObcpK0MbToQ5p4aLPpbMsmDEDidzz+aDqV2tcTSe1p/tOTSe7JpSnEZKCq1o0ywAwO7n/KdjZMb+HEaoCzvjUERDmnQ5EEahaoaQJI3cEDVAqdoqe2B9TC437TWyy3d/1jtyaV15unYi3Vp4dxB+K5X7SGj2FLfD3ebf4TsH5oh8veNnnqSSS9U8QUpJJLjieFKFaAkQhsIqhOGqeFSZRnRdZ1EfZ81dYHr4Tuz7lc20DRLiBwGpPcs6u8tfIyK5b0Enwdm1VryMI5lWUzksexqlzzPD5ha1ApUo8dFkMnN2PzjVNOateqXhAMegy3KPa/8A2WVRqI1lVBJDoSNa3qjKR6I+5wlsaLFt7gK514k8djeWgatQLjEmN8bwhrmqW5aAaBGm4kEAZzr/AAqX0S4I7AWugL/XuGhVT9ov4+aurW8KNCwc85eaNUY3P5KBdVDoVfZUHOcJdvWpabGA9457gpUtlFziBkRu5cQhlJHKMvbNmzrtEHR2QJO+OfFbj7sEDOcs49FytKk5mThznUKwbZ9mQ6A6Nw0PLVTON9DVOjUuauF+R5js5cvVcz9oFwDRpD/Mn/1Pqta8vQ4gjLXI5gT9eS5Dpfd4nU28ASe/IfAp+CP3om8if2M51OmSXonkCCdJJccFBqYhao2UToqauzHDcp/qIZxM8hSpn63Kx9uRqFXhhGmmYXUniZyPbohqzCesQO5OpVjEALUc9obZbYLu75rWptWTavh62bZDk7KvH2iWAwhXLWYyUHcW0ZJSZXOOgdjs1eyoqTTIVlOiUQpWgqnURtMj64oSkzJWYskphphbD/PFF0aXBZLa0LQtLz6lC4hqWy/7sxHUAaq21soORB8oQlW5MmDqqDdubGfesphxkjac5re1Ut6zpaZcNexZDrzUOOZ0z8yr9n/05fikneNFjjo6U/g1bi56pmCQsGpVnOIB3axuVt9foBtwtjGhMp2w2rWgZjh6LjtpXOOo49w7BktXbN9lhb2Ty3rDhV4oVsizzvRBJShMQnEoySdJcYdpQumD8Q78kcLhh1HhBXFNuSiKW0HBTvAmNWQ6WrQpv90ieGh8Csi82ZGiqN+HDMEHiDPxUqd67Q9Yefmg+k49MLmmAOowVVWokjIaeK0q7JQFZ0JkLsx0A03Q4LbtKqwS2XdpW7Vt/Zuy906eiZkWgvHnTNJlRWmCFn0aiLa5StHqqXJEgzNJzVa1qRaCFlmNFOKEnP4Jn0zzTNGiIU0xmuUhVKQCfCFoFMTq+XzUH3GSi9UuC2geTJYZzJSNct35cEO9yHeeKJIByZfUuS7VKm/fw3ocZp7mrlA7/kF1A37A678TifqFWQrcKjhTSdoqwpYVaWpi1bZlFUJKzCkus6ixjUZQtpQNGoWaHxR1LaT/APHwjRExaNCjYyAMh4fXcjKVgwaj6+pWS3aD+I81M3bt5Pw+SBoNUaN2GgZdXiRmSucvYBgFFV7ooCo6UUY0DJ2UUh129oXaUrL2jY4jzXH0GdfsXoGx6JIZ3ea7IMxdnNVqBpPwvEc0TSXqFXoQy6pajFuy39q4Pa/RataPio04dzhoe9TsujKgKmZ4qwFRwmOXJRlLaHqRZinJQhNjUXOXUc2Omcol4VZqSiQDE5UvUzUVD3IhTK6hVLla5RFOUQtogDAk/RQpetLa1o5lOmS1wa7EWuIOFxGRg74WVKKO9ip6dE8SUqIKkEQA8JYVJoUwxYaU4Uld7JOuOKGBXBgQ4cpiomk4SzLgmfVVPtExKygrGe9MxkmBqk5dx0D6J+1hz2+97sg5N/uHmubo6KtmZ0a6JuqFxe0xIA7dV31lsL2eGZ3LsbHZNGiwANyG8mO8yhNq7Wt6QJe4cs/hxKS5NlUYpBmyaBbBJhvwCu2rt2xLHMrVaZH4gSIHovJ+lfTWtXYW0SWMB0GTnt3id3ZyWBs69DhBznLPeDkQVyjas5y2eg3/AEJpPBfZ1mOB0aSPAOGS5TaOw30z/UY5p4gSD2rnbrZ9SgcdJ72t3FpII5Oj4rXtumdfA1r3F24kgOxdx18VrxWriFHPTqRnXbSzUEDju8UIbzmuq+47yq2XMoifwFwa7vbJg8lzd90fqUHxUBYDpIkeI3IFEa8hSLobpKm3EeSMttnskB1UN4dUx4nJdNZ9DqZAL3uf2OgH9KwPRxrqUanxUCR2r0il0atm6UWnmZcfNE07RjfdpsHY0LgWzzS22bVqGGU3u7Gn46Lsejf2aVajwa720m6kSHPjhwHit4F2jQtW12JVwy98DUgFZIAxvtht6VPZ1tRpCfZ1MuIbhIcT2kheMwvQ+l2121bk0mnExjSwmdXHNx5wYHcuBeyCUcNIml2VAKwJsKup0ZRWYkRCtaERS2c4q77qeNyW5oPiwQBOrnWzhqCku5I4x5TqCkxVEhIFSlRCchcaG7H2ea1Zrd0y48l7bsXZ1HAOqRoAWuLdByXmPQmmIJjOdV6tshgwNS5lWNUiV30WFQdS4qsJ44XD5HzXMXv2c3IJLXtrc8RD/B3qu9LclBlQzqljTzGt0bewxUpuYeYjz0KHPRlu4QTwXsdJ2IQ7McDmFk7c2XSZBawCeEx4aLLYSSfaPN27FqAZdYcxOXAoBuyMDxVDCz2ZBkGWnPgdDvXobmwMlPZdIOdmAevPgMlqtHSSZzvR/aRa+HsLQ73S9j24uwuEI3pKGPpFsDOY/wATujgu62jTD6LmuAc2IgifrtXkD7lzsMknT4wuVNWtNC7adM5vZd0HYqbhpmBwzghG7N2xUtahaCalM54MpA3wVk2A/wCIqf8An/8AYCLbRD6sOEjA89+Wac67FRbr/T0TZe0G1mh1M5bwdQeBC3LOxL93ecgvKOjlU07tgYYDjBG4iCc17HcPIYI4JMlRRGVosYKVAYnEEjwC4Xpz9o0NNKhk45SPwjee1S6TXLuJXmVZ5dVcTnmVsYp7YrJJrQVZTOfjxQ9zbkOOW8o+1b8VXdXDhUIByiY1z71r2xcQCnSzWtZWiuoUWkSQJ8Pgj7WmBopskmh0I2E2dkti3sBwVdi1a9JoUMpso4UAVNjMO5MtVySHkzK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2" name="AutoShape 4" descr="data:image/jpeg;base64,/9j/4AAQSkZJRgABAQAAAQABAAD/2wCEAAkGBhQSEBQUEhQUFRUWFxQVFBUXFBUVFBUVFxcVFBQUFRUXHSYeFxwjGRQUHy8gIycpLCwsFR4xNTAqNSYrLCkBCQoKDgwOGg8PGikcHBwpKSksKSkpKSkpLCkpKSkpKSkpLCksKSkpKSkpKSkpKSkpLCwsKSwsLCksLCksLCkpKf/AABEIAOsA1gMBIgACEQEDEQH/xAAbAAABBQEBAAAAAAAAAAAAAAAEAAECAwUGB//EAEAQAAEDAgMEBwUHAwIHAQAAAAEAAhEDBBIhMQVBUWEGInGBkaHREzKxwfAHFUJTkpPhI1JiFPEkM3JzgqKyFv/EABkBAAMBAQEAAAAAAAAAAAAAAAIDBAEABf/EACURAAICAgICAQUBAQAAAAAAAAABAhEDIRIxBEFREyIyYXGBQv/aAAwDAQACEQMRAD8A8f8Avq4/Prfuv9Uvvq4/Prfu1PVBgJ4QWaGffVf8+t+7U9Uvvmv+fW/dqeqDhOus6gz76r/n1v3anql99V/z637r/VBpQss4NG2q/wCfW/dqeqcbar/n1v3X+qDAWjYbDq1T1WEDicgslJLsJRb0iLdsVzpWrfuv9VrbNt7yqcqtUdtZw7dXLTs9i21sMVZ+N25okNn5qy66V4RFNraYjd73byCllmb1BFMcKW5M0rXo/UptmrcOnnVe7wzA80ULuk0GatZ53nFhEDsK4+ptNz83OJ5uM9kAaKdFj6mTGjPed6U4zfbHJx/5Rv3PSBm72n7zojxVTekA0BdH/ddPiSsVmzXOzxN3aN4ounsJ5yk9kLtL2Eoyl6NA3uL8bwP+67y6yd1o5wltxUB4F74+KGHRqrulW0Nk12HQGOZQ8/hhfSfuIDVFww9arUHP2j4+KHqX9UZirUI3xUdkfFdHUBwxWpkTvI+fHTesi82WAZYYGeuYPEFbHI/YDxpdAQ2pVifaVY443x4ypt2rU/Mqfrd6oW5pOiQTA/DOg5ckK2oj7F9GwNqVPzKn63eqkNp1PzKn63eqyW1lY2ssaYSaNYbSqfmVP1u9VL7xqfmP/W71WWKysFVDsPRo/eFT8yp+t3qn/wBdU/Mqfrd6rPFRTFRZs3Qd/rqn5lT9bvVMhRVSWXL5NpHEhOohOF6Z5Y6SZSC40cJBvBSgfWS0bKmBmR2IG6CUbLdm7PjNxjvR1ba0DAwkcTv0j6lZl1f7gYGioNxAyyPHelcHLbHclHSDLiuTuM8Tqe5UW9q57svFTtLMvMkZfFdTs3Zmkx2IZzUEOxYZZH+gGy2L3krobDo//dl8UVa0wMh2LUt8lBPLJnrY/HjEustiMDeq3L4lG0NmAHJqut6sQEWwyp22x9JCpWbY0jkpDZ7d4CsCm1yygHZGk1rDDmh7DkWkAiOGaG2j0Kta7SaLvYv/ALT/AMsmOH4e5EvqZp21HDNFGbiT5MPPfTPLNv8AR+ravIqty/C+AQc/7tFzG0qIbBacj3x/BXvV1UZVpmnVa17SM2uEt/jtXmvSv7P3smpbS+nJJZq9nqPNV4sybpkeXBKKs4IVlIVkrixqMPWYR3IfEraTIraDG1lY2sgMSmKiFxCUjQbWUxWWcKqsbWQuAamaIqpIEVkkPELkYCdJOrzzhKQUYVlICVgSL7Zk5wfkFfcV9057800hoylCVX8oS6tjG6RLFwROzLE1X/4jVDUmTA1JXT7MpBjAEOSXFDcGP6kt9B9tahoEBaFGpCzW10XRfK86Vvs92CS6NWlWhHWtb+FhkExAny80faPO/wAB6pLQ9M6FlwN57d0I23riMp+u1Y9ueAA7ICLo1T9FBRprNqZa+Y+SYlp3nxhCNPEHxVktmY75lcDRcyJ9XH1VjavLwI9UOC3cB8T4lRdV3DD5H4LDmiVSsT47x807LyILc41bx5iUPVpO16vn80I8kbv0nMeKBhcU1QN026PBtMXVMTSJiq3+xx0dnoDpG4kcV5btO0AGJoy3/Ir37Yr2V7arRqZhzcLxEHCcgSPmF41tTZho1qlB4OJhIn+5v4T3iF6OGekeFlg1JxZyJcnD1bf2xYYI7ELKuWyN60X41IPQ+JPiXUZyCA9JUB6SziFyAwnSTpwkSvtvr0VTRyRLAA1YwkhVa3E92n8oJz5KnVKqC1KgZOw+wEuErpaNTLJczZmCty3q5KbMi/xHRosaiLc5/FDU6miKpjgo5HqRZo0qs8hwRNIZ9WTyG7vWfRBO7JalsIAxZCctyS0URDaTntglojjMnyR1KqDunsB9EI3aFJonLtJme86K3/8ARMGQOu8HQoabCbS7NNlMEZYh2gwrBaoC120HjWeI3hadDaA+tyymjP4CtpluoHx8NyJ9pA0A5/wEQ+5adM0HdXmBpI3fQWHf0araF46zzHIR8ZVLrBkHru749Fy20ulz8RAO+P4WLtDpQ9zoxE80xYZMTLOonp2z3taNdZwuB7MQOcjUZclyP2sWOE29wMpGBx3yMxPcVV0X20cWFxhriMRMzyI581vdOrb22zaoyJZhqNI3gHXwJ8FsFwmrJc33xbR57Vt23VEnL2jBPaMphclVZBIWxsW8NN3L6BCA2g0YiRoSY9F6MLi69HlzqSv2Bp0kk4SJMnSXHAwKkop0wAmxsokggafXahmwnq1oQtBWQdmVXvUsSQG9GAE2rs1sUKmSxKJWlauSMiK8EqNelUR1B+azaOaKovUckerGRstrACT3BCXG1CPxIOtezkEP7HFqhjD5ClkfSI3W0nO6on5Smo1nZeavbYb4IHEkAeaTbdk+8P1Sm6Eq7ts0tm3uF08fiujt9ozC43AGn5zkfFaez3OkQddDO/hyPqp5w9leOdOjrW1yVnbZ2lhbErYsdnQyTJPcuS2/RcazhhdAMaGEmCuVDMk6Rj1YdmAh2UM9FoOrtGWGctAAP4GaejeUcpwjLPrT8gJ71XshbV7L7GkR9Bd3SqGra4KnVc5rmjEIxAggkT72ZGnFcG+GGWkFu4jdyIW7ebSx2dIxJp1Bnwa+WntzDQlSjbCm+KPNS0tLt4B8CMiPrgqryiR2EA+XFegdJeiU0vaUqbsbsONrWk4mneWjeDv7ZXEbTpvpDC9jmz7pcHCWzunXNWxlfR5ko0ZiaEpSlNFCSTymWHAoCdIJJwklT1VdQ5qxuqhUGa5HPoi0K1oVTSp03ZrWYXN1WpYM+SzGvaeR8lrbMflmkZOivx65BoEaKL3FEAFwyHeckS68wsaGtbiH4tT4R8ZUtno0UUbCo73WPOUyGuPM+QUDcez7dc9GjjC1qvSSuWiahALRkIb/AIkCB2+Kwzal5nON+S3+gtv0UXd4/I7zvOZ8Tp2BX7OcX5CHZF2mf+Ub5C0KuzqbmiSZER1ZHMHirNlWLKZlpcXae7hAHISSic40LUJ8jP8A9YRkM2yNRLsjpOo7lv0ttty9lRYwZSfeO7Q7v91FtjRYZwZxz38t6hRtCDJ04cM0mU00VKDTO72VdlwgkkwJWH0mp16NVrqbiQ4zmA4A5Rr8U/R65JcO1dXtO2xs0UabjKyucVJI8kq03VHvxYt7iSIxOOfhmsZpIywjcZgTIyjmOXYvTKtTCS05HdGXeFi3FoS6YDueBrj4qyGcizeLy9mTT6j8AnC6Mo0J3dxE9y37C0L7epTA/CSO0dYeYCejY4/eBHDKNOA3La2Xs4tePPsSp5U+g44aVADukVwLUg1XNeGxThxxyI1cNAFy3Ses+6DMbg57AZMD3nZkZfUrpdp7JLPaEe4Dkf8AqdAz7CuKvXmk6Jyk9vam49u0Q5I0qZz1eiWmDqq5Ru06+MydeKBV0XaIpaeiWJMmCS0yykJ1EJ5TBdjhKs1O0KVQZZLPZoOknLUoRgljCBz+C2tlmdViNatjZ5CRl6KfG/I6W2EgSp1bduQgydI+aBtqsLYs6zRn5qCWj2Y7KrXZGMFp7W8+LR5Ky3pYCWlunJaNC8G7KN+9E1rhrmQWBx/vktf5ZHthBzvsL6fwA+xYBw71aKbeGe6NEgyiI6j+f9UfHAo0rtrdGDvJdPgR9BC/6Eo/ouo2GLQSUBf3YBjuWvLhTc95h0GAIAaOwLnTayPaPMT7reW4lZHbGNNI39gMEtzXdAdUf4wvK7Pa2BwhdQzpblmVkos5PkjU2nZMfUG7GCWwJhw1b9cVleywHIgjvnvkKrZ/SVlSoWVBAmWne13ELfr2IeNQHx7w0PApbuPZ0d+zOp1BInD3DPxGq27OqwiN53aeC5y6tKlPd3jfwQ1C/e05oasZw0dDtuzJo1mne0x3ad+QXmm2bVtW3FUe8yGuz3HT65r0v7w9rSg6uEHvyleY293gbVpv0lwI4wT56KjDZ5vkrqzkbl25UQrrgDEY03diqXqro8hkYSUklpgOkE8JIwBwUY2CADAKCRFoOshl0FHsVURpkhkTchDwtj0FNboVPVaNi/NZ+A6ou2OYQz6Ox6kb1EomnXhDU9AnaVE9ntRDW3RlFUa5jMlZLTmjqFTklSiUQkalJhcPiteys2tHErKtqgWpSrZb8vBJkUxSKts1yGlcltC+qYerBO6dB3Lp9pVGuiNw81yVzSIJg5cE3CifyJMzqNzWDpeQRw/larrnLI9iAFqXHNH2lhn1tFTKnsgg2tIBtm1W1C8umT/tkvSeju0HhrRUmY38NywKfR8EtI5FdFXtsIa8bon1UueSkW+MuOjbuKwc3isG9t4M8UY24yQlzVJEAA9xUyVFjSSLNjXEvw8N+7PSVw3Tel7K7rDQOOMf+YB+MrttndV4Of8ABXG/aoz/AIqm7+6nHeHH1Cp8f86PM838LOLJTJk8r1DxbHSTJ1xxVCUKYShbZlEIRNiJeBxMKqEgYWM5aCqtMGRvBIQrqJA+BVjKsGeOvMcUXgDo4byhviPSU1+yiyYCCDzRVvbAKxlkGy4TGmavY1LlKx0MddltN+SmzVDtVtN2fYlNFUZBTaclXUmQc1XbP63JaIA3bwlN0UR2NRqxrK1aNwIkaLLbT4Istws8vHRKaKFKkRq1gZ5lC/6Rr+Cd7gRKHFfP+lM8fwjvTEqJm3kYQzZJYcR0C1qFOlUGZAMafNBW9kH/APNqO5wYHgEdQ6O2rc/aPHGHGULbfZTDAkth9rtGi3+nObcpK0MbToQ5p4aLPpbMsmDEDidzz+aDqV2tcTSe1p/tOTSe7JpSnEZKCq1o0ywAwO7n/KdjZMb+HEaoCzvjUERDmnQ5EEahaoaQJI3cEDVAqdoqe2B9TC437TWyy3d/1jtyaV15unYi3Vp4dxB+K5X7SGj2FLfD3ebf4TsH5oh8veNnnqSSS9U8QUpJJLjieFKFaAkQhsIqhOGqeFSZRnRdZ1EfZ81dYHr4Tuz7lc20DRLiBwGpPcs6u8tfIyK5b0Enwdm1VryMI5lWUzksexqlzzPD5ha1ApUo8dFkMnN2PzjVNOateqXhAMegy3KPa/8A2WVRqI1lVBJDoSNa3qjKR6I+5wlsaLFt7gK514k8djeWgatQLjEmN8bwhrmqW5aAaBGm4kEAZzr/AAqX0S4I7AWugL/XuGhVT9ov4+aurW8KNCwc85eaNUY3P5KBdVDoVfZUHOcJdvWpabGA9457gpUtlFziBkRu5cQhlJHKMvbNmzrtEHR2QJO+OfFbj7sEDOcs49FytKk5mThznUKwbZ9mQ6A6Nw0PLVTON9DVOjUuauF+R5js5cvVcz9oFwDRpD/Mn/1Pqta8vQ4gjLXI5gT9eS5Dpfd4nU28ASe/IfAp+CP3om8if2M51OmSXonkCCdJJccFBqYhao2UToqauzHDcp/qIZxM8hSpn63Kx9uRqFXhhGmmYXUniZyPbohqzCesQO5OpVjEALUc9obZbYLu75rWptWTavh62bZDk7KvH2iWAwhXLWYyUHcW0ZJSZXOOgdjs1eyoqTTIVlOiUQpWgqnURtMj64oSkzJWYskphphbD/PFF0aXBZLa0LQtLz6lC4hqWy/7sxHUAaq21soORB8oQlW5MmDqqDdubGfesphxkjac5re1Ut6zpaZcNexZDrzUOOZ0z8yr9n/05fikneNFjjo6U/g1bi56pmCQsGpVnOIB3axuVt9foBtwtjGhMp2w2rWgZjh6LjtpXOOo49w7BktXbN9lhb2Ty3rDhV4oVsizzvRBJShMQnEoySdJcYdpQumD8Q78kcLhh1HhBXFNuSiKW0HBTvAmNWQ6WrQpv90ieGh8Csi82ZGiqN+HDMEHiDPxUqd67Q9Yefmg+k49MLmmAOowVVWokjIaeK0q7JQFZ0JkLsx0A03Q4LbtKqwS2XdpW7Vt/Zuy906eiZkWgvHnTNJlRWmCFn0aiLa5StHqqXJEgzNJzVa1qRaCFlmNFOKEnP4Jn0zzTNGiIU0xmuUhVKQCfCFoFMTq+XzUH3GSi9UuC2geTJYZzJSNct35cEO9yHeeKJIByZfUuS7VKm/fw3ocZp7mrlA7/kF1A37A678TifqFWQrcKjhTSdoqwpYVaWpi1bZlFUJKzCkus6ixjUZQtpQNGoWaHxR1LaT/APHwjRExaNCjYyAMh4fXcjKVgwaj6+pWS3aD+I81M3bt5Pw+SBoNUaN2GgZdXiRmSucvYBgFFV7ooCo6UUY0DJ2UUh129oXaUrL2jY4jzXH0GdfsXoGx6JIZ3ea7IMxdnNVqBpPwvEc0TSXqFXoQy6pajFuy39q4Pa/RataPio04dzhoe9TsujKgKmZ4qwFRwmOXJRlLaHqRZinJQhNjUXOXUc2Omcol4VZqSiQDE5UvUzUVD3IhTK6hVLla5RFOUQtogDAk/RQpetLa1o5lOmS1wa7EWuIOFxGRg74WVKKO9ip6dE8SUqIKkEQA8JYVJoUwxYaU4Uld7JOuOKGBXBgQ4cpiomk4SzLgmfVVPtExKygrGe9MxkmBqk5dx0D6J+1hz2+97sg5N/uHmubo6KtmZ0a6JuqFxe0xIA7dV31lsL2eGZ3LsbHZNGiwANyG8mO8yhNq7Wt6QJe4cs/hxKS5NlUYpBmyaBbBJhvwCu2rt2xLHMrVaZH4gSIHovJ+lfTWtXYW0SWMB0GTnt3id3ZyWBs69DhBznLPeDkQVyjas5y2eg3/AEJpPBfZ1mOB0aSPAOGS5TaOw30z/UY5p4gSD2rnbrZ9SgcdJ72t3FpII5Oj4rXtumdfA1r3F24kgOxdx18VrxWriFHPTqRnXbSzUEDju8UIbzmuq+47yq2XMoifwFwa7vbJg8lzd90fqUHxUBYDpIkeI3IFEa8hSLobpKm3EeSMttnskB1UN4dUx4nJdNZ9DqZAL3uf2OgH9KwPRxrqUanxUCR2r0il0atm6UWnmZcfNE07RjfdpsHY0LgWzzS22bVqGGU3u7Gn46Lsejf2aVajwa720m6kSHPjhwHit4F2jQtW12JVwy98DUgFZIAxvtht6VPZ1tRpCfZ1MuIbhIcT2kheMwvQ+l2121bk0mnExjSwmdXHNx5wYHcuBeyCUcNIml2VAKwJsKup0ZRWYkRCtaERS2c4q77qeNyW5oPiwQBOrnWzhqCku5I4x5TqCkxVEhIFSlRCchcaG7H2ea1Zrd0y48l7bsXZ1HAOqRoAWuLdByXmPQmmIJjOdV6tshgwNS5lWNUiV30WFQdS4qsJ44XD5HzXMXv2c3IJLXtrc8RD/B3qu9LclBlQzqljTzGt0bewxUpuYeYjz0KHPRlu4QTwXsdJ2IQ7McDmFk7c2XSZBawCeEx4aLLYSSfaPN27FqAZdYcxOXAoBuyMDxVDCz2ZBkGWnPgdDvXobmwMlPZdIOdmAevPgMlqtHSSZzvR/aRa+HsLQ73S9j24uwuEI3pKGPpFsDOY/wATujgu62jTD6LmuAc2IgifrtXkD7lzsMknT4wuVNWtNC7adM5vZd0HYqbhpmBwzghG7N2xUtahaCalM54MpA3wVk2A/wCIqf8An/8AYCLbRD6sOEjA89+Wac67FRbr/T0TZe0G1mh1M5bwdQeBC3LOxL93ecgvKOjlU07tgYYDjBG4iCc17HcPIYI4JMlRRGVosYKVAYnEEjwC4Xpz9o0NNKhk45SPwjee1S6TXLuJXmVZ5dVcTnmVsYp7YrJJrQVZTOfjxQ9zbkOOW8o+1b8VXdXDhUIByiY1z71r2xcQCnSzWtZWiuoUWkSQJ8Pgj7WmBopskmh0I2E2dkti3sBwVdi1a9JoUMpso4UAVNjMO5MtVySHkzK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5413" name="Picture 5" descr="C:\Documents and Settings\Franck\My Documents\Downloads\av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3147516" cy="3456384"/>
          </a:xfrm>
          <a:prstGeom prst="rect">
            <a:avLst/>
          </a:prstGeom>
          <a:noFill/>
        </p:spPr>
      </p:pic>
      <p:pic>
        <p:nvPicPr>
          <p:cNvPr id="145414" name="Picture 6" descr="C:\Documents and Settings\Franck\My Documents\Downloads\aprè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44824"/>
            <a:ext cx="3051452" cy="34563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François </a:t>
            </a:r>
            <a:r>
              <a:rPr lang="en-GB" dirty="0" err="1" smtClean="0">
                <a:solidFill>
                  <a:srgbClr val="3333FF"/>
                </a:solidFill>
              </a:rPr>
              <a:t>Hollande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57 ans, député du Parti Socialiste (PS)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Un candidat de substitution?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Le gagnant des primaires PS (56,57% des voix contre Martine Aubry)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Le thème du « changement » et de la jeunesse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Un président « normal » (rassembleur, proche des gens, modéré et plus juste)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Le favori des sondages: bonne ou mauvaise chose?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Points faibles: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l’image d’un homme un peu « mou » (faible, ne sais pas dire none) et « flou » (indécis)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inexpérience. Peut-on lui faire confiance?</a:t>
            </a:r>
            <a:endParaRPr lang="fr-FR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  <a:hlinkClick r:id="rId6"/>
              </a:rPr>
              <a:t>Le </a:t>
            </a:r>
            <a:r>
              <a:rPr lang="en-GB" dirty="0" err="1" smtClean="0">
                <a:solidFill>
                  <a:srgbClr val="3333FF"/>
                </a:solidFill>
                <a:hlinkClick r:id="rId6"/>
              </a:rPr>
              <a:t>discours</a:t>
            </a:r>
            <a:r>
              <a:rPr lang="en-GB" dirty="0" smtClean="0">
                <a:solidFill>
                  <a:srgbClr val="3333FF"/>
                </a:solidFill>
                <a:hlinkClick r:id="rId6"/>
              </a:rPr>
              <a:t> du Bourget</a:t>
            </a:r>
            <a:endParaRPr lang="en-GB" dirty="0">
              <a:solidFill>
                <a:srgbClr val="3333FF"/>
              </a:solidFill>
            </a:endParaRPr>
          </a:p>
        </p:txBody>
      </p:sp>
    </p:spTree>
    <p:custDataLst>
      <p:tags r:id="rId2"/>
    </p:custDataLst>
    <p:controls>
      <p:control spid="64514" name="ShockwaveFlash1" r:id="rId3" imgW="6400800" imgH="4800600"/>
    </p:controls>
    <p:extLst>
      <p:ext uri="{BB962C8B-B14F-4D97-AF65-F5344CB8AC3E}">
        <p14:creationId xmlns="" xmlns:p14="http://schemas.microsoft.com/office/powerpoint/2010/main" val="27192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Spot de </a:t>
            </a:r>
            <a:r>
              <a:rPr lang="en-GB" dirty="0" err="1" smtClean="0">
                <a:solidFill>
                  <a:srgbClr val="3333FF"/>
                </a:solidFill>
              </a:rPr>
              <a:t>l’UMP</a:t>
            </a:r>
            <a:r>
              <a:rPr lang="en-GB" dirty="0" smtClean="0">
                <a:solidFill>
                  <a:srgbClr val="3333FF"/>
                </a:solidFill>
              </a:rPr>
              <a:t> anti-</a:t>
            </a:r>
            <a:r>
              <a:rPr lang="en-GB" dirty="0" err="1" smtClean="0">
                <a:solidFill>
                  <a:srgbClr val="3333FF"/>
                </a:solidFill>
              </a:rPr>
              <a:t>Hollande</a:t>
            </a:r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2"/>
    </p:custDataLst>
    <p:controls>
      <p:control spid="4098" name="ShockwaveFlash1" r:id="rId3" imgW="6399360" imgH="4800600"/>
    </p:controls>
    <p:extLst>
      <p:ext uri="{BB962C8B-B14F-4D97-AF65-F5344CB8AC3E}">
        <p14:creationId xmlns="" xmlns:p14="http://schemas.microsoft.com/office/powerpoint/2010/main" val="4613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Nicolas </a:t>
            </a:r>
            <a:r>
              <a:rPr lang="en-GB" dirty="0" err="1" smtClean="0">
                <a:solidFill>
                  <a:srgbClr val="3333FF"/>
                </a:solidFill>
              </a:rPr>
              <a:t>Sarkozy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3333FF"/>
                </a:solidFill>
              </a:rPr>
              <a:t>57 </a:t>
            </a:r>
            <a:r>
              <a:rPr lang="en-GB" dirty="0" err="1" smtClean="0">
                <a:solidFill>
                  <a:srgbClr val="3333FF"/>
                </a:solidFill>
              </a:rPr>
              <a:t>ans</a:t>
            </a:r>
            <a:r>
              <a:rPr lang="en-GB" dirty="0" smtClean="0">
                <a:solidFill>
                  <a:srgbClr val="3333FF"/>
                </a:solidFill>
              </a:rPr>
              <a:t>, </a:t>
            </a:r>
            <a:r>
              <a:rPr lang="en-GB" dirty="0" err="1" smtClean="0">
                <a:solidFill>
                  <a:srgbClr val="3333FF"/>
                </a:solidFill>
              </a:rPr>
              <a:t>Président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sortant</a:t>
            </a:r>
            <a:r>
              <a:rPr lang="en-GB" dirty="0" smtClean="0">
                <a:solidFill>
                  <a:srgbClr val="3333FF"/>
                </a:solidFill>
              </a:rPr>
              <a:t> (Union pour un </a:t>
            </a:r>
            <a:r>
              <a:rPr lang="en-GB" dirty="0" err="1" smtClean="0">
                <a:solidFill>
                  <a:srgbClr val="3333FF"/>
                </a:solidFill>
              </a:rPr>
              <a:t>Mouvement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Populaire</a:t>
            </a:r>
            <a:r>
              <a:rPr lang="en-GB" dirty="0" smtClean="0">
                <a:solidFill>
                  <a:srgbClr val="3333FF"/>
                </a:solidFill>
              </a:rPr>
              <a:t> – UMP)</a:t>
            </a:r>
          </a:p>
          <a:p>
            <a:r>
              <a:rPr lang="en-GB" dirty="0" err="1" smtClean="0">
                <a:solidFill>
                  <a:srgbClr val="3333FF"/>
                </a:solidFill>
              </a:rPr>
              <a:t>Une</a:t>
            </a:r>
            <a:r>
              <a:rPr lang="en-GB" dirty="0" smtClean="0">
                <a:solidFill>
                  <a:srgbClr val="3333FF"/>
                </a:solidFill>
              </a:rPr>
              <a:t> situation </a:t>
            </a:r>
            <a:r>
              <a:rPr lang="en-GB" dirty="0" err="1" smtClean="0">
                <a:solidFill>
                  <a:srgbClr val="3333FF"/>
                </a:solidFill>
              </a:rPr>
              <a:t>difficile</a:t>
            </a:r>
            <a:endParaRPr lang="en-GB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</a:rPr>
              <a:t>situation de </a:t>
            </a:r>
            <a:r>
              <a:rPr lang="en-GB" dirty="0" err="1" smtClean="0">
                <a:solidFill>
                  <a:srgbClr val="3333FF"/>
                </a:solidFill>
              </a:rPr>
              <a:t>crise</a:t>
            </a:r>
            <a:endParaRPr lang="en-GB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</a:rPr>
              <a:t> forte </a:t>
            </a:r>
            <a:r>
              <a:rPr lang="en-GB" dirty="0" err="1" smtClean="0">
                <a:solidFill>
                  <a:srgbClr val="3333FF"/>
                </a:solidFill>
              </a:rPr>
              <a:t>impopularité</a:t>
            </a:r>
            <a:r>
              <a:rPr lang="en-GB" dirty="0" smtClean="0">
                <a:solidFill>
                  <a:srgbClr val="3333FF"/>
                </a:solidFill>
              </a:rPr>
              <a:t> / </a:t>
            </a:r>
            <a:r>
              <a:rPr lang="en-GB" dirty="0" err="1" smtClean="0">
                <a:solidFill>
                  <a:srgbClr val="3333FF"/>
                </a:solidFill>
              </a:rPr>
              <a:t>mauvais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sondages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err="1" smtClean="0">
                <a:solidFill>
                  <a:srgbClr val="3333FF"/>
                </a:solidFill>
              </a:rPr>
              <a:t>Quelle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campagne</a:t>
            </a:r>
            <a:r>
              <a:rPr lang="en-GB" dirty="0" smtClean="0">
                <a:solidFill>
                  <a:srgbClr val="3333FF"/>
                </a:solidFill>
              </a:rPr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Consensuelle</a:t>
            </a:r>
            <a:r>
              <a:rPr lang="en-GB" dirty="0" smtClean="0">
                <a:solidFill>
                  <a:srgbClr val="3333FF"/>
                </a:solidFill>
              </a:rPr>
              <a:t> et </a:t>
            </a:r>
            <a:r>
              <a:rPr lang="en-GB" dirty="0" err="1" smtClean="0">
                <a:solidFill>
                  <a:srgbClr val="3333FF"/>
                </a:solidFill>
              </a:rPr>
              <a:t>rassembleuse</a:t>
            </a:r>
            <a:r>
              <a:rPr lang="en-GB" dirty="0" smtClean="0">
                <a:solidFill>
                  <a:srgbClr val="3333FF"/>
                </a:solidFill>
              </a:rPr>
              <a:t> (</a:t>
            </a:r>
            <a:r>
              <a:rPr lang="en-GB" dirty="0" err="1" smtClean="0">
                <a:solidFill>
                  <a:srgbClr val="3333FF"/>
                </a:solidFill>
              </a:rPr>
              <a:t>président-candidat</a:t>
            </a:r>
            <a:r>
              <a:rPr lang="en-GB" dirty="0" smtClean="0">
                <a:solidFill>
                  <a:srgbClr val="3333FF"/>
                </a:solidFill>
              </a:rPr>
              <a:t>) </a:t>
            </a:r>
            <a:r>
              <a:rPr lang="en-GB" dirty="0" err="1" smtClean="0">
                <a:solidFill>
                  <a:srgbClr val="3333FF"/>
                </a:solidFill>
              </a:rPr>
              <a:t>ou</a:t>
            </a:r>
            <a:endParaRPr lang="en-GB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Clivante</a:t>
            </a:r>
            <a:r>
              <a:rPr lang="fr-FR" dirty="0" smtClean="0">
                <a:solidFill>
                  <a:srgbClr val="3333FF"/>
                </a:solidFill>
              </a:rPr>
              <a:t> et offensive? (candidat-président)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Les thèmes: La France forte; le Président « courageux » qui protège les Français dans la tempête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Les points faibles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Le « président des riches »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La désacralisation de l’image présidentielle (président « </a:t>
            </a:r>
            <a:r>
              <a:rPr lang="fr-FR" dirty="0" err="1" smtClean="0">
                <a:solidFill>
                  <a:srgbClr val="3333FF"/>
                </a:solidFill>
              </a:rPr>
              <a:t>bling</a:t>
            </a:r>
            <a:r>
              <a:rPr lang="fr-FR" dirty="0" smtClean="0">
                <a:solidFill>
                  <a:srgbClr val="3333FF"/>
                </a:solidFill>
              </a:rPr>
              <a:t>-</a:t>
            </a:r>
            <a:r>
              <a:rPr lang="fr-FR" dirty="0" err="1" smtClean="0">
                <a:solidFill>
                  <a:srgbClr val="3333FF"/>
                </a:solidFill>
              </a:rPr>
              <a:t>bling</a:t>
            </a:r>
            <a:r>
              <a:rPr lang="fr-FR" dirty="0" smtClean="0">
                <a:solidFill>
                  <a:srgbClr val="3333FF"/>
                </a:solidFill>
              </a:rPr>
              <a:t> ») </a:t>
            </a:r>
          </a:p>
          <a:p>
            <a:pPr lvl="1">
              <a:buFont typeface="Wingdings" pitchFamily="2" charset="2"/>
              <a:buChar char="Ø"/>
            </a:pPr>
            <a:endParaRPr lang="fr-FR" dirty="0" smtClean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33FF"/>
                </a:solidFill>
              </a:rPr>
              <a:t>Rappel sur le rôle du Président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3333FF"/>
                </a:solidFill>
              </a:rPr>
              <a:t>C’est le Chef d’Etat et le chef des armées</a:t>
            </a:r>
          </a:p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3333FF"/>
                </a:solidFill>
              </a:rPr>
              <a:t>Il est élu tous les cinq au suffrage universel à deux tours</a:t>
            </a:r>
          </a:p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3333FF"/>
                </a:solidFill>
              </a:rPr>
              <a:t>Il nomme le Premier ministre (issu de la majorité à l’Assemblée Nationale)</a:t>
            </a:r>
          </a:p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3333FF"/>
                </a:solidFill>
              </a:rPr>
              <a:t>Il nomme le gouvernement sur proposition du Premier ministre</a:t>
            </a:r>
          </a:p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3333FF"/>
                </a:solidFill>
              </a:rPr>
              <a:t>Il promulgue (signe et date) les lois et il signe les ordonnances et décrets délibérés en Conseil des Ministres</a:t>
            </a:r>
          </a:p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3333FF"/>
                </a:solidFill>
              </a:rPr>
              <a:t>Il veille au respect de la Constitution</a:t>
            </a:r>
          </a:p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3333FF"/>
                </a:solidFill>
              </a:rPr>
              <a:t>Il peut dissoudre l’Assemblée nationale</a:t>
            </a:r>
          </a:p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3333FF"/>
                </a:solidFill>
              </a:rPr>
              <a:t>Il peut consulter les Français par référendum</a:t>
            </a:r>
            <a:endParaRPr lang="en-US" dirty="0" smtClean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Nicolas </a:t>
            </a:r>
            <a:r>
              <a:rPr lang="en-GB" dirty="0" err="1" smtClean="0">
                <a:solidFill>
                  <a:srgbClr val="3333FF"/>
                </a:solidFill>
              </a:rPr>
              <a:t>Sarkozy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4516" name="Picture 4" descr="Ma France Forte generateur Ma France F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799"/>
            <a:ext cx="8424936" cy="4409929"/>
          </a:xfrm>
          <a:prstGeom prst="rect">
            <a:avLst/>
          </a:prstGeom>
          <a:noFill/>
        </p:spPr>
      </p:pic>
      <p:pic>
        <p:nvPicPr>
          <p:cNvPr id="64518" name="Picture 6" descr="la-france-frot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16832"/>
            <a:ext cx="4838700" cy="3095625"/>
          </a:xfrm>
          <a:prstGeom prst="rect">
            <a:avLst/>
          </a:prstGeom>
          <a:noFill/>
        </p:spPr>
      </p:pic>
      <p:pic>
        <p:nvPicPr>
          <p:cNvPr id="64520" name="Picture 8" descr="http://1.bp.blogspot.com/-ZYIYHNE_ISw/Tz1O2Q_5_EI/AAAAAAAABFk/tVGffVy2IN8/s1600/1864034_affichesarkozy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628800"/>
            <a:ext cx="5935793" cy="4392488"/>
          </a:xfrm>
          <a:prstGeom prst="rect">
            <a:avLst/>
          </a:prstGeom>
          <a:noFill/>
        </p:spPr>
      </p:pic>
      <p:pic>
        <p:nvPicPr>
          <p:cNvPr id="64526" name="Picture 14" descr="http://www.presidentiellesde2012.com/wp-content/uploads/2012/02/Affiche-sarkozy-campagne-2012-france-forte-fake-sblesni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556792"/>
            <a:ext cx="6074439" cy="4608512"/>
          </a:xfrm>
          <a:prstGeom prst="rect">
            <a:avLst/>
          </a:prstGeom>
          <a:noFill/>
        </p:spPr>
      </p:pic>
      <p:pic>
        <p:nvPicPr>
          <p:cNvPr id="64528" name="Picture 16" descr="http://img.over-blog.com/500x374/0/07/86/93/2012/FEVRIER-2012/16022012/sarkozy-affiche-france-forte-sarkostique-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628800"/>
            <a:ext cx="6696744" cy="5009166"/>
          </a:xfrm>
          <a:prstGeom prst="rect">
            <a:avLst/>
          </a:prstGeom>
          <a:noFill/>
        </p:spPr>
      </p:pic>
      <p:pic>
        <p:nvPicPr>
          <p:cNvPr id="8" name="Picture 4" descr="Ma France Forte generateur Ma France F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8424936" cy="43204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Sarkozy </a:t>
            </a:r>
            <a:r>
              <a:rPr lang="en-GB" dirty="0" err="1" smtClean="0">
                <a:solidFill>
                  <a:srgbClr val="3333FF"/>
                </a:solidFill>
              </a:rPr>
              <a:t>discours</a:t>
            </a:r>
            <a:r>
              <a:rPr lang="en-GB" dirty="0" smtClean="0">
                <a:solidFill>
                  <a:srgbClr val="3333FF"/>
                </a:solidFill>
              </a:rPr>
              <a:t> de Marseille</a:t>
            </a:r>
            <a:endParaRPr lang="en-GB" dirty="0">
              <a:solidFill>
                <a:srgbClr val="3333FF"/>
              </a:solidFill>
            </a:endParaRPr>
          </a:p>
        </p:txBody>
      </p:sp>
    </p:spTree>
    <p:custDataLst>
      <p:tags r:id="rId2"/>
    </p:custDataLst>
    <p:controls>
      <p:control spid="63489" name="ShockwaveFlash1" r:id="rId3" imgW="6399360" imgH="4800600"/>
    </p:controls>
    <p:extLst>
      <p:ext uri="{BB962C8B-B14F-4D97-AF65-F5344CB8AC3E}">
        <p14:creationId xmlns="" xmlns:p14="http://schemas.microsoft.com/office/powerpoint/2010/main" val="17220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Le </a:t>
            </a:r>
            <a:r>
              <a:rPr lang="en-GB" dirty="0" err="1" smtClean="0">
                <a:solidFill>
                  <a:srgbClr val="3333FF"/>
                </a:solidFill>
              </a:rPr>
              <a:t>discours</a:t>
            </a:r>
            <a:r>
              <a:rPr lang="en-GB" dirty="0" smtClean="0">
                <a:solidFill>
                  <a:srgbClr val="3333FF"/>
                </a:solidFill>
              </a:rPr>
              <a:t> de </a:t>
            </a:r>
            <a:r>
              <a:rPr lang="en-GB" dirty="0" err="1" smtClean="0">
                <a:solidFill>
                  <a:srgbClr val="3333FF"/>
                </a:solidFill>
              </a:rPr>
              <a:t>Villepinte</a:t>
            </a:r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2"/>
    </p:custDataLst>
    <p:controls>
      <p:control spid="125954" name="ShockwaveFlash1" r:id="rId3" imgW="6400800" imgH="4800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On continue, </a:t>
            </a:r>
            <a:r>
              <a:rPr lang="en-GB" dirty="0" err="1" smtClean="0">
                <a:solidFill>
                  <a:srgbClr val="3333FF"/>
                </a:solidFill>
              </a:rPr>
              <a:t>ou</a:t>
            </a:r>
            <a:r>
              <a:rPr lang="en-GB" dirty="0" smtClean="0">
                <a:solidFill>
                  <a:srgbClr val="3333FF"/>
                </a:solidFill>
              </a:rPr>
              <a:t> on change?</a:t>
            </a:r>
            <a:endParaRPr lang="en-GB" dirty="0">
              <a:solidFill>
                <a:srgbClr val="3333FF"/>
              </a:solidFill>
            </a:endParaRPr>
          </a:p>
        </p:txBody>
      </p:sp>
    </p:spTree>
    <p:custDataLst>
      <p:tags r:id="rId2"/>
    </p:custDataLst>
    <p:controls>
      <p:control spid="73729" name="ShockwaveFlash1" r:id="rId3" imgW="6399360" imgH="4800600"/>
    </p:controls>
    <p:extLst>
      <p:ext uri="{BB962C8B-B14F-4D97-AF65-F5344CB8AC3E}">
        <p14:creationId xmlns="" xmlns:p14="http://schemas.microsoft.com/office/powerpoint/2010/main" val="12163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En guise de conclusion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3333FF"/>
                </a:solidFill>
              </a:rPr>
              <a:t>une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nette</a:t>
            </a:r>
            <a:r>
              <a:rPr lang="en-GB" dirty="0" smtClean="0">
                <a:solidFill>
                  <a:srgbClr val="3333FF"/>
                </a:solidFill>
              </a:rPr>
              <a:t> bipolarisation de </a:t>
            </a:r>
            <a:r>
              <a:rPr lang="en-GB" dirty="0" err="1" smtClean="0">
                <a:solidFill>
                  <a:srgbClr val="3333FF"/>
                </a:solidFill>
              </a:rPr>
              <a:t>l’élection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smtClean="0">
                <a:solidFill>
                  <a:srgbClr val="3333FF"/>
                </a:solidFill>
              </a:rPr>
              <a:t>un referendum pro- </a:t>
            </a:r>
            <a:r>
              <a:rPr lang="en-GB" dirty="0" err="1" smtClean="0">
                <a:solidFill>
                  <a:srgbClr val="3333FF"/>
                </a:solidFill>
              </a:rPr>
              <a:t>ou</a:t>
            </a:r>
            <a:r>
              <a:rPr lang="en-GB" dirty="0" smtClean="0">
                <a:solidFill>
                  <a:srgbClr val="3333FF"/>
                </a:solidFill>
              </a:rPr>
              <a:t> anti-</a:t>
            </a:r>
            <a:r>
              <a:rPr lang="en-GB" dirty="0" err="1" smtClean="0">
                <a:solidFill>
                  <a:srgbClr val="3333FF"/>
                </a:solidFill>
              </a:rPr>
              <a:t>Sarkozy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smtClean="0">
                <a:solidFill>
                  <a:srgbClr val="3333FF"/>
                </a:solidFill>
              </a:rPr>
              <a:t>un match de football?</a:t>
            </a:r>
          </a:p>
          <a:p>
            <a:r>
              <a:rPr lang="en-GB" dirty="0" err="1" smtClean="0">
                <a:solidFill>
                  <a:srgbClr val="3333FF"/>
                </a:solidFill>
              </a:rPr>
              <a:t>l’influence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d’internet</a:t>
            </a:r>
            <a:r>
              <a:rPr lang="en-GB" dirty="0" smtClean="0">
                <a:solidFill>
                  <a:srgbClr val="3333FF"/>
                </a:solidFill>
              </a:rPr>
              <a:t> et de Twitter/</a:t>
            </a:r>
            <a:r>
              <a:rPr lang="en-GB" dirty="0" err="1" smtClean="0">
                <a:solidFill>
                  <a:srgbClr val="3333FF"/>
                </a:solidFill>
              </a:rPr>
              <a:t>Facebook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sur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l’agenda</a:t>
            </a:r>
            <a:r>
              <a:rPr lang="en-GB" dirty="0" smtClean="0">
                <a:solidFill>
                  <a:srgbClr val="3333FF"/>
                </a:solidFill>
              </a:rPr>
              <a:t>/la </a:t>
            </a:r>
            <a:r>
              <a:rPr lang="en-GB" dirty="0" err="1" smtClean="0">
                <a:solidFill>
                  <a:srgbClr val="3333FF"/>
                </a:solidFill>
              </a:rPr>
              <a:t>stratégie</a:t>
            </a:r>
            <a:r>
              <a:rPr lang="en-GB" dirty="0" smtClean="0">
                <a:solidFill>
                  <a:srgbClr val="3333FF"/>
                </a:solidFill>
              </a:rPr>
              <a:t> des </a:t>
            </a:r>
            <a:r>
              <a:rPr lang="en-GB" dirty="0" err="1" smtClean="0">
                <a:solidFill>
                  <a:srgbClr val="3333FF"/>
                </a:solidFill>
              </a:rPr>
              <a:t>candidats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err="1" smtClean="0">
                <a:solidFill>
                  <a:srgbClr val="3333FF"/>
                </a:solidFill>
              </a:rPr>
              <a:t>Quel</a:t>
            </a:r>
            <a:r>
              <a:rPr lang="en-GB" dirty="0" smtClean="0">
                <a:solidFill>
                  <a:srgbClr val="3333FF"/>
                </a:solidFill>
              </a:rPr>
              <a:t> impact aura le vote Le Pen?</a:t>
            </a:r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 smtClean="0">
                <a:solidFill>
                  <a:srgbClr val="3333FF"/>
                </a:solidFill>
                <a:ea typeface="MS PGothic" pitchFamily="34" charset="-128"/>
              </a:rPr>
              <a:t>Pour </a:t>
            </a:r>
            <a:r>
              <a:rPr lang="en-GB" altLang="ja-JP" dirty="0" err="1" smtClean="0">
                <a:solidFill>
                  <a:srgbClr val="3333FF"/>
                </a:solidFill>
                <a:ea typeface="MS PGothic" pitchFamily="34" charset="-128"/>
              </a:rPr>
              <a:t>être</a:t>
            </a:r>
            <a:r>
              <a:rPr lang="en-GB" altLang="ja-JP" dirty="0" smtClean="0">
                <a:solidFill>
                  <a:srgbClr val="3333FF"/>
                </a:solidFill>
                <a:ea typeface="MS PGothic" pitchFamily="34" charset="-128"/>
              </a:rPr>
              <a:t> </a:t>
            </a:r>
            <a:r>
              <a:rPr lang="en-GB" altLang="ja-JP" dirty="0" err="1" smtClean="0">
                <a:solidFill>
                  <a:srgbClr val="3333FF"/>
                </a:solidFill>
                <a:ea typeface="MS PGothic" pitchFamily="34" charset="-128"/>
              </a:rPr>
              <a:t>candidat</a:t>
            </a:r>
            <a:r>
              <a:rPr lang="en-GB" altLang="ja-JP" dirty="0" smtClean="0">
                <a:solidFill>
                  <a:srgbClr val="3333FF"/>
                </a:solidFill>
                <a:ea typeface="MS PGothic" pitchFamily="34" charset="-128"/>
              </a:rPr>
              <a:t>…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fr-FR" dirty="0" smtClean="0">
                <a:solidFill>
                  <a:srgbClr val="3333FF"/>
                </a:solidFill>
              </a:rPr>
              <a:t>Pour être candidat, il faut: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avoir au moins 18 ans le jour du vote du premier tour</a:t>
            </a:r>
          </a:p>
          <a:p>
            <a:r>
              <a:rPr lang="fr-FR" dirty="0" smtClean="0">
                <a:solidFill>
                  <a:srgbClr val="3333FF"/>
                </a:solidFill>
              </a:rPr>
              <a:t>avoir le parrainage de 500 élus (maires, conseillers, députés, etc.) d’au moins 30 départements.</a:t>
            </a:r>
            <a:endParaRPr lang="en-US" dirty="0" smtClean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Les </a:t>
            </a:r>
            <a:r>
              <a:rPr lang="en-GB" dirty="0" err="1" smtClean="0">
                <a:solidFill>
                  <a:srgbClr val="3333FF"/>
                </a:solidFill>
              </a:rPr>
              <a:t>thèmes</a:t>
            </a:r>
            <a:r>
              <a:rPr lang="en-GB" dirty="0" smtClean="0">
                <a:solidFill>
                  <a:srgbClr val="3333FF"/>
                </a:solidFill>
              </a:rPr>
              <a:t> de la </a:t>
            </a:r>
            <a:r>
              <a:rPr lang="en-GB" dirty="0" err="1" smtClean="0">
                <a:solidFill>
                  <a:srgbClr val="3333FF"/>
                </a:solidFill>
              </a:rPr>
              <a:t>campagne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333FF"/>
                </a:solidFill>
              </a:rPr>
              <a:t>La </a:t>
            </a:r>
            <a:r>
              <a:rPr lang="en-GB" dirty="0" err="1" smtClean="0">
                <a:solidFill>
                  <a:srgbClr val="3333FF"/>
                </a:solidFill>
              </a:rPr>
              <a:t>crise</a:t>
            </a:r>
            <a:r>
              <a:rPr lang="en-GB" dirty="0" smtClean="0">
                <a:solidFill>
                  <a:srgbClr val="3333FF"/>
                </a:solidFill>
              </a:rPr>
              <a:t>, encore la </a:t>
            </a:r>
            <a:r>
              <a:rPr lang="en-GB" dirty="0" err="1" smtClean="0">
                <a:solidFill>
                  <a:srgbClr val="3333FF"/>
                </a:solidFill>
              </a:rPr>
              <a:t>crise</a:t>
            </a:r>
            <a:r>
              <a:rPr lang="en-GB" dirty="0" smtClean="0">
                <a:solidFill>
                  <a:srgbClr val="3333FF"/>
                </a:solidFill>
              </a:rPr>
              <a:t> et </a:t>
            </a:r>
            <a:r>
              <a:rPr lang="en-GB" dirty="0" err="1" smtClean="0">
                <a:solidFill>
                  <a:srgbClr val="3333FF"/>
                </a:solidFill>
              </a:rPr>
              <a:t>toujours</a:t>
            </a:r>
            <a:r>
              <a:rPr lang="en-GB" dirty="0" smtClean="0">
                <a:solidFill>
                  <a:srgbClr val="3333FF"/>
                </a:solidFill>
              </a:rPr>
              <a:t> la </a:t>
            </a:r>
            <a:r>
              <a:rPr lang="en-GB" dirty="0" err="1" smtClean="0">
                <a:solidFill>
                  <a:srgbClr val="3333FF"/>
                </a:solidFill>
              </a:rPr>
              <a:t>crise</a:t>
            </a:r>
            <a:r>
              <a:rPr lang="en-GB" dirty="0" smtClean="0">
                <a:solidFill>
                  <a:srgbClr val="3333FF"/>
                </a:solidFill>
              </a:rPr>
              <a:t>!</a:t>
            </a:r>
          </a:p>
          <a:p>
            <a:r>
              <a:rPr lang="en-GB" dirty="0" smtClean="0">
                <a:solidFill>
                  <a:srgbClr val="3333FF"/>
                </a:solidFill>
              </a:rPr>
              <a:t>Comment faire </a:t>
            </a:r>
            <a:r>
              <a:rPr lang="en-GB" dirty="0" err="1" smtClean="0">
                <a:solidFill>
                  <a:srgbClr val="3333FF"/>
                </a:solidFill>
              </a:rPr>
              <a:t>baisser</a:t>
            </a:r>
            <a:r>
              <a:rPr lang="en-GB" dirty="0" smtClean="0">
                <a:solidFill>
                  <a:srgbClr val="3333FF"/>
                </a:solidFill>
              </a:rPr>
              <a:t> le </a:t>
            </a:r>
            <a:r>
              <a:rPr lang="en-GB" dirty="0" err="1" smtClean="0">
                <a:solidFill>
                  <a:srgbClr val="3333FF"/>
                </a:solidFill>
              </a:rPr>
              <a:t>chômage</a:t>
            </a:r>
            <a:r>
              <a:rPr lang="en-GB" dirty="0" smtClean="0">
                <a:solidFill>
                  <a:srgbClr val="3333FF"/>
                </a:solidFill>
              </a:rPr>
              <a:t> et </a:t>
            </a:r>
            <a:r>
              <a:rPr lang="en-GB" dirty="0" err="1" smtClean="0">
                <a:solidFill>
                  <a:srgbClr val="3333FF"/>
                </a:solidFill>
              </a:rPr>
              <a:t>relancer</a:t>
            </a:r>
            <a:r>
              <a:rPr lang="en-GB" dirty="0" smtClean="0">
                <a:solidFill>
                  <a:srgbClr val="3333FF"/>
                </a:solidFill>
              </a:rPr>
              <a:t> la </a:t>
            </a:r>
            <a:r>
              <a:rPr lang="en-GB" dirty="0" err="1" smtClean="0">
                <a:solidFill>
                  <a:srgbClr val="3333FF"/>
                </a:solidFill>
              </a:rPr>
              <a:t>croissance</a:t>
            </a:r>
            <a:r>
              <a:rPr lang="en-GB" dirty="0" smtClean="0">
                <a:solidFill>
                  <a:srgbClr val="3333FF"/>
                </a:solidFill>
              </a:rPr>
              <a:t> tout en </a:t>
            </a:r>
            <a:r>
              <a:rPr lang="en-GB" dirty="0" err="1" smtClean="0">
                <a:solidFill>
                  <a:srgbClr val="3333FF"/>
                </a:solidFill>
              </a:rPr>
              <a:t>réduisant</a:t>
            </a:r>
            <a:r>
              <a:rPr lang="en-GB" dirty="0" smtClean="0">
                <a:solidFill>
                  <a:srgbClr val="3333FF"/>
                </a:solidFill>
              </a:rPr>
              <a:t> la </a:t>
            </a:r>
            <a:r>
              <a:rPr lang="en-GB" dirty="0" err="1" smtClean="0">
                <a:solidFill>
                  <a:srgbClr val="3333FF"/>
                </a:solidFill>
              </a:rPr>
              <a:t>dette</a:t>
            </a:r>
            <a:r>
              <a:rPr lang="en-GB" dirty="0" smtClean="0">
                <a:solidFill>
                  <a:srgbClr val="3333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dirty="0" err="1" smtClean="0">
                <a:solidFill>
                  <a:srgbClr val="3333FF"/>
                </a:solidFill>
              </a:rPr>
              <a:t>Réformer</a:t>
            </a:r>
            <a:r>
              <a:rPr lang="en-GB" dirty="0" smtClean="0">
                <a:solidFill>
                  <a:srgbClr val="3333FF"/>
                </a:solidFill>
              </a:rPr>
              <a:t> sans </a:t>
            </a:r>
            <a:r>
              <a:rPr lang="en-GB" dirty="0" err="1" smtClean="0">
                <a:solidFill>
                  <a:srgbClr val="3333FF"/>
                </a:solidFill>
              </a:rPr>
              <a:t>dépenser</a:t>
            </a:r>
            <a:r>
              <a:rPr lang="en-GB" dirty="0" smtClean="0">
                <a:solidFill>
                  <a:srgbClr val="3333FF"/>
                </a:solidFill>
              </a:rPr>
              <a:t>: </a:t>
            </a:r>
            <a:r>
              <a:rPr lang="en-GB" dirty="0" err="1" smtClean="0">
                <a:solidFill>
                  <a:srgbClr val="3333FF"/>
                </a:solidFill>
              </a:rPr>
              <a:t>est-ce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réaliste</a:t>
            </a:r>
            <a:r>
              <a:rPr lang="en-GB" dirty="0" smtClean="0">
                <a:solidFill>
                  <a:srgbClr val="3333FF"/>
                </a:solidFill>
              </a:rPr>
              <a:t>?</a:t>
            </a:r>
          </a:p>
          <a:p>
            <a:r>
              <a:rPr lang="en-GB" dirty="0" smtClean="0">
                <a:solidFill>
                  <a:srgbClr val="3333FF"/>
                </a:solidFill>
              </a:rPr>
              <a:t>Comment </a:t>
            </a:r>
            <a:r>
              <a:rPr lang="en-GB" dirty="0" err="1" smtClean="0">
                <a:solidFill>
                  <a:srgbClr val="3333FF"/>
                </a:solidFill>
              </a:rPr>
              <a:t>susciter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l’espoir</a:t>
            </a:r>
            <a:r>
              <a:rPr lang="en-GB" dirty="0" smtClean="0">
                <a:solidFill>
                  <a:srgbClr val="3333FF"/>
                </a:solidFill>
              </a:rPr>
              <a:t> en </a:t>
            </a:r>
            <a:r>
              <a:rPr lang="en-GB" dirty="0" err="1" smtClean="0">
                <a:solidFill>
                  <a:srgbClr val="3333FF"/>
                </a:solidFill>
              </a:rPr>
              <a:t>promettant</a:t>
            </a:r>
            <a:r>
              <a:rPr lang="en-GB" dirty="0" smtClean="0">
                <a:solidFill>
                  <a:srgbClr val="3333FF"/>
                </a:solidFill>
              </a:rPr>
              <a:t> “du sang, de la </a:t>
            </a:r>
            <a:r>
              <a:rPr lang="en-GB" dirty="0" err="1" smtClean="0">
                <a:solidFill>
                  <a:srgbClr val="3333FF"/>
                </a:solidFill>
              </a:rPr>
              <a:t>sueur</a:t>
            </a:r>
            <a:r>
              <a:rPr lang="en-GB" dirty="0" smtClean="0">
                <a:solidFill>
                  <a:srgbClr val="3333FF"/>
                </a:solidFill>
              </a:rPr>
              <a:t> et des </a:t>
            </a:r>
            <a:r>
              <a:rPr lang="en-GB" dirty="0" err="1" smtClean="0">
                <a:solidFill>
                  <a:srgbClr val="3333FF"/>
                </a:solidFill>
              </a:rPr>
              <a:t>larmes</a:t>
            </a:r>
            <a:r>
              <a:rPr lang="en-GB" dirty="0" smtClean="0">
                <a:solidFill>
                  <a:srgbClr val="3333FF"/>
                </a:solidFill>
              </a:rPr>
              <a:t>”?</a:t>
            </a:r>
          </a:p>
          <a:p>
            <a:pPr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3333FF"/>
                </a:solidFill>
              </a:rPr>
              <a:t>Quelques</a:t>
            </a:r>
            <a:r>
              <a:rPr lang="en-GB" dirty="0" smtClean="0">
                <a:solidFill>
                  <a:srgbClr val="3333FF"/>
                </a:solidFill>
              </a:rPr>
              <a:t> points de </a:t>
            </a:r>
            <a:r>
              <a:rPr lang="en-GB" dirty="0" err="1" smtClean="0">
                <a:solidFill>
                  <a:srgbClr val="3333FF"/>
                </a:solidFill>
              </a:rPr>
              <a:t>débat</a:t>
            </a:r>
            <a:r>
              <a:rPr lang="en-GB" dirty="0" smtClean="0">
                <a:solidFill>
                  <a:srgbClr val="3333FF"/>
                </a:solidFill>
              </a:rPr>
              <a:t>…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>
                <a:solidFill>
                  <a:srgbClr val="3333FF"/>
                </a:solidFill>
              </a:rPr>
              <a:t>réduire</a:t>
            </a:r>
            <a:r>
              <a:rPr lang="en-GB" dirty="0" smtClean="0">
                <a:solidFill>
                  <a:srgbClr val="3333FF"/>
                </a:solidFill>
              </a:rPr>
              <a:t> les </a:t>
            </a:r>
            <a:r>
              <a:rPr lang="en-GB" dirty="0" err="1" smtClean="0">
                <a:solidFill>
                  <a:srgbClr val="3333FF"/>
                </a:solidFill>
              </a:rPr>
              <a:t>dépenses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ou</a:t>
            </a:r>
            <a:r>
              <a:rPr lang="en-GB" dirty="0" smtClean="0">
                <a:solidFill>
                  <a:srgbClr val="3333FF"/>
                </a:solidFill>
              </a:rPr>
              <a:t> augmenter les </a:t>
            </a:r>
            <a:r>
              <a:rPr lang="en-GB" dirty="0" err="1" smtClean="0">
                <a:solidFill>
                  <a:srgbClr val="3333FF"/>
                </a:solidFill>
              </a:rPr>
              <a:t>impôts</a:t>
            </a:r>
            <a:r>
              <a:rPr lang="en-GB" dirty="0" smtClean="0">
                <a:solidFill>
                  <a:srgbClr val="3333FF"/>
                </a:solidFill>
              </a:rPr>
              <a:t>?</a:t>
            </a:r>
          </a:p>
          <a:p>
            <a:r>
              <a:rPr lang="en-GB" dirty="0" smtClean="0">
                <a:solidFill>
                  <a:srgbClr val="3333FF"/>
                </a:solidFill>
              </a:rPr>
              <a:t>faire payer les riches pour aider les </a:t>
            </a:r>
            <a:r>
              <a:rPr lang="en-GB" dirty="0" err="1" smtClean="0">
                <a:solidFill>
                  <a:srgbClr val="3333FF"/>
                </a:solidFill>
              </a:rPr>
              <a:t>pauvres</a:t>
            </a:r>
            <a:r>
              <a:rPr lang="en-GB" dirty="0" smtClean="0">
                <a:solidFill>
                  <a:srgbClr val="3333FF"/>
                </a:solidFill>
              </a:rPr>
              <a:t>?</a:t>
            </a:r>
          </a:p>
          <a:p>
            <a:r>
              <a:rPr lang="en-GB" dirty="0" err="1" smtClean="0">
                <a:solidFill>
                  <a:srgbClr val="3333FF"/>
                </a:solidFill>
              </a:rPr>
              <a:t>relancer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l’industrie</a:t>
            </a:r>
            <a:r>
              <a:rPr lang="en-GB" dirty="0" smtClean="0">
                <a:solidFill>
                  <a:srgbClr val="3333FF"/>
                </a:solidFill>
              </a:rPr>
              <a:t> et le “made in France”?</a:t>
            </a:r>
          </a:p>
          <a:p>
            <a:r>
              <a:rPr lang="en-GB" dirty="0" err="1" smtClean="0">
                <a:solidFill>
                  <a:srgbClr val="3333FF"/>
                </a:solidFill>
              </a:rPr>
              <a:t>réduire</a:t>
            </a:r>
            <a:r>
              <a:rPr lang="en-GB" dirty="0" smtClean="0">
                <a:solidFill>
                  <a:srgbClr val="3333FF"/>
                </a:solidFill>
              </a:rPr>
              <a:t> la part du </a:t>
            </a:r>
            <a:r>
              <a:rPr lang="en-GB" dirty="0" err="1" smtClean="0">
                <a:solidFill>
                  <a:srgbClr val="3333FF"/>
                </a:solidFill>
              </a:rPr>
              <a:t>nucléaire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dans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l’énergie</a:t>
            </a:r>
            <a:r>
              <a:rPr lang="en-GB" dirty="0" smtClean="0">
                <a:solidFill>
                  <a:srgbClr val="3333FF"/>
                </a:solidFill>
              </a:rPr>
              <a:t>?</a:t>
            </a:r>
          </a:p>
          <a:p>
            <a:r>
              <a:rPr lang="en-GB" dirty="0" smtClean="0">
                <a:solidFill>
                  <a:srgbClr val="3333FF"/>
                </a:solidFill>
              </a:rPr>
              <a:t>accorder le vote aux </a:t>
            </a:r>
            <a:r>
              <a:rPr lang="en-GB" dirty="0" err="1" smtClean="0">
                <a:solidFill>
                  <a:srgbClr val="3333FF"/>
                </a:solidFill>
              </a:rPr>
              <a:t>étrangers</a:t>
            </a:r>
            <a:r>
              <a:rPr lang="en-GB" dirty="0" smtClean="0">
                <a:solidFill>
                  <a:srgbClr val="3333FF"/>
                </a:solidFill>
              </a:rPr>
              <a:t> pour les </a:t>
            </a:r>
            <a:r>
              <a:rPr lang="en-GB" dirty="0" err="1" smtClean="0">
                <a:solidFill>
                  <a:srgbClr val="3333FF"/>
                </a:solidFill>
              </a:rPr>
              <a:t>élections</a:t>
            </a:r>
            <a:r>
              <a:rPr lang="en-GB" dirty="0" smtClean="0">
                <a:solidFill>
                  <a:srgbClr val="3333FF"/>
                </a:solidFill>
              </a:rPr>
              <a:t> locales?</a:t>
            </a:r>
          </a:p>
          <a:p>
            <a:r>
              <a:rPr lang="en-GB" dirty="0" err="1" smtClean="0">
                <a:solidFill>
                  <a:srgbClr val="3333FF"/>
                </a:solidFill>
              </a:rPr>
              <a:t>réduire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l’immigration</a:t>
            </a:r>
            <a:r>
              <a:rPr lang="en-GB" dirty="0" smtClean="0">
                <a:solidFill>
                  <a:srgbClr val="3333FF"/>
                </a:solidFill>
              </a:rPr>
              <a:t>… un </a:t>
            </a:r>
            <a:r>
              <a:rPr lang="en-GB" dirty="0" err="1" smtClean="0">
                <a:solidFill>
                  <a:srgbClr val="3333FF"/>
                </a:solidFill>
              </a:rPr>
              <a:t>peu</a:t>
            </a:r>
            <a:r>
              <a:rPr lang="en-GB" dirty="0" smtClean="0">
                <a:solidFill>
                  <a:srgbClr val="3333FF"/>
                </a:solidFill>
              </a:rPr>
              <a:t>? beaucoup?</a:t>
            </a:r>
          </a:p>
          <a:p>
            <a:r>
              <a:rPr lang="en-GB" dirty="0" err="1" smtClean="0">
                <a:solidFill>
                  <a:srgbClr val="3333FF"/>
                </a:solidFill>
              </a:rPr>
              <a:t>mariage</a:t>
            </a:r>
            <a:r>
              <a:rPr lang="en-GB" dirty="0" smtClean="0">
                <a:solidFill>
                  <a:srgbClr val="3333FF"/>
                </a:solidFill>
              </a:rPr>
              <a:t> et adoption pour les couples </a:t>
            </a:r>
            <a:r>
              <a:rPr lang="en-GB" dirty="0" err="1" smtClean="0">
                <a:solidFill>
                  <a:srgbClr val="3333FF"/>
                </a:solidFill>
              </a:rPr>
              <a:t>homosexuels</a:t>
            </a:r>
            <a:r>
              <a:rPr lang="en-GB" dirty="0" smtClean="0">
                <a:solidFill>
                  <a:srgbClr val="3333FF"/>
                </a:solidFill>
              </a:rPr>
              <a:t>: pour </a:t>
            </a:r>
            <a:r>
              <a:rPr lang="en-GB" dirty="0" err="1" smtClean="0">
                <a:solidFill>
                  <a:srgbClr val="3333FF"/>
                </a:solidFill>
              </a:rPr>
              <a:t>ou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contre</a:t>
            </a:r>
            <a:r>
              <a:rPr lang="en-GB" dirty="0" smtClean="0">
                <a:solidFill>
                  <a:srgbClr val="3333FF"/>
                </a:solidFill>
              </a:rPr>
              <a:t>?</a:t>
            </a:r>
          </a:p>
          <a:p>
            <a:r>
              <a:rPr lang="en-GB" dirty="0" smtClean="0">
                <a:solidFill>
                  <a:srgbClr val="3333FF"/>
                </a:solidFill>
              </a:rPr>
              <a:t>Europe: </a:t>
            </a:r>
            <a:r>
              <a:rPr lang="en-GB" dirty="0" err="1" smtClean="0">
                <a:solidFill>
                  <a:srgbClr val="3333FF"/>
                </a:solidFill>
              </a:rPr>
              <a:t>sortir</a:t>
            </a:r>
            <a:r>
              <a:rPr lang="en-GB" dirty="0" smtClean="0">
                <a:solidFill>
                  <a:srgbClr val="3333FF"/>
                </a:solidFill>
              </a:rPr>
              <a:t> de </a:t>
            </a:r>
            <a:r>
              <a:rPr lang="en-GB" dirty="0" err="1" smtClean="0">
                <a:solidFill>
                  <a:srgbClr val="3333FF"/>
                </a:solidFill>
              </a:rPr>
              <a:t>l’euro</a:t>
            </a:r>
            <a:r>
              <a:rPr lang="en-GB" dirty="0" smtClean="0">
                <a:solidFill>
                  <a:srgbClr val="3333FF"/>
                </a:solidFill>
              </a:rPr>
              <a:t>? </a:t>
            </a:r>
            <a:r>
              <a:rPr lang="en-GB" dirty="0" err="1" smtClean="0">
                <a:solidFill>
                  <a:srgbClr val="3333FF"/>
                </a:solidFill>
              </a:rPr>
              <a:t>renégocier</a:t>
            </a:r>
            <a:r>
              <a:rPr lang="en-GB" dirty="0" smtClean="0">
                <a:solidFill>
                  <a:srgbClr val="3333FF"/>
                </a:solidFill>
              </a:rPr>
              <a:t> les </a:t>
            </a:r>
            <a:r>
              <a:rPr lang="en-GB" dirty="0" err="1" smtClean="0">
                <a:solidFill>
                  <a:srgbClr val="3333FF"/>
                </a:solidFill>
              </a:rPr>
              <a:t>traités</a:t>
            </a:r>
            <a:r>
              <a:rPr lang="en-GB" dirty="0" smtClean="0">
                <a:solidFill>
                  <a:srgbClr val="3333FF"/>
                </a:solidFill>
              </a:rPr>
              <a:t>?</a:t>
            </a:r>
          </a:p>
          <a:p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Les « petits » candidats de droite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3333FF"/>
                </a:solidFill>
              </a:rPr>
              <a:t>Dominique de </a:t>
            </a:r>
            <a:r>
              <a:rPr lang="en-GB" dirty="0" err="1" smtClean="0">
                <a:solidFill>
                  <a:srgbClr val="3333FF"/>
                </a:solidFill>
              </a:rPr>
              <a:t>Villepin</a:t>
            </a:r>
            <a:r>
              <a:rPr lang="en-GB" dirty="0" smtClean="0">
                <a:solidFill>
                  <a:srgbClr val="3333FF"/>
                </a:solidFill>
              </a:rPr>
              <a:t>, 58 </a:t>
            </a:r>
            <a:r>
              <a:rPr lang="en-GB" dirty="0" err="1" smtClean="0">
                <a:solidFill>
                  <a:srgbClr val="3333FF"/>
                </a:solidFill>
              </a:rPr>
              <a:t>ans</a:t>
            </a:r>
            <a:r>
              <a:rPr lang="en-GB" dirty="0" smtClean="0">
                <a:solidFill>
                  <a:srgbClr val="3333FF"/>
                </a:solidFill>
              </a:rPr>
              <a:t>, </a:t>
            </a:r>
            <a:r>
              <a:rPr lang="en-GB" dirty="0" err="1" smtClean="0">
                <a:solidFill>
                  <a:srgbClr val="3333FF"/>
                </a:solidFill>
              </a:rPr>
              <a:t>ancien</a:t>
            </a:r>
            <a:r>
              <a:rPr lang="en-GB" dirty="0" smtClean="0">
                <a:solidFill>
                  <a:srgbClr val="3333FF"/>
                </a:solidFill>
              </a:rPr>
              <a:t> Premier </a:t>
            </a:r>
            <a:r>
              <a:rPr lang="en-GB" dirty="0" err="1" smtClean="0">
                <a:solidFill>
                  <a:srgbClr val="3333FF"/>
                </a:solidFill>
              </a:rPr>
              <a:t>Ministre</a:t>
            </a:r>
            <a:r>
              <a:rPr lang="en-GB" dirty="0" smtClean="0">
                <a:solidFill>
                  <a:srgbClr val="3333FF"/>
                </a:solidFill>
              </a:rPr>
              <a:t> de Jacques Chirac (2005-2007) (</a:t>
            </a:r>
            <a:r>
              <a:rPr lang="en-GB" dirty="0" err="1" smtClean="0">
                <a:solidFill>
                  <a:srgbClr val="3333FF"/>
                </a:solidFill>
              </a:rPr>
              <a:t>République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Solidaire</a:t>
            </a:r>
            <a:r>
              <a:rPr lang="en-GB" dirty="0" smtClean="0">
                <a:solidFill>
                  <a:srgbClr val="3333FF"/>
                </a:solidFill>
              </a:rPr>
              <a:t>)</a:t>
            </a:r>
          </a:p>
          <a:p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smtClean="0">
                <a:solidFill>
                  <a:srgbClr val="3333FF"/>
                </a:solidFill>
              </a:rPr>
              <a:t>Nicolas </a:t>
            </a:r>
            <a:r>
              <a:rPr lang="en-GB" dirty="0" err="1" smtClean="0">
                <a:solidFill>
                  <a:srgbClr val="3333FF"/>
                </a:solidFill>
              </a:rPr>
              <a:t>Dupont-Aignant</a:t>
            </a:r>
            <a:r>
              <a:rPr lang="en-GB" dirty="0" smtClean="0">
                <a:solidFill>
                  <a:srgbClr val="3333FF"/>
                </a:solidFill>
              </a:rPr>
              <a:t>, 50 </a:t>
            </a:r>
            <a:r>
              <a:rPr lang="en-GB" dirty="0" err="1" smtClean="0">
                <a:solidFill>
                  <a:srgbClr val="3333FF"/>
                </a:solidFill>
              </a:rPr>
              <a:t>ans</a:t>
            </a:r>
            <a:r>
              <a:rPr lang="en-GB" dirty="0" smtClean="0">
                <a:solidFill>
                  <a:srgbClr val="3333FF"/>
                </a:solidFill>
              </a:rPr>
              <a:t>, </a:t>
            </a:r>
            <a:r>
              <a:rPr lang="en-GB" dirty="0" err="1" smtClean="0">
                <a:solidFill>
                  <a:srgbClr val="3333FF"/>
                </a:solidFill>
              </a:rPr>
              <a:t>député</a:t>
            </a:r>
            <a:r>
              <a:rPr lang="en-GB" dirty="0" smtClean="0">
                <a:solidFill>
                  <a:srgbClr val="3333FF"/>
                </a:solidFill>
              </a:rPr>
              <a:t> (</a:t>
            </a:r>
            <a:r>
              <a:rPr lang="en-GB" dirty="0" err="1" smtClean="0">
                <a:solidFill>
                  <a:srgbClr val="3333FF"/>
                </a:solidFill>
              </a:rPr>
              <a:t>Debout</a:t>
            </a:r>
            <a:r>
              <a:rPr lang="en-GB" dirty="0" smtClean="0">
                <a:solidFill>
                  <a:srgbClr val="3333FF"/>
                </a:solidFill>
              </a:rPr>
              <a:t> la </a:t>
            </a:r>
            <a:r>
              <a:rPr lang="en-GB" dirty="0" err="1" smtClean="0">
                <a:solidFill>
                  <a:srgbClr val="3333FF"/>
                </a:solidFill>
              </a:rPr>
              <a:t>République</a:t>
            </a:r>
            <a:r>
              <a:rPr lang="en-GB" dirty="0" smtClean="0">
                <a:solidFill>
                  <a:srgbClr val="3333FF"/>
                </a:solidFill>
              </a:rPr>
              <a:t>!)</a:t>
            </a:r>
          </a:p>
          <a:p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smtClean="0">
                <a:solidFill>
                  <a:srgbClr val="3333FF"/>
                </a:solidFill>
              </a:rPr>
              <a:t>Marine Le Pen, 43 </a:t>
            </a:r>
            <a:r>
              <a:rPr lang="en-GB" dirty="0" err="1" smtClean="0">
                <a:solidFill>
                  <a:srgbClr val="3333FF"/>
                </a:solidFill>
              </a:rPr>
              <a:t>ans</a:t>
            </a:r>
            <a:r>
              <a:rPr lang="en-GB" dirty="0" smtClean="0">
                <a:solidFill>
                  <a:srgbClr val="3333FF"/>
                </a:solidFill>
              </a:rPr>
              <a:t>, </a:t>
            </a:r>
            <a:r>
              <a:rPr lang="en-GB" dirty="0" err="1" smtClean="0">
                <a:solidFill>
                  <a:srgbClr val="3333FF"/>
                </a:solidFill>
              </a:rPr>
              <a:t>conseillère</a:t>
            </a:r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err="1" smtClean="0">
                <a:solidFill>
                  <a:srgbClr val="3333FF"/>
                </a:solidFill>
              </a:rPr>
              <a:t>régionale</a:t>
            </a:r>
            <a:r>
              <a:rPr lang="en-GB" dirty="0" smtClean="0">
                <a:solidFill>
                  <a:srgbClr val="3333FF"/>
                </a:solidFill>
              </a:rPr>
              <a:t> du Nord-Pas-de-Calais (Front National) </a:t>
            </a:r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Les « petits » candidats de droite</a:t>
            </a:r>
            <a:endParaRPr lang="fr-FR" dirty="0"/>
          </a:p>
        </p:txBody>
      </p:sp>
      <p:pic>
        <p:nvPicPr>
          <p:cNvPr id="1028" name="Picture 4" descr="Fichier:Launch Republique Solidaire 2010-06-19 n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72816"/>
            <a:ext cx="1920213" cy="2880320"/>
          </a:xfrm>
          <a:prstGeom prst="rect">
            <a:avLst/>
          </a:prstGeom>
          <a:noFill/>
        </p:spPr>
      </p:pic>
      <p:pic>
        <p:nvPicPr>
          <p:cNvPr id="1030" name="Picture 6" descr="Fichier:Nicolas Dupont-Aignan 11-09-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1944216" cy="2916324"/>
          </a:xfrm>
          <a:prstGeom prst="rect">
            <a:avLst/>
          </a:prstGeom>
          <a:noFill/>
        </p:spPr>
      </p:pic>
      <p:pic>
        <p:nvPicPr>
          <p:cNvPr id="1032" name="Picture 8" descr="Fichier:Marine Le Pen - Close-up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988840"/>
            <a:ext cx="3384376" cy="225484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illepin 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3554283" cy="1656184"/>
          </a:xfrm>
          <a:prstGeom prst="rect">
            <a:avLst/>
          </a:prstGeom>
          <a:noFill/>
        </p:spPr>
      </p:pic>
      <p:pic>
        <p:nvPicPr>
          <p:cNvPr id="44036" name="Picture 4" descr="http://simca80.typepad.fr/.a/6a00d83454579d69e201675ec49c00970b-320w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4293645" cy="4320480"/>
          </a:xfrm>
          <a:prstGeom prst="rect">
            <a:avLst/>
          </a:prstGeom>
          <a:noFill/>
        </p:spPr>
      </p:pic>
      <p:pic>
        <p:nvPicPr>
          <p:cNvPr id="14338" name="Picture 2" descr="http://www.gala.fr/var/gal/storage/images/les_stars/leurs_bio/de_villepin_dominique/images/dominique_de_villepin/393674-1-fre-FR/dominique_de_villepin_refere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284984"/>
            <a:ext cx="3114765" cy="21602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BULLETTYPE" val="3"/>
  <p:tag name="COUNTDOWNSECONDS" val="10"/>
  <p:tag name="CHARTVALUEFORMAT" val="0%"/>
  <p:tag name="MAXRESPONDERS" val="5"/>
  <p:tag name="CUSTOMCELLFORECOLOR" val="-16777216"/>
  <p:tag name="DISPLAYDEVICENUMBER" val="True"/>
  <p:tag name="CHARTCOLORS" val="0"/>
  <p:tag name="INCLUDEPPT" val="True"/>
  <p:tag name="AUTOADJUSTPARTRANGE" val="True"/>
  <p:tag name="ANSWERNOWSTYLE" val="-1"/>
  <p:tag name="BACKUPSESSIONS" val="True"/>
  <p:tag name="PARTICIPANTSINLEADERBOARD" val="5"/>
  <p:tag name="CUSTOMCELLBACKCOLOR1" val="-657956"/>
  <p:tag name="AUTOSIZEGRID" val="True"/>
  <p:tag name="PARTLISTDEFAULT" val="0"/>
  <p:tag name="TPVERSION" val="2008"/>
  <p:tag name="RESPCOUNTERFORMAT" val="0"/>
  <p:tag name="AUTOUPDATEALIASES" val="True"/>
  <p:tag name="CUSTOMCELLBACKCOLOR4" val="-8355712"/>
  <p:tag name="CHARTLABELS" val="0"/>
  <p:tag name="ZEROBASED" val="False"/>
  <p:tag name="INPUTSOURCE" val="1"/>
  <p:tag name="BUBBLEVALUEFORMAT" val="0.0"/>
  <p:tag name="GRIDSIZE" val="{Width=800, Height=600}"/>
  <p:tag name="POWERPOINTVERSION" val="12.0"/>
  <p:tag name="ROTATIONINTERVAL" val="2"/>
  <p:tag name="GRIDOPACITY" val="90"/>
  <p:tag name="SHOWBARVISIBLE" val="True"/>
  <p:tag name="CUSTOMGRIDBACKCOLOR" val="-2830136"/>
  <p:tag name="REALTIMEBACKUP" val="False"/>
  <p:tag name="USESCHEMECOLORS" val="True"/>
  <p:tag name="BACKUPMAINTENANCE" val="7"/>
  <p:tag name="COUNTDOWNSTYLE" val="-1"/>
  <p:tag name="BUBBLESIZEVISIBLE" val="True"/>
  <p:tag name="CORRECTPOINTVALUE" val="100"/>
  <p:tag name="RESETCHARTS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825</Words>
  <Application>Microsoft Office PowerPoint</Application>
  <PresentationFormat>On-screen Show (4:3)</PresentationFormat>
  <Paragraphs>180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Présidentielles 2012</vt:lpstr>
      <vt:lpstr>2012, année importante pour la France</vt:lpstr>
      <vt:lpstr>Rappel sur le rôle du Président</vt:lpstr>
      <vt:lpstr>Pour être candidat…</vt:lpstr>
      <vt:lpstr>Les thèmes de la campagne</vt:lpstr>
      <vt:lpstr>Quelques points de débat…</vt:lpstr>
      <vt:lpstr>Les « petits » candidats de droite</vt:lpstr>
      <vt:lpstr>Les « petits » candidats de droite</vt:lpstr>
      <vt:lpstr>Slide 9</vt:lpstr>
      <vt:lpstr>de Villepin / Dupont Aignan</vt:lpstr>
      <vt:lpstr>Slide 11</vt:lpstr>
      <vt:lpstr>Marine Le Pen (FN)</vt:lpstr>
      <vt:lpstr>Marine Le Pen</vt:lpstr>
      <vt:lpstr>Slide 14</vt:lpstr>
      <vt:lpstr>Les « petits » candidats d’extrême-gauche</vt:lpstr>
      <vt:lpstr>Mélenchon, le « tueur de journalistes »</vt:lpstr>
      <vt:lpstr>L’extrême-gauche</vt:lpstr>
      <vt:lpstr>Eva Joly, la candidate de l’écologie</vt:lpstr>
      <vt:lpstr>François Bayrou, le candidat du centre</vt:lpstr>
      <vt:lpstr>François Bayrou</vt:lpstr>
      <vt:lpstr>François Bayrou</vt:lpstr>
      <vt:lpstr>Les intentions de vote 1er tour (Ipsos)</vt:lpstr>
      <vt:lpstr>Intentions second tour (Ipsos)</vt:lpstr>
      <vt:lpstr>François Hollande</vt:lpstr>
      <vt:lpstr>Avant… et après!</vt:lpstr>
      <vt:lpstr>François Hollande</vt:lpstr>
      <vt:lpstr>Le discours du Bourget</vt:lpstr>
      <vt:lpstr>Spot de l’UMP anti-Hollande</vt:lpstr>
      <vt:lpstr>Nicolas Sarkozy</vt:lpstr>
      <vt:lpstr>Nicolas Sarkozy</vt:lpstr>
      <vt:lpstr>Sarkozy discours de Marseille</vt:lpstr>
      <vt:lpstr>Le discours de Villepinte</vt:lpstr>
      <vt:lpstr>On continue, ou on change?</vt:lpstr>
      <vt:lpstr>En guise de 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Présidentielles 2012</dc:title>
  <dc:creator>Franck Michel</dc:creator>
  <cp:lastModifiedBy>Franck Michel</cp:lastModifiedBy>
  <cp:revision>176</cp:revision>
  <dcterms:created xsi:type="dcterms:W3CDTF">2012-03-05T18:35:30Z</dcterms:created>
  <dcterms:modified xsi:type="dcterms:W3CDTF">2012-03-14T20:39:36Z</dcterms:modified>
</cp:coreProperties>
</file>