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60" r:id="rId4"/>
    <p:sldId id="259" r:id="rId5"/>
    <p:sldId id="258" r:id="rId6"/>
    <p:sldId id="262" r:id="rId7"/>
    <p:sldId id="263" r:id="rId8"/>
    <p:sldId id="261" r:id="rId9"/>
    <p:sldId id="264" r:id="rId10"/>
    <p:sldId id="265" r:id="rId11"/>
    <p:sldId id="267" r:id="rId12"/>
    <p:sldId id="268" r:id="rId13"/>
    <p:sldId id="269" r:id="rId14"/>
    <p:sldId id="271" r:id="rId15"/>
    <p:sldId id="272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03" autoAdjust="0"/>
    <p:restoredTop sz="94660"/>
  </p:normalViewPr>
  <p:slideViewPr>
    <p:cSldViewPr>
      <p:cViewPr varScale="1">
        <p:scale>
          <a:sx n="68" d="100"/>
          <a:sy n="68" d="100"/>
        </p:scale>
        <p:origin x="-14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 smtClean="0"/>
              <a:t>27/01/2012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 smtClean="0"/>
              <a:t>Qiaochao Zhang q.zhang9@aston.ac.uk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D11766-5372-4C3B-9EB4-D919D716ED0D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 smtClean="0"/>
              <a:t>27/01/2012</a:t>
            </a:r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 smtClean="0"/>
              <a:t>Qiaochao Zhang q.zhang9@aston.ac.uk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EEF18E-3C62-44A8-8C4D-441DBB33433A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EEF18E-3C62-44A8-8C4D-441DBB33433A}" type="slidenum">
              <a:rPr lang="en-GB" smtClean="0"/>
              <a:pPr/>
              <a:t>1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GB" smtClean="0"/>
              <a:t>27/01/2012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Qiaochao Zhang q.zhang9@aston.ac.uk</a:t>
            </a:r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sz="9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GB" smtClean="0"/>
              <a:t>27/01/2012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Qiaochao Zhang q.zhang9@aston.ac.uk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EF18E-3C62-44A8-8C4D-441DBB33433A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GB" smtClean="0"/>
              <a:t>27/01/2012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Qiaochao Zhang q.zhang9@aston.ac.uk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EF18E-3C62-44A8-8C4D-441DBB33433A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GB" smtClean="0"/>
              <a:t>27/01/2012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Qiaochao Zhang q.zhang9@aston.ac.uk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EF18E-3C62-44A8-8C4D-441DBB33433A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http://www.sodahead.com/fun/whats-your-nationality/question-259721/?page=2&amp;link=ibaf&amp;q=nationality&amp;imgurl=http://images.sodahead.com/polls/000259721/polls_children_holding_hands_around_the_world_0602_261348_poll_xlarge.gif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GB" smtClean="0"/>
              <a:t>27/01/2012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Qiaochao Zhang q.zhang9@aston.ac.uk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EF18E-3C62-44A8-8C4D-441DBB33433A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http://www.google.co.uk/imgres?imgurl=http://www.chinahighlights.com/image/travelguide/guidebook/hand.jpg&amp;imgrefurl=http://www.chinahighlights.com/travelguide/learning-chinese/chinese-number.htm&amp;h=415&amp;w=411&amp;sz=24&amp;tbnid=ogL8qyIkJthbVM:&amp;tbnh=93&amp;tbnw=92&amp;prev=/search%3Fq%3Dchinese%2Bnumbers%26tbm%3Disch%26tbo%3Du&amp;zoom=1&amp;q=chinese+numbers&amp;docid=oAePvSYkSm9C8M&amp;hl=en&amp;sa=X&amp;ei=sXUZT6uRHYKV8gPXo5yuCw&amp;sqi=2&amp;ved=0CDYQ9QEwAg&amp;dur=195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GB" smtClean="0"/>
              <a:t>27/01/2012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Qiaochao Zhang q.zhang9@aston.ac.uk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EF18E-3C62-44A8-8C4D-441DBB33433A}" type="slidenum">
              <a:rPr lang="en-GB" smtClean="0"/>
              <a:pPr/>
              <a:t>9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http://www.google.co.uk/imgres?q=chinese+numbers&amp;um=1&amp;hl=en&amp;sa=N&amp;rlz=1T4LENN_enGB444GB444&amp;biw=1366&amp;bih=566&amp;tbm=isch&amp;tbnid=uuzzLEsMz9zMEM:&amp;imgrefurl=http://www.cafepress.com/%2Bchinese_numbers_wall_clock,487457714&amp;docid=D5FdA83nFimIXM&amp;imgurl=http://images4.cpcache.com/nocache/product/487457714v2147483647_460x460_Front.jpg&amp;w=460&amp;h=460&amp;ei=FH0ZT4XXBc6X8gOY6425Cw&amp;zoom=1&amp;iact=hc&amp;vpx=1098&amp;vpy=180&amp;dur=2829&amp;hovh=225&amp;hovw=225&amp;tx=137&amp;ty=172&amp;sig=109744370519676043686&amp;page=13&amp;tbnh=175&amp;tbnw=195&amp;start=204&amp;ndsp=15&amp;ved=1t:429,r:9,s:204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GB" smtClean="0"/>
              <a:t>27/01/2012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Qiaochao Zhang q.zhang9@aston.ac.uk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EF18E-3C62-44A8-8C4D-441DBB33433A}" type="slidenum">
              <a:rPr lang="en-GB" smtClean="0"/>
              <a:pPr/>
              <a:t>15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27/01/2012</a:t>
            </a:r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Qiaochao Zhang q.zhang9@aston.ac.uk</a:t>
            </a:r>
            <a:endParaRPr lang="en-GB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EFAD2235-9F07-4893-A3A1-36E612579FD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27/01/2012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Qiaochao Zhang q.zhang9@aston.ac.uk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D2235-9F07-4893-A3A1-36E612579FD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27/01/2012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Qiaochao Zhang q.zhang9@aston.ac.uk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D2235-9F07-4893-A3A1-36E612579FD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27/01/2012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Qiaochao Zhang q.zhang9@aston.ac.uk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D2235-9F07-4893-A3A1-36E612579FD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27/01/2012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r>
              <a:rPr lang="en-GB" smtClean="0"/>
              <a:t>Qiaochao Zhang q.zhang9@aston.ac.uk</a:t>
            </a:r>
            <a:endParaRPr lang="en-GB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EFAD2235-9F07-4893-A3A1-36E612579FD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27/01/2012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Qiaochao Zhang q.zhang9@aston.ac.uk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D2235-9F07-4893-A3A1-36E612579FD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27/01/2012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Qiaochao Zhang q.zhang9@aston.ac.uk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D2235-9F07-4893-A3A1-36E612579FD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27/01/2012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Qiaochao Zhang q.zhang9@aston.ac.uk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D2235-9F07-4893-A3A1-36E612579FD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27/01/2012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Qiaochao Zhang q.zhang9@aston.ac.uk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D2235-9F07-4893-A3A1-36E612579FD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27/01/2012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Qiaochao Zhang q.zhang9@aston.ac.uk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D2235-9F07-4893-A3A1-36E612579FD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27/01/2012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r>
              <a:rPr lang="en-GB" smtClean="0"/>
              <a:t>Qiaochao Zhang q.zhang9@aston.ac.uk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EFAD2235-9F07-4893-A3A1-36E612579FD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GB" smtClean="0"/>
              <a:t>27/01/2012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GB" smtClean="0"/>
              <a:t>Qiaochao Zhang q.zhang9@aston.ac.uk</a:t>
            </a:r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EFAD2235-9F07-4893-A3A1-36E612579FDB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33.wav"/><Relationship Id="rId7" Type="http://schemas.openxmlformats.org/officeDocument/2006/relationships/slideLayout" Target="../slideLayouts/slideLayout2.xml"/><Relationship Id="rId2" Type="http://schemas.openxmlformats.org/officeDocument/2006/relationships/audio" Target="../media/audio32.wav"/><Relationship Id="rId1" Type="http://schemas.openxmlformats.org/officeDocument/2006/relationships/audio" Target="../media/audio31.wav"/><Relationship Id="rId6" Type="http://schemas.openxmlformats.org/officeDocument/2006/relationships/audio" Target="../media/audio36.wav"/><Relationship Id="rId5" Type="http://schemas.openxmlformats.org/officeDocument/2006/relationships/audio" Target="../media/audio35.wav"/><Relationship Id="rId4" Type="http://schemas.openxmlformats.org/officeDocument/2006/relationships/audio" Target="../media/audio34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9.wav"/><Relationship Id="rId7" Type="http://schemas.openxmlformats.org/officeDocument/2006/relationships/image" Target="../media/image7.png"/><Relationship Id="rId2" Type="http://schemas.openxmlformats.org/officeDocument/2006/relationships/audio" Target="../media/audio38.wav"/><Relationship Id="rId1" Type="http://schemas.openxmlformats.org/officeDocument/2006/relationships/audio" Target="../media/audio37.wav"/><Relationship Id="rId6" Type="http://schemas.openxmlformats.org/officeDocument/2006/relationships/image" Target="../media/image21.png"/><Relationship Id="rId5" Type="http://schemas.openxmlformats.org/officeDocument/2006/relationships/image" Target="../media/image5.wmf"/><Relationship Id="rId4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0.wav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5" Type="http://schemas.openxmlformats.org/officeDocument/2006/relationships/image" Target="../media/image4.wmf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4.wav"/><Relationship Id="rId7" Type="http://schemas.openxmlformats.org/officeDocument/2006/relationships/image" Target="../media/image6.png"/><Relationship Id="rId2" Type="http://schemas.openxmlformats.org/officeDocument/2006/relationships/audio" Target="../media/audio3.wav"/><Relationship Id="rId1" Type="http://schemas.openxmlformats.org/officeDocument/2006/relationships/audio" Target="../media/audio2.wav"/><Relationship Id="rId6" Type="http://schemas.openxmlformats.org/officeDocument/2006/relationships/image" Target="../media/image5.wmf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hyperlink" Target="http://redheadmouth.files.wordpress.com/2011/06/name-plate.j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7" Type="http://schemas.openxmlformats.org/officeDocument/2006/relationships/image" Target="../media/image7.png"/><Relationship Id="rId2" Type="http://schemas.openxmlformats.org/officeDocument/2006/relationships/audio" Target="../media/audio7.wav"/><Relationship Id="rId1" Type="http://schemas.openxmlformats.org/officeDocument/2006/relationships/audio" Target="../media/audio6.wav"/><Relationship Id="rId6" Type="http://schemas.openxmlformats.org/officeDocument/2006/relationships/image" Target="../media/image10.png"/><Relationship Id="rId5" Type="http://schemas.openxmlformats.org/officeDocument/2006/relationships/image" Target="../media/image5.wmf"/><Relationship Id="rId4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audio16.wav"/><Relationship Id="rId13" Type="http://schemas.openxmlformats.org/officeDocument/2006/relationships/hyperlink" Target="http://images.google.co.uk/imgres?imgurl=http://www.wisegorilla.com/images/flags/uk-flag.gif&amp;imgrefurl=http://www.wisegorilla.com/images/flags/flags.html&amp;h=321&amp;w=641&amp;sz=18&amp;hl=en&amp;start=8&amp;tbnid=VvZRV05_E1VbiM:&amp;tbnh=69&amp;tbnw=137&amp;prev=/images?q=uk+flag&amp;gbv=2&amp;hl=en" TargetMode="External"/><Relationship Id="rId18" Type="http://schemas.openxmlformats.org/officeDocument/2006/relationships/image" Target="../media/image14.jpeg"/><Relationship Id="rId3" Type="http://schemas.openxmlformats.org/officeDocument/2006/relationships/audio" Target="../media/audio11.wav"/><Relationship Id="rId7" Type="http://schemas.openxmlformats.org/officeDocument/2006/relationships/audio" Target="../media/audio15.wav"/><Relationship Id="rId12" Type="http://schemas.openxmlformats.org/officeDocument/2006/relationships/image" Target="../media/image11.jpeg"/><Relationship Id="rId17" Type="http://schemas.openxmlformats.org/officeDocument/2006/relationships/hyperlink" Target="http://images.google.co.uk/imgres?imgurl=http://imagecache2.allposters.com/images/pic/LPG/50010~USA-Flag-Posters.jpg&amp;imgrefurl=http://www.allposters.com/-sp/USA-Flag-Posters_i391016_.htm&amp;h=282&amp;w=400&amp;sz=28&amp;hl=en&amp;start=2&amp;tbnid=mgppLmRBKbC_1M:&amp;tbnh=87&amp;tbnw=124&amp;prev=/images?q=usa+flag&amp;gbv=2&amp;hl=en" TargetMode="External"/><Relationship Id="rId2" Type="http://schemas.openxmlformats.org/officeDocument/2006/relationships/audio" Target="../media/audio10.wav"/><Relationship Id="rId16" Type="http://schemas.openxmlformats.org/officeDocument/2006/relationships/image" Target="../media/image13.jpeg"/><Relationship Id="rId20" Type="http://schemas.openxmlformats.org/officeDocument/2006/relationships/image" Target="../media/image7.png"/><Relationship Id="rId1" Type="http://schemas.openxmlformats.org/officeDocument/2006/relationships/audio" Target="../media/audio9.wav"/><Relationship Id="rId6" Type="http://schemas.openxmlformats.org/officeDocument/2006/relationships/audio" Target="../media/audio14.wav"/><Relationship Id="rId11" Type="http://schemas.openxmlformats.org/officeDocument/2006/relationships/hyperlink" Target="http://images.google.co.uk/imgres?imgurl=http://halmapr.com/news/hanovia/files/2007/02/chinese-flag.gif&amp;imgrefurl=http://halmapr.com/news/hanovia/page/2/&amp;h=267&amp;w=400&amp;sz=3&amp;hl=en&amp;start=4&amp;tbnid=a-mEpEvjybBsHM:&amp;tbnh=83&amp;tbnw=124&amp;prev=/images?q=chinese+flag&amp;gbv=2&amp;hl=en" TargetMode="External"/><Relationship Id="rId5" Type="http://schemas.openxmlformats.org/officeDocument/2006/relationships/audio" Target="../media/audio13.wav"/><Relationship Id="rId15" Type="http://schemas.openxmlformats.org/officeDocument/2006/relationships/hyperlink" Target="http://images.google.co.uk/imgres?imgurl=http://www.appliedlanguage.com/flags_of_the_world/large_flag_of_france.gif&amp;imgrefurl=http://www.appliedlanguage.com/flags_of_the_world/flag_of_france.shtml&amp;h=302&amp;w=451&amp;sz=3&amp;hl=en&amp;start=1&amp;tbnid=dAZKPh3ZdzpV2M:&amp;tbnh=85&amp;tbnw=127&amp;prev=/images?q=french+flag&amp;gbv=2&amp;hl=en" TargetMode="External"/><Relationship Id="rId10" Type="http://schemas.openxmlformats.org/officeDocument/2006/relationships/slideLayout" Target="../slideLayouts/slideLayout7.xml"/><Relationship Id="rId19" Type="http://schemas.openxmlformats.org/officeDocument/2006/relationships/image" Target="../media/image15.png"/><Relationship Id="rId4" Type="http://schemas.openxmlformats.org/officeDocument/2006/relationships/audio" Target="../media/audio12.wav"/><Relationship Id="rId9" Type="http://schemas.openxmlformats.org/officeDocument/2006/relationships/audio" Target="../media/audio17.wav"/><Relationship Id="rId1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8.png"/><Relationship Id="rId2" Type="http://schemas.openxmlformats.org/officeDocument/2006/relationships/audio" Target="../media/audio19.wav"/><Relationship Id="rId1" Type="http://schemas.openxmlformats.org/officeDocument/2006/relationships/audio" Target="../media/audio18.wav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audio27.wav"/><Relationship Id="rId13" Type="http://schemas.openxmlformats.org/officeDocument/2006/relationships/notesSlide" Target="../notesSlides/notesSlide6.xml"/><Relationship Id="rId3" Type="http://schemas.openxmlformats.org/officeDocument/2006/relationships/audio" Target="../media/audio22.wav"/><Relationship Id="rId7" Type="http://schemas.openxmlformats.org/officeDocument/2006/relationships/audio" Target="../media/audio26.wav"/><Relationship Id="rId12" Type="http://schemas.openxmlformats.org/officeDocument/2006/relationships/slideLayout" Target="../slideLayouts/slideLayout2.xml"/><Relationship Id="rId2" Type="http://schemas.openxmlformats.org/officeDocument/2006/relationships/audio" Target="../media/audio21.wav"/><Relationship Id="rId16" Type="http://schemas.openxmlformats.org/officeDocument/2006/relationships/image" Target="../media/image7.png"/><Relationship Id="rId1" Type="http://schemas.openxmlformats.org/officeDocument/2006/relationships/audio" Target="../media/audio20.wav"/><Relationship Id="rId6" Type="http://schemas.openxmlformats.org/officeDocument/2006/relationships/audio" Target="../media/audio25.wav"/><Relationship Id="rId11" Type="http://schemas.openxmlformats.org/officeDocument/2006/relationships/audio" Target="../media/audio30.wav"/><Relationship Id="rId5" Type="http://schemas.openxmlformats.org/officeDocument/2006/relationships/audio" Target="../media/audio24.wav"/><Relationship Id="rId15" Type="http://schemas.openxmlformats.org/officeDocument/2006/relationships/image" Target="../media/image20.png"/><Relationship Id="rId10" Type="http://schemas.openxmlformats.org/officeDocument/2006/relationships/audio" Target="../media/audio29.wav"/><Relationship Id="rId4" Type="http://schemas.openxmlformats.org/officeDocument/2006/relationships/audio" Target="../media/audio23.wav"/><Relationship Id="rId9" Type="http://schemas.openxmlformats.org/officeDocument/2006/relationships/audio" Target="../media/audio28.wav"/><Relationship Id="rId1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Lesson two 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Introduce yourself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27/01/2012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D2235-9F07-4893-A3A1-36E612579FDB}" type="slidenum">
              <a:rPr lang="en-GB" smtClean="0"/>
              <a:pPr/>
              <a:t>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Qiaochao Zhang q.zhang9@aston.ac.uk</a:t>
            </a:r>
            <a:endParaRPr lang="en-GB"/>
          </a:p>
        </p:txBody>
      </p:sp>
      <p:pic>
        <p:nvPicPr>
          <p:cNvPr id="1026" name="Picture 2" descr="C:\Users\lucy zhang\AppData\Local\Microsoft\Windows\Temporary Internet Files\Content.IE5\JWJCOJP6\MC900060324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3933056"/>
            <a:ext cx="2520280" cy="21228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1143000"/>
          </a:xfrm>
        </p:spPr>
        <p:txBody>
          <a:bodyPr>
            <a:normAutofit/>
          </a:bodyPr>
          <a:lstStyle/>
          <a:p>
            <a:r>
              <a:rPr lang="en-GB" sz="3200" dirty="0" smtClean="0"/>
              <a:t>Can you say the following numbers in Chinese?</a:t>
            </a:r>
            <a:endParaRPr lang="en-GB" sz="32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27/01/2012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Qiaochao Zhang q.zhang9@aston.ac.uk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D2235-9F07-4893-A3A1-36E612579FDB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971600" y="2924944"/>
            <a:ext cx="7772400" cy="1621160"/>
          </a:xfrm>
        </p:spPr>
        <p:txBody>
          <a:bodyPr>
            <a:normAutofit/>
          </a:bodyPr>
          <a:lstStyle/>
          <a:p>
            <a:r>
              <a:rPr lang="en-GB" sz="4000" dirty="0" smtClean="0"/>
              <a:t>24,     36,      53,      68,    99,   75</a:t>
            </a:r>
            <a:endParaRPr lang="en-GB" sz="4000" dirty="0"/>
          </a:p>
        </p:txBody>
      </p:sp>
      <p:pic>
        <p:nvPicPr>
          <p:cNvPr id="7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8" cstate="print"/>
          <a:stretch>
            <a:fillRect/>
          </a:stretch>
        </p:blipFill>
        <p:spPr>
          <a:xfrm>
            <a:off x="1403648" y="3717032"/>
            <a:ext cx="304800" cy="304800"/>
          </a:xfrm>
          <a:prstGeom prst="rect">
            <a:avLst/>
          </a:prstGeom>
        </p:spPr>
      </p:pic>
      <p:pic>
        <p:nvPicPr>
          <p:cNvPr id="8" name="Recorded Sound">
            <a:hlinkClick r:id="" action="ppaction://media"/>
          </p:cNvPr>
          <p:cNvPicPr>
            <a:picLocks noRot="1" noChangeAspect="1"/>
          </p:cNvPicPr>
          <p:nvPr>
            <a:wavAudioFile r:embed="rId2" name="Recorded Sound"/>
          </p:nvPr>
        </p:nvPicPr>
        <p:blipFill>
          <a:blip r:embed="rId8" cstate="print"/>
          <a:stretch>
            <a:fillRect/>
          </a:stretch>
        </p:blipFill>
        <p:spPr>
          <a:xfrm>
            <a:off x="2627784" y="3717032"/>
            <a:ext cx="304800" cy="304800"/>
          </a:xfrm>
          <a:prstGeom prst="rect">
            <a:avLst/>
          </a:prstGeom>
        </p:spPr>
      </p:pic>
      <p:pic>
        <p:nvPicPr>
          <p:cNvPr id="9" name="Recorded Sound">
            <a:hlinkClick r:id="" action="ppaction://media"/>
          </p:cNvPr>
          <p:cNvPicPr>
            <a:picLocks noRot="1" noChangeAspect="1"/>
          </p:cNvPicPr>
          <p:nvPr>
            <a:wavAudioFile r:embed="rId3" name="Recorded Sound"/>
          </p:nvPr>
        </p:nvPicPr>
        <p:blipFill>
          <a:blip r:embed="rId8" cstate="print"/>
          <a:stretch>
            <a:fillRect/>
          </a:stretch>
        </p:blipFill>
        <p:spPr>
          <a:xfrm>
            <a:off x="3923928" y="3717032"/>
            <a:ext cx="304800" cy="304800"/>
          </a:xfrm>
          <a:prstGeom prst="rect">
            <a:avLst/>
          </a:prstGeom>
        </p:spPr>
      </p:pic>
      <p:pic>
        <p:nvPicPr>
          <p:cNvPr id="10" name="Recorded Sound">
            <a:hlinkClick r:id="" action="ppaction://media"/>
          </p:cNvPr>
          <p:cNvPicPr>
            <a:picLocks noRot="1" noChangeAspect="1"/>
          </p:cNvPicPr>
          <p:nvPr>
            <a:wavAudioFile r:embed="rId4" name="Recorded Sound"/>
          </p:nvPr>
        </p:nvPicPr>
        <p:blipFill>
          <a:blip r:embed="rId8" cstate="print"/>
          <a:stretch>
            <a:fillRect/>
          </a:stretch>
        </p:blipFill>
        <p:spPr>
          <a:xfrm>
            <a:off x="5148064" y="3717032"/>
            <a:ext cx="304800" cy="304800"/>
          </a:xfrm>
          <a:prstGeom prst="rect">
            <a:avLst/>
          </a:prstGeom>
        </p:spPr>
      </p:pic>
      <p:pic>
        <p:nvPicPr>
          <p:cNvPr id="11" name="Recorded Sound">
            <a:hlinkClick r:id="" action="ppaction://media"/>
          </p:cNvPr>
          <p:cNvPicPr>
            <a:picLocks noRot="1" noChangeAspect="1"/>
          </p:cNvPicPr>
          <p:nvPr>
            <a:wavAudioFile r:embed="rId5" name="Recorded Sound"/>
          </p:nvPr>
        </p:nvPicPr>
        <p:blipFill>
          <a:blip r:embed="rId8" cstate="print"/>
          <a:stretch>
            <a:fillRect/>
          </a:stretch>
        </p:blipFill>
        <p:spPr>
          <a:xfrm>
            <a:off x="6228184" y="3717032"/>
            <a:ext cx="304800" cy="304800"/>
          </a:xfrm>
          <a:prstGeom prst="rect">
            <a:avLst/>
          </a:prstGeom>
        </p:spPr>
      </p:pic>
      <p:pic>
        <p:nvPicPr>
          <p:cNvPr id="12" name="Recorded Sound">
            <a:hlinkClick r:id="" action="ppaction://media"/>
          </p:cNvPr>
          <p:cNvPicPr>
            <a:picLocks noRot="1" noChangeAspect="1"/>
          </p:cNvPicPr>
          <p:nvPr>
            <a:wavAudioFile r:embed="rId6" name="Recorded Sound"/>
          </p:nvPr>
        </p:nvPicPr>
        <p:blipFill>
          <a:blip r:embed="rId8" cstate="print"/>
          <a:stretch>
            <a:fillRect/>
          </a:stretch>
        </p:blipFill>
        <p:spPr>
          <a:xfrm>
            <a:off x="7236296" y="371703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6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08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95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280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281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3475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lucy zhang\AppData\Local\Microsoft\Windows\Temporary Internet Files\Content.IE5\JWJCOJP6\MC900389216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068960"/>
            <a:ext cx="2276415" cy="1728192"/>
          </a:xfrm>
          <a:prstGeom prst="rect">
            <a:avLst/>
          </a:prstGeom>
          <a:noFill/>
        </p:spPr>
      </p:pic>
      <p:sp>
        <p:nvSpPr>
          <p:cNvPr id="9220" name="AutoShape 4"/>
          <p:cNvSpPr>
            <a:spLocks noChangeArrowheads="1"/>
          </p:cNvSpPr>
          <p:nvPr/>
        </p:nvSpPr>
        <p:spPr bwMode="auto">
          <a:xfrm>
            <a:off x="3563888" y="764704"/>
            <a:ext cx="4032448" cy="1628974"/>
          </a:xfrm>
          <a:prstGeom prst="wedgeRoundRectCallout">
            <a:avLst>
              <a:gd name="adj1" fmla="val -75921"/>
              <a:gd name="adj2" fmla="val 71958"/>
              <a:gd name="adj3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endParaRPr kumimoji="0" lang="en-GB" sz="1800"/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4038600" y="1124744"/>
            <a:ext cx="51054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zh-CN" sz="1200" dirty="0"/>
              <a:t>How old are you?</a:t>
            </a:r>
          </a:p>
          <a:p>
            <a:pPr>
              <a:spcBef>
                <a:spcPct val="50000"/>
              </a:spcBef>
            </a:pPr>
            <a:r>
              <a:rPr kumimoji="0" lang="en-GB" altLang="zh-CN" sz="3200" dirty="0" err="1">
                <a:latin typeface="Times New Roman" pitchFamily="18" charset="0"/>
                <a:cs typeface="Times New Roman" pitchFamily="18" charset="0"/>
              </a:rPr>
              <a:t>Nǐ</a:t>
            </a:r>
            <a:r>
              <a:rPr kumimoji="0" lang="en-GB" altLang="zh-C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GB" altLang="zh-CN" sz="3200" dirty="0" err="1">
                <a:latin typeface="Times New Roman" pitchFamily="18" charset="0"/>
                <a:cs typeface="Times New Roman" pitchFamily="18" charset="0"/>
              </a:rPr>
              <a:t>duō</a:t>
            </a:r>
            <a:r>
              <a:rPr kumimoji="0" lang="en-GB" altLang="zh-C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GB" altLang="zh-CN" sz="3200" dirty="0" err="1">
                <a:latin typeface="Times New Roman" pitchFamily="18" charset="0"/>
                <a:cs typeface="Times New Roman" pitchFamily="18" charset="0"/>
              </a:rPr>
              <a:t>dà</a:t>
            </a:r>
            <a:r>
              <a:rPr kumimoji="0" lang="en-GB" altLang="zh-CN" sz="3200" dirty="0">
                <a:latin typeface="Times New Roman" pitchFamily="18" charset="0"/>
                <a:cs typeface="Times New Roman" pitchFamily="18" charset="0"/>
              </a:rPr>
              <a:t> le?</a:t>
            </a:r>
            <a:r>
              <a:rPr kumimoji="0" lang="en-US" altLang="zh-CN" sz="2800" dirty="0"/>
              <a:t> </a:t>
            </a:r>
          </a:p>
        </p:txBody>
      </p:sp>
      <p:sp>
        <p:nvSpPr>
          <p:cNvPr id="9222" name="AutoShape 6"/>
          <p:cNvSpPr>
            <a:spLocks noChangeArrowheads="1"/>
          </p:cNvSpPr>
          <p:nvPr/>
        </p:nvSpPr>
        <p:spPr bwMode="auto">
          <a:xfrm>
            <a:off x="3779912" y="4077072"/>
            <a:ext cx="3672408" cy="1512168"/>
          </a:xfrm>
          <a:prstGeom prst="wedgeRoundRectCallout">
            <a:avLst>
              <a:gd name="adj1" fmla="val -108174"/>
              <a:gd name="adj2" fmla="val -55101"/>
              <a:gd name="adj3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endParaRPr kumimoji="0" lang="en-GB" sz="1800"/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4067175" y="4292600"/>
            <a:ext cx="35814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zh-CN" sz="1200" dirty="0"/>
              <a:t>I am 11.</a:t>
            </a:r>
          </a:p>
          <a:p>
            <a:pPr>
              <a:spcBef>
                <a:spcPct val="50000"/>
              </a:spcBef>
            </a:pPr>
            <a:r>
              <a:rPr lang="en-GB" altLang="zh-CN" sz="3200" dirty="0" err="1">
                <a:latin typeface="Times New Roman" pitchFamily="18" charset="0"/>
                <a:cs typeface="Times New Roman" pitchFamily="18" charset="0"/>
              </a:rPr>
              <a:t>W</a:t>
            </a:r>
            <a:r>
              <a:rPr kumimoji="0" lang="en-GB" altLang="zh-CN" sz="3200" dirty="0" err="1" smtClean="0">
                <a:latin typeface="Times New Roman" pitchFamily="18" charset="0"/>
                <a:cs typeface="Times New Roman" pitchFamily="18" charset="0"/>
              </a:rPr>
              <a:t>ǒ</a:t>
            </a:r>
            <a:r>
              <a:rPr kumimoji="0" lang="en-GB" altLang="zh-C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GB" altLang="zh-CN" sz="3200" dirty="0" err="1">
                <a:latin typeface="Times New Roman" pitchFamily="18" charset="0"/>
                <a:cs typeface="Times New Roman" pitchFamily="18" charset="0"/>
              </a:rPr>
              <a:t>shíyī</a:t>
            </a:r>
            <a:r>
              <a:rPr kumimoji="0" lang="en-GB" altLang="zh-CN" sz="32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kumimoji="0" lang="en-US" altLang="zh-CN" sz="1800" dirty="0"/>
              <a:t> </a:t>
            </a:r>
          </a:p>
        </p:txBody>
      </p:sp>
      <p:pic>
        <p:nvPicPr>
          <p:cNvPr id="8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6" cstate="print"/>
          <a:stretch>
            <a:fillRect/>
          </a:stretch>
        </p:blipFill>
        <p:spPr>
          <a:xfrm>
            <a:off x="1403648" y="2636912"/>
            <a:ext cx="304800" cy="304800"/>
          </a:xfrm>
          <a:prstGeom prst="rect">
            <a:avLst/>
          </a:prstGeom>
        </p:spPr>
      </p:pic>
      <p:pic>
        <p:nvPicPr>
          <p:cNvPr id="9" name="Recorded Sound">
            <a:hlinkClick r:id="" action="ppaction://media"/>
          </p:cNvPr>
          <p:cNvPicPr>
            <a:picLocks noRot="1" noChangeAspect="1"/>
          </p:cNvPicPr>
          <p:nvPr>
            <a:wavAudioFile r:embed="rId2" name="Recorded Sound"/>
          </p:nvPr>
        </p:nvPicPr>
        <p:blipFill>
          <a:blip r:embed="rId7" cstate="print"/>
          <a:stretch>
            <a:fillRect/>
          </a:stretch>
        </p:blipFill>
        <p:spPr>
          <a:xfrm>
            <a:off x="6156176" y="1052736"/>
            <a:ext cx="304800" cy="304800"/>
          </a:xfrm>
          <a:prstGeom prst="rect">
            <a:avLst/>
          </a:prstGeom>
        </p:spPr>
      </p:pic>
      <p:pic>
        <p:nvPicPr>
          <p:cNvPr id="10" name="Recorded Sound">
            <a:hlinkClick r:id="" action="ppaction://media"/>
          </p:cNvPr>
          <p:cNvPicPr>
            <a:picLocks noRot="1" noChangeAspect="1"/>
          </p:cNvPicPr>
          <p:nvPr>
            <a:wavAudioFile r:embed="rId3" name="Recorded Sound"/>
          </p:nvPr>
        </p:nvPicPr>
        <p:blipFill>
          <a:blip r:embed="rId7" cstate="print"/>
          <a:stretch>
            <a:fillRect/>
          </a:stretch>
        </p:blipFill>
        <p:spPr>
          <a:xfrm>
            <a:off x="5868144" y="494116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pull dir="r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34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33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57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692696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Can you talk about yourself?</a:t>
            </a:r>
            <a:br>
              <a:rPr lang="en-GB" dirty="0" smtClean="0"/>
            </a:br>
            <a:r>
              <a:rPr lang="en-GB" dirty="0" smtClean="0"/>
              <a:t>Can you find out other persons’ personal details?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27/01/2012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Qiaochao Zhang q.zhang9@aston.ac.uk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D2235-9F07-4893-A3A1-36E612579FDB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899592" y="2204864"/>
            <a:ext cx="5961856" cy="39604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dirty="0" smtClean="0"/>
              <a:t>For example</a:t>
            </a:r>
          </a:p>
          <a:p>
            <a:r>
              <a:rPr lang="en-GB" dirty="0" smtClean="0"/>
              <a:t>My </a:t>
            </a:r>
            <a:r>
              <a:rPr lang="en-GB" dirty="0" smtClean="0"/>
              <a:t>name is…</a:t>
            </a:r>
          </a:p>
          <a:p>
            <a:r>
              <a:rPr lang="en-GB" dirty="0" smtClean="0"/>
              <a:t>I am British/Chinese/…</a:t>
            </a:r>
          </a:p>
          <a:p>
            <a:r>
              <a:rPr lang="en-GB" dirty="0" smtClean="0"/>
              <a:t>I am 15/12/… years old.</a:t>
            </a:r>
          </a:p>
          <a:p>
            <a:endParaRPr lang="en-GB" dirty="0" smtClean="0"/>
          </a:p>
          <a:p>
            <a:r>
              <a:rPr lang="en-GB" dirty="0" smtClean="0"/>
              <a:t>What is your name?</a:t>
            </a:r>
          </a:p>
          <a:p>
            <a:r>
              <a:rPr lang="en-GB" dirty="0" smtClean="0"/>
              <a:t>What is your nationality?</a:t>
            </a:r>
          </a:p>
          <a:p>
            <a:r>
              <a:rPr lang="en-GB" dirty="0" smtClean="0"/>
              <a:t>How old are you?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endParaRPr lang="en-GB" dirty="0" smtClean="0"/>
          </a:p>
          <a:p>
            <a:pPr>
              <a:buNone/>
            </a:pPr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Listen to the recording and answer the questions in Chinese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27/01/2012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Qiaochao Zhang q.zhang9@aston.ac.uk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D2235-9F07-4893-A3A1-36E612579FDB}" type="slidenum">
              <a:rPr lang="en-GB" smtClean="0"/>
              <a:pPr/>
              <a:t>13</a:t>
            </a:fld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899592" y="1844824"/>
            <a:ext cx="7772400" cy="4572000"/>
          </a:xfrm>
        </p:spPr>
        <p:txBody>
          <a:bodyPr/>
          <a:lstStyle/>
          <a:p>
            <a:r>
              <a:rPr lang="en-GB" dirty="0" smtClean="0"/>
              <a:t>1. What is the speaker’s name?</a:t>
            </a:r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2. What is her nationality?</a:t>
            </a:r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3. How old is she?</a:t>
            </a:r>
            <a:endParaRPr lang="en-GB" dirty="0"/>
          </a:p>
        </p:txBody>
      </p:sp>
      <p:pic>
        <p:nvPicPr>
          <p:cNvPr id="7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3" cstate="print"/>
          <a:stretch>
            <a:fillRect/>
          </a:stretch>
        </p:blipFill>
        <p:spPr>
          <a:xfrm>
            <a:off x="6660232" y="98072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10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Check </a:t>
            </a:r>
            <a:r>
              <a:rPr lang="en-GB" smtClean="0"/>
              <a:t>your answers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27/01/2012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Qiaochao Zhang q.zhang9@aston.ac.uk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D2235-9F07-4893-A3A1-36E612579FDB}" type="slidenum">
              <a:rPr lang="en-GB" smtClean="0"/>
              <a:pPr/>
              <a:t>14</a:t>
            </a:fld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1. </a:t>
            </a:r>
            <a:r>
              <a:rPr lang="en-GB" altLang="zh-CN" sz="2800" dirty="0" err="1" smtClean="0">
                <a:latin typeface="+mn-ea"/>
              </a:rPr>
              <a:t>Wǒ</a:t>
            </a:r>
            <a:r>
              <a:rPr lang="en-GB" altLang="zh-CN" sz="2800" dirty="0" smtClean="0">
                <a:latin typeface="+mn-ea"/>
              </a:rPr>
              <a:t> </a:t>
            </a:r>
            <a:r>
              <a:rPr lang="en-GB" altLang="zh-CN" sz="2800" dirty="0" err="1" smtClean="0">
                <a:latin typeface="+mn-ea"/>
              </a:rPr>
              <a:t>jiào</a:t>
            </a:r>
            <a:r>
              <a:rPr lang="en-GB" altLang="zh-CN" sz="2800" dirty="0" smtClean="0">
                <a:latin typeface="+mn-ea"/>
              </a:rPr>
              <a:t> </a:t>
            </a:r>
            <a:r>
              <a:rPr lang="en-GB" altLang="zh-CN" sz="2800" dirty="0" err="1" smtClean="0">
                <a:latin typeface="+mn-ea"/>
              </a:rPr>
              <a:t>Qiaochao</a:t>
            </a:r>
            <a:r>
              <a:rPr lang="en-GB" sz="2800" dirty="0" smtClean="0">
                <a:latin typeface="+mn-ea"/>
              </a:rPr>
              <a:t>.</a:t>
            </a:r>
          </a:p>
          <a:p>
            <a:endParaRPr lang="en-GB" sz="2800" dirty="0" smtClean="0">
              <a:latin typeface="+mn-ea"/>
            </a:endParaRPr>
          </a:p>
          <a:p>
            <a:r>
              <a:rPr lang="en-GB" sz="2800" dirty="0" smtClean="0">
                <a:latin typeface="+mn-ea"/>
              </a:rPr>
              <a:t>2. </a:t>
            </a:r>
            <a:r>
              <a:rPr lang="en-GB" altLang="zh-CN" sz="2800" dirty="0" err="1" smtClean="0">
                <a:latin typeface="+mn-ea"/>
              </a:rPr>
              <a:t>Wǒ</a:t>
            </a:r>
            <a:r>
              <a:rPr lang="en-GB" altLang="zh-CN" sz="2800" dirty="0" smtClean="0">
                <a:latin typeface="+mn-ea"/>
              </a:rPr>
              <a:t> </a:t>
            </a:r>
            <a:r>
              <a:rPr lang="en-GB" altLang="zh-CN" sz="2800" dirty="0" err="1" smtClean="0">
                <a:latin typeface="+mn-ea"/>
              </a:rPr>
              <a:t>shì</a:t>
            </a:r>
            <a:r>
              <a:rPr lang="en-GB" altLang="zh-CN" sz="2800" dirty="0" smtClean="0">
                <a:latin typeface="+mn-ea"/>
              </a:rPr>
              <a:t> </a:t>
            </a:r>
            <a:r>
              <a:rPr lang="en-GB" altLang="zh-CN" sz="2800" dirty="0" err="1" smtClean="0">
                <a:latin typeface="+mn-ea"/>
              </a:rPr>
              <a:t>Zh</a:t>
            </a:r>
            <a:r>
              <a:rPr lang="en-GB" altLang="zh-CN" sz="2800" dirty="0" err="1" smtClean="0">
                <a:latin typeface="+mn-ea"/>
                <a:cs typeface="Lucida Sans Unicode"/>
              </a:rPr>
              <a:t>ōng</a:t>
            </a:r>
            <a:r>
              <a:rPr lang="en-GB" altLang="zh-CN" sz="2800" dirty="0" smtClean="0">
                <a:latin typeface="+mn-ea"/>
              </a:rPr>
              <a:t> </a:t>
            </a:r>
            <a:r>
              <a:rPr lang="en-GB" altLang="zh-CN" sz="2800" dirty="0" err="1" smtClean="0">
                <a:latin typeface="+mn-ea"/>
              </a:rPr>
              <a:t>guó</a:t>
            </a:r>
            <a:r>
              <a:rPr lang="en-GB" altLang="zh-CN" sz="2800" dirty="0" smtClean="0">
                <a:latin typeface="+mn-ea"/>
              </a:rPr>
              <a:t> </a:t>
            </a:r>
            <a:r>
              <a:rPr lang="en-GB" altLang="zh-CN" sz="2800" dirty="0" err="1" smtClean="0">
                <a:latin typeface="+mn-ea"/>
              </a:rPr>
              <a:t>rén</a:t>
            </a:r>
            <a:r>
              <a:rPr lang="en-GB" altLang="zh-CN" sz="2800" dirty="0" smtClean="0">
                <a:latin typeface="+mn-ea"/>
              </a:rPr>
              <a:t>.</a:t>
            </a:r>
            <a:endParaRPr lang="en-US" altLang="zh-CN" sz="2800" dirty="0" smtClean="0">
              <a:latin typeface="+mn-ea"/>
            </a:endParaRPr>
          </a:p>
          <a:p>
            <a:pPr>
              <a:buNone/>
            </a:pPr>
            <a:endParaRPr lang="en-GB" sz="2800" dirty="0" smtClean="0">
              <a:latin typeface="+mn-ea"/>
            </a:endParaRPr>
          </a:p>
          <a:p>
            <a:r>
              <a:rPr lang="en-GB" sz="2800" dirty="0" smtClean="0">
                <a:latin typeface="+mn-ea"/>
              </a:rPr>
              <a:t>3. </a:t>
            </a:r>
            <a:r>
              <a:rPr lang="en-GB" altLang="zh-CN" sz="2800" dirty="0" err="1" smtClean="0">
                <a:latin typeface="+mn-ea"/>
              </a:rPr>
              <a:t>Wǒ</a:t>
            </a:r>
            <a:r>
              <a:rPr lang="en-GB" altLang="zh-CN" sz="2800" dirty="0" smtClean="0">
                <a:latin typeface="+mn-ea"/>
              </a:rPr>
              <a:t> </a:t>
            </a:r>
            <a:r>
              <a:rPr lang="en-GB" altLang="zh-CN" sz="2800" dirty="0" err="1" smtClean="0">
                <a:latin typeface="+mn-ea"/>
              </a:rPr>
              <a:t>èr</a:t>
            </a:r>
            <a:r>
              <a:rPr lang="en-GB" altLang="zh-CN" sz="2800" dirty="0" smtClean="0">
                <a:latin typeface="+mn-ea"/>
              </a:rPr>
              <a:t> </a:t>
            </a:r>
            <a:r>
              <a:rPr lang="en-GB" altLang="zh-CN" sz="2800" dirty="0" err="1" smtClean="0">
                <a:latin typeface="+mn-ea"/>
              </a:rPr>
              <a:t>shí</a:t>
            </a:r>
            <a:r>
              <a:rPr lang="en-GB" altLang="zh-CN" sz="2800" dirty="0" smtClean="0">
                <a:latin typeface="+mn-ea"/>
              </a:rPr>
              <a:t> </a:t>
            </a:r>
            <a:r>
              <a:rPr lang="en-GB" altLang="zh-CN" sz="2800" dirty="0" err="1" smtClean="0">
                <a:latin typeface="+mn-ea"/>
              </a:rPr>
              <a:t>w</a:t>
            </a:r>
            <a:r>
              <a:rPr lang="en-GB" altLang="zh-CN" sz="2800" dirty="0" err="1" smtClean="0">
                <a:latin typeface="+mn-ea"/>
                <a:cs typeface="Lucida Sans Unicode"/>
              </a:rPr>
              <a:t>ŭ</a:t>
            </a:r>
            <a:r>
              <a:rPr lang="en-GB" sz="2800" dirty="0" smtClean="0">
                <a:latin typeface="+mn-ea"/>
              </a:rPr>
              <a:t>.</a:t>
            </a:r>
            <a:endParaRPr lang="en-GB" sz="2800" dirty="0"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Learn to write characters from one to ten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27/01/2012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Qiaochao Zhang q.zhang9@aston.ac.uk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D2235-9F07-4893-A3A1-36E612579FDB}" type="slidenum">
              <a:rPr lang="en-GB" smtClean="0"/>
              <a:pPr/>
              <a:t>15</a:t>
            </a:fld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0722" name="Picture 2" descr="http://images4.cpcache.com/nocache/product/487457714v2147483647_460x460_Fro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1700808"/>
            <a:ext cx="4381500" cy="43815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27/01/2012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 smtClean="0"/>
              <a:t>Qiaochao</a:t>
            </a:r>
            <a:r>
              <a:rPr lang="en-GB" smtClean="0"/>
              <a:t> Zhang q.zhang9@aston.ac.uk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D2235-9F07-4893-A3A1-36E612579FDB}" type="slidenum">
              <a:rPr lang="en-GB" smtClean="0"/>
              <a:pPr/>
              <a:t>16</a:t>
            </a:fld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GB" sz="3200" dirty="0" smtClean="0"/>
              <a:t>Today we have learned</a:t>
            </a:r>
          </a:p>
          <a:p>
            <a:r>
              <a:rPr lang="en-GB" dirty="0" smtClean="0"/>
              <a:t>to say ‘my name is…’</a:t>
            </a:r>
          </a:p>
          <a:p>
            <a:r>
              <a:rPr lang="en-GB" dirty="0" smtClean="0"/>
              <a:t>          ‘I am Chinese/…’</a:t>
            </a:r>
          </a:p>
          <a:p>
            <a:r>
              <a:rPr lang="en-GB" dirty="0" smtClean="0"/>
              <a:t>          ‘I am 12/…’</a:t>
            </a:r>
          </a:p>
          <a:p>
            <a:r>
              <a:rPr lang="en-GB" dirty="0" smtClean="0"/>
              <a:t>to ask questions such as </a:t>
            </a:r>
          </a:p>
          <a:p>
            <a:r>
              <a:rPr lang="en-GB" dirty="0" smtClean="0"/>
              <a:t>          what is your name?</a:t>
            </a:r>
          </a:p>
          <a:p>
            <a:r>
              <a:rPr lang="en-GB" dirty="0" smtClean="0"/>
              <a:t>          what is your nationality?</a:t>
            </a:r>
          </a:p>
          <a:p>
            <a:r>
              <a:rPr lang="en-GB" dirty="0" smtClean="0"/>
              <a:t>          how old are you?</a:t>
            </a:r>
          </a:p>
          <a:p>
            <a:r>
              <a:rPr lang="en-GB" dirty="0" smtClean="0"/>
              <a:t>to count from 1 to 99</a:t>
            </a:r>
          </a:p>
          <a:p>
            <a:r>
              <a:rPr lang="en-GB" dirty="0" smtClean="0"/>
              <a:t>to write from 1 to 10 in characters.  </a:t>
            </a:r>
          </a:p>
          <a:p>
            <a:pPr>
              <a:buNone/>
            </a:pPr>
            <a:endParaRPr lang="en-GB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Lesson objectives</a:t>
            </a:r>
            <a:endParaRPr lang="en-GB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27/01/2012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Qiaochao Zhang q.zhang9@aston.ac.uk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D2235-9F07-4893-A3A1-36E612579FDB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GB" sz="3600" dirty="0" smtClean="0"/>
              <a:t>In this lesson we will learn…</a:t>
            </a:r>
          </a:p>
          <a:p>
            <a:endParaRPr lang="en-GB" sz="3600" dirty="0" smtClean="0"/>
          </a:p>
          <a:p>
            <a:r>
              <a:rPr lang="en-GB" sz="2800" dirty="0" smtClean="0"/>
              <a:t>to say name</a:t>
            </a:r>
            <a:r>
              <a:rPr lang="en-GB" sz="2800" dirty="0" smtClean="0"/>
              <a:t>, nationality and age</a:t>
            </a:r>
          </a:p>
          <a:p>
            <a:endParaRPr lang="en-GB" sz="2800" dirty="0" smtClean="0"/>
          </a:p>
          <a:p>
            <a:r>
              <a:rPr lang="en-GB" sz="2800" dirty="0" smtClean="0"/>
              <a:t>to count numbers </a:t>
            </a:r>
            <a:r>
              <a:rPr lang="en-GB" sz="2800" dirty="0" smtClean="0"/>
              <a:t>from 1 to 99</a:t>
            </a:r>
          </a:p>
          <a:p>
            <a:endParaRPr lang="en-GB" sz="2800" dirty="0" smtClean="0"/>
          </a:p>
          <a:p>
            <a:r>
              <a:rPr lang="en-GB" sz="2800" dirty="0" smtClean="0"/>
              <a:t>to write ten numbers in characters</a:t>
            </a:r>
          </a:p>
          <a:p>
            <a:pPr>
              <a:buNone/>
            </a:pPr>
            <a:r>
              <a:rPr lang="en-GB" dirty="0" smtClean="0"/>
              <a:t> </a:t>
            </a:r>
            <a:endParaRPr lang="en-GB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836712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Do you still remember how to greet each other?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27/01/2012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Qiaochao Zhang q.zhang9@aston.ac.uk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D2235-9F07-4893-A3A1-36E612579FDB}" type="slidenum">
              <a:rPr lang="en-GB" smtClean="0"/>
              <a:pPr/>
              <a:t>3</a:t>
            </a:fld>
            <a:endParaRPr lang="en-GB"/>
          </a:p>
        </p:txBody>
      </p:sp>
      <p:pic>
        <p:nvPicPr>
          <p:cNvPr id="8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4" cstate="print"/>
          <a:stretch>
            <a:fillRect/>
          </a:stretch>
        </p:blipFill>
        <p:spPr>
          <a:xfrm>
            <a:off x="4067944" y="2708920"/>
            <a:ext cx="304800" cy="304800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 descr="C:\Users\lucy zhang\AppData\Local\Microsoft\Windows\Temporary Internet Files\Content.IE5\KFVVTCBK\MC900156005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824" y="3212976"/>
            <a:ext cx="2376264" cy="24991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77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ular Callout 14"/>
          <p:cNvSpPr/>
          <p:nvPr/>
        </p:nvSpPr>
        <p:spPr>
          <a:xfrm>
            <a:off x="467544" y="4077072"/>
            <a:ext cx="5328592" cy="2448272"/>
          </a:xfrm>
          <a:prstGeom prst="wedgeRoundRectCallout">
            <a:avLst>
              <a:gd name="adj1" fmla="val 88200"/>
              <a:gd name="adj2" fmla="val -89791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ounded Rectangular Callout 12"/>
          <p:cNvSpPr/>
          <p:nvPr/>
        </p:nvSpPr>
        <p:spPr>
          <a:xfrm>
            <a:off x="179512" y="188640"/>
            <a:ext cx="4968552" cy="2664296"/>
          </a:xfrm>
          <a:prstGeom prst="wedgeRoundRectCallout">
            <a:avLst>
              <a:gd name="adj1" fmla="val 86260"/>
              <a:gd name="adj2" fmla="val 37684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51" name="Picture 3" descr="C:\Users\lucy zhang\AppData\Local\Microsoft\Windows\Temporary Internet Files\Content.IE5\KFVVTCBK\MC900389216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60232" y="2204864"/>
            <a:ext cx="2160240" cy="2088232"/>
          </a:xfrm>
          <a:prstGeom prst="rect">
            <a:avLst/>
          </a:prstGeom>
          <a:noFill/>
        </p:spPr>
      </p:pic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1066800" y="152400"/>
            <a:ext cx="441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kumimoji="0" lang="en-GB" sz="1800"/>
          </a:p>
        </p:txBody>
      </p:sp>
      <p:sp>
        <p:nvSpPr>
          <p:cNvPr id="6155" name="Rectangle 11"/>
          <p:cNvSpPr>
            <a:spLocks noChangeArrowheads="1"/>
          </p:cNvSpPr>
          <p:nvPr/>
        </p:nvSpPr>
        <p:spPr bwMode="auto">
          <a:xfrm>
            <a:off x="762000" y="152400"/>
            <a:ext cx="22193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en-GB" altLang="zh-CN" sz="2000">
                <a:latin typeface="Times New Roman" pitchFamily="18" charset="0"/>
              </a:rPr>
              <a:t>What is your name?</a:t>
            </a:r>
          </a:p>
        </p:txBody>
      </p:sp>
      <p:sp>
        <p:nvSpPr>
          <p:cNvPr id="6156" name="Text Box 12"/>
          <p:cNvSpPr txBox="1">
            <a:spLocks noChangeArrowheads="1"/>
          </p:cNvSpPr>
          <p:nvPr/>
        </p:nvSpPr>
        <p:spPr bwMode="auto">
          <a:xfrm>
            <a:off x="755576" y="908720"/>
            <a:ext cx="495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kumimoji="0" lang="en-GB" sz="1800"/>
          </a:p>
        </p:txBody>
      </p:sp>
      <p:sp>
        <p:nvSpPr>
          <p:cNvPr id="6157" name="Rectangle 13"/>
          <p:cNvSpPr>
            <a:spLocks noChangeArrowheads="1"/>
          </p:cNvSpPr>
          <p:nvPr/>
        </p:nvSpPr>
        <p:spPr bwMode="auto">
          <a:xfrm>
            <a:off x="762000" y="1196752"/>
            <a:ext cx="4098032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GB" altLang="zh-CN" sz="4000" dirty="0" err="1">
                <a:latin typeface="Times New Roman" pitchFamily="18" charset="0"/>
              </a:rPr>
              <a:t>Nĭ</a:t>
            </a:r>
            <a:r>
              <a:rPr kumimoji="0" lang="en-GB" altLang="zh-CN" sz="4000" dirty="0">
                <a:latin typeface="Times New Roman" pitchFamily="18" charset="0"/>
              </a:rPr>
              <a:t> </a:t>
            </a:r>
            <a:r>
              <a:rPr kumimoji="0" lang="en-GB" altLang="zh-CN" sz="4000" dirty="0" err="1">
                <a:latin typeface="Times New Roman" pitchFamily="18" charset="0"/>
              </a:rPr>
              <a:t>jiào</a:t>
            </a:r>
            <a:r>
              <a:rPr kumimoji="0" lang="en-GB" altLang="zh-CN" sz="4000" dirty="0">
                <a:latin typeface="Times New Roman" pitchFamily="18" charset="0"/>
              </a:rPr>
              <a:t> </a:t>
            </a:r>
            <a:r>
              <a:rPr kumimoji="0" lang="en-GB" altLang="zh-CN" sz="4000" dirty="0" err="1">
                <a:latin typeface="Times New Roman" pitchFamily="18" charset="0"/>
              </a:rPr>
              <a:t>shénme</a:t>
            </a:r>
            <a:r>
              <a:rPr kumimoji="0" lang="en-GB" altLang="zh-CN" sz="4000" dirty="0">
                <a:latin typeface="Times New Roman" pitchFamily="18" charset="0"/>
              </a:rPr>
              <a:t>?</a:t>
            </a:r>
          </a:p>
          <a:p>
            <a:pPr>
              <a:spcBef>
                <a:spcPct val="50000"/>
              </a:spcBef>
            </a:pPr>
            <a:endParaRPr kumimoji="0" lang="zh-CN" altLang="en-US" sz="4000" dirty="0">
              <a:latin typeface="Times New Roman" pitchFamily="18" charset="0"/>
            </a:endParaRPr>
          </a:p>
        </p:txBody>
      </p:sp>
      <p:pic>
        <p:nvPicPr>
          <p:cNvPr id="9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7" cstate="print"/>
          <a:stretch>
            <a:fillRect/>
          </a:stretch>
        </p:blipFill>
        <p:spPr>
          <a:xfrm>
            <a:off x="7020272" y="1844824"/>
            <a:ext cx="304800" cy="304800"/>
          </a:xfrm>
          <a:prstGeom prst="rect">
            <a:avLst/>
          </a:prstGeom>
        </p:spPr>
      </p:pic>
      <p:pic>
        <p:nvPicPr>
          <p:cNvPr id="10" name="Recorded Sound">
            <a:hlinkClick r:id="" action="ppaction://media"/>
          </p:cNvPr>
          <p:cNvPicPr>
            <a:picLocks noRot="1" noChangeAspect="1"/>
          </p:cNvPicPr>
          <p:nvPr>
            <a:wavAudioFile r:embed="rId2" name="Recorded Sound"/>
          </p:nvPr>
        </p:nvPicPr>
        <p:blipFill>
          <a:blip r:embed="rId8" cstate="print"/>
          <a:stretch>
            <a:fillRect/>
          </a:stretch>
        </p:blipFill>
        <p:spPr>
          <a:xfrm>
            <a:off x="395536" y="1340768"/>
            <a:ext cx="304800" cy="3048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55576" y="4221088"/>
            <a:ext cx="4572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altLang="zh-CN" sz="2000" dirty="0" smtClean="0">
                <a:latin typeface="Times New Roman" pitchFamily="18" charset="0"/>
              </a:rPr>
              <a:t>My name is …</a:t>
            </a:r>
          </a:p>
          <a:p>
            <a:pPr algn="ctr"/>
            <a:endParaRPr lang="en-GB" altLang="zh-CN" sz="4000" dirty="0" smtClean="0">
              <a:latin typeface="Times New Roman" pitchFamily="18" charset="0"/>
            </a:endParaRPr>
          </a:p>
          <a:p>
            <a:pPr algn="ctr"/>
            <a:r>
              <a:rPr lang="en-GB" altLang="zh-CN" sz="4000" dirty="0" err="1" smtClean="0">
                <a:latin typeface="Times New Roman" pitchFamily="18" charset="0"/>
              </a:rPr>
              <a:t>Wǒ</a:t>
            </a:r>
            <a:r>
              <a:rPr lang="en-GB" altLang="zh-CN" sz="4000" dirty="0" smtClean="0">
                <a:latin typeface="Times New Roman" pitchFamily="18" charset="0"/>
              </a:rPr>
              <a:t> </a:t>
            </a:r>
            <a:r>
              <a:rPr lang="en-GB" altLang="zh-CN" sz="4000" dirty="0" err="1" smtClean="0">
                <a:latin typeface="Times New Roman" pitchFamily="18" charset="0"/>
              </a:rPr>
              <a:t>jiào</a:t>
            </a:r>
            <a:r>
              <a:rPr lang="en-GB" altLang="zh-CN" sz="4000" dirty="0" smtClean="0">
                <a:latin typeface="Times New Roman" pitchFamily="18" charset="0"/>
              </a:rPr>
              <a:t> …</a:t>
            </a:r>
          </a:p>
          <a:p>
            <a:pPr>
              <a:spcBef>
                <a:spcPct val="50000"/>
              </a:spcBef>
            </a:pPr>
            <a:r>
              <a:rPr lang="zh-CN" altLang="en-GB" sz="4000" dirty="0" smtClean="0">
                <a:latin typeface="Times New Roman" pitchFamily="18" charset="0"/>
              </a:rPr>
              <a:t>           </a:t>
            </a:r>
            <a:endParaRPr lang="en-GB" altLang="zh-CN" sz="4000" dirty="0">
              <a:latin typeface="Times New Roman" pitchFamily="18" charset="0"/>
            </a:endParaRPr>
          </a:p>
        </p:txBody>
      </p:sp>
      <p:pic>
        <p:nvPicPr>
          <p:cNvPr id="16" name="Recorded Sound">
            <a:hlinkClick r:id="" action="ppaction://media"/>
          </p:cNvPr>
          <p:cNvPicPr>
            <a:picLocks noRot="1" noChangeAspect="1"/>
          </p:cNvPicPr>
          <p:nvPr>
            <a:wavAudioFile r:embed="rId3" name="Recorded Sound"/>
          </p:nvPr>
        </p:nvPicPr>
        <p:blipFill>
          <a:blip r:embed="rId8" cstate="print"/>
          <a:stretch>
            <a:fillRect/>
          </a:stretch>
        </p:blipFill>
        <p:spPr>
          <a:xfrm>
            <a:off x="1403648" y="537321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pull dir="r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9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38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8717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Listen to the recording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27/01/2012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Qiaochao Zhang q.zhang9@aston.ac.uk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D2235-9F07-4893-A3A1-36E612579FDB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 descr="http://redheadmouth.files.wordpress.com/2011/06/name-plate.jpg?w=300&amp;h=203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67744" y="2005641"/>
            <a:ext cx="4392488" cy="2972251"/>
          </a:xfrm>
          <a:prstGeom prst="rect">
            <a:avLst/>
          </a:prstGeom>
          <a:noFill/>
        </p:spPr>
      </p:pic>
      <p:pic>
        <p:nvPicPr>
          <p:cNvPr id="9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6" cstate="print"/>
          <a:stretch>
            <a:fillRect/>
          </a:stretch>
        </p:blipFill>
        <p:spPr>
          <a:xfrm>
            <a:off x="3851920" y="3276600"/>
            <a:ext cx="872480" cy="872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96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lucy zhang\AppData\Local\Microsoft\Windows\Temporary Internet Files\Content.IE5\KFVVTCBK\MC900389216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2420888"/>
            <a:ext cx="2466117" cy="1872208"/>
          </a:xfrm>
          <a:prstGeom prst="rect">
            <a:avLst/>
          </a:prstGeom>
          <a:noFill/>
        </p:spPr>
      </p:pic>
      <p:sp>
        <p:nvSpPr>
          <p:cNvPr id="7171" name="AutoShape 3"/>
          <p:cNvSpPr>
            <a:spLocks noChangeArrowheads="1"/>
          </p:cNvSpPr>
          <p:nvPr/>
        </p:nvSpPr>
        <p:spPr bwMode="auto">
          <a:xfrm>
            <a:off x="395536" y="332656"/>
            <a:ext cx="4824536" cy="2160240"/>
          </a:xfrm>
          <a:prstGeom prst="wedgeRoundRectCallout">
            <a:avLst>
              <a:gd name="adj1" fmla="val 71250"/>
              <a:gd name="adj2" fmla="val 60602"/>
              <a:gd name="adj3" fmla="val 16667"/>
            </a:avLst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endParaRPr kumimoji="0" lang="en-GB" sz="1800"/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755576" y="692696"/>
            <a:ext cx="4032448" cy="196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zh-CN" sz="1400" dirty="0"/>
              <a:t>What is your nationality</a:t>
            </a:r>
            <a:r>
              <a:rPr kumimoji="0" lang="en-US" altLang="zh-CN" sz="1400" dirty="0" smtClean="0"/>
              <a:t>?</a:t>
            </a:r>
            <a:endParaRPr lang="en-GB" altLang="zh-CN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kumimoji="0" lang="en-GB" altLang="zh-CN" sz="3200" dirty="0" err="1" smtClean="0">
                <a:latin typeface="Times New Roman" pitchFamily="18" charset="0"/>
                <a:cs typeface="Times New Roman" pitchFamily="18" charset="0"/>
              </a:rPr>
              <a:t>Nǐ</a:t>
            </a:r>
            <a:r>
              <a:rPr kumimoji="0" lang="en-GB" altLang="zh-C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GB" altLang="zh-CN" sz="3200" dirty="0" err="1">
                <a:latin typeface="Times New Roman" pitchFamily="18" charset="0"/>
                <a:cs typeface="Times New Roman" pitchFamily="18" charset="0"/>
              </a:rPr>
              <a:t>shì</a:t>
            </a:r>
            <a:r>
              <a:rPr kumimoji="0" lang="en-GB" altLang="zh-C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GB" altLang="zh-CN" sz="3200" dirty="0" err="1">
                <a:latin typeface="Times New Roman" pitchFamily="18" charset="0"/>
                <a:cs typeface="Times New Roman" pitchFamily="18" charset="0"/>
              </a:rPr>
              <a:t>nǎ</a:t>
            </a:r>
            <a:r>
              <a:rPr kumimoji="0" lang="en-GB" altLang="zh-C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GB" altLang="zh-CN" sz="3200" dirty="0" err="1">
                <a:latin typeface="Times New Roman" pitchFamily="18" charset="0"/>
                <a:cs typeface="Times New Roman" pitchFamily="18" charset="0"/>
              </a:rPr>
              <a:t>guó</a:t>
            </a:r>
            <a:r>
              <a:rPr kumimoji="0" lang="en-GB" altLang="zh-C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GB" altLang="zh-CN" sz="3200" dirty="0" err="1" smtClean="0">
                <a:latin typeface="Times New Roman" pitchFamily="18" charset="0"/>
                <a:cs typeface="Times New Roman" pitchFamily="18" charset="0"/>
              </a:rPr>
              <a:t>rén</a:t>
            </a:r>
            <a:r>
              <a:rPr lang="en-GB" altLang="zh-CN" sz="32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kumimoji="0" lang="en-US" altLang="zh-CN" sz="3200" dirty="0"/>
          </a:p>
          <a:p>
            <a:pPr>
              <a:spcBef>
                <a:spcPct val="50000"/>
              </a:spcBef>
            </a:pPr>
            <a:endParaRPr kumimoji="0" lang="zh-CN" altLang="en-US" sz="4000" dirty="0"/>
          </a:p>
        </p:txBody>
      </p:sp>
      <p:sp>
        <p:nvSpPr>
          <p:cNvPr id="7173" name="AutoShape 5"/>
          <p:cNvSpPr>
            <a:spLocks noChangeArrowheads="1"/>
          </p:cNvSpPr>
          <p:nvPr/>
        </p:nvSpPr>
        <p:spPr bwMode="auto">
          <a:xfrm>
            <a:off x="611560" y="3645024"/>
            <a:ext cx="4824536" cy="1872208"/>
          </a:xfrm>
          <a:prstGeom prst="wedgeRoundRectCallout">
            <a:avLst>
              <a:gd name="adj1" fmla="val 91838"/>
              <a:gd name="adj2" fmla="val -60870"/>
              <a:gd name="adj3" fmla="val 16667"/>
            </a:avLst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endParaRPr kumimoji="0" lang="en-GB" sz="1800">
              <a:solidFill>
                <a:schemeClr val="hlink"/>
              </a:solidFill>
            </a:endParaRP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827584" y="3933056"/>
            <a:ext cx="446449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zh-CN" sz="1200" dirty="0"/>
              <a:t>I am </a:t>
            </a:r>
            <a:r>
              <a:rPr lang="en-US" altLang="zh-CN" sz="1200" dirty="0" smtClean="0"/>
              <a:t>British</a:t>
            </a:r>
            <a:r>
              <a:rPr kumimoji="0" lang="en-US" altLang="zh-CN" sz="1200" dirty="0" smtClean="0"/>
              <a:t>.</a:t>
            </a:r>
            <a:endParaRPr kumimoji="0" lang="en-US" altLang="zh-CN" sz="1200" dirty="0"/>
          </a:p>
          <a:p>
            <a:pPr algn="just">
              <a:spcBef>
                <a:spcPct val="50000"/>
              </a:spcBef>
            </a:pPr>
            <a:r>
              <a:rPr kumimoji="0" lang="en-GB" altLang="zh-CN" sz="3200" dirty="0" err="1">
                <a:latin typeface="Times New Roman" pitchFamily="18" charset="0"/>
              </a:rPr>
              <a:t>Wǒ</a:t>
            </a:r>
            <a:r>
              <a:rPr kumimoji="0" lang="en-GB" altLang="zh-CN" sz="3200" dirty="0">
                <a:latin typeface="Times New Roman" pitchFamily="18" charset="0"/>
              </a:rPr>
              <a:t> </a:t>
            </a:r>
            <a:r>
              <a:rPr kumimoji="0" lang="en-GB" altLang="zh-CN" sz="3200" dirty="0" err="1">
                <a:latin typeface="Times New Roman" pitchFamily="18" charset="0"/>
              </a:rPr>
              <a:t>shì</a:t>
            </a:r>
            <a:r>
              <a:rPr kumimoji="0" lang="en-GB" altLang="zh-CN" sz="3200" dirty="0">
                <a:latin typeface="Times New Roman" pitchFamily="18" charset="0"/>
              </a:rPr>
              <a:t> </a:t>
            </a:r>
            <a:r>
              <a:rPr kumimoji="0" lang="en-GB" altLang="zh-CN" sz="3200" dirty="0" err="1">
                <a:latin typeface="Times New Roman" pitchFamily="18" charset="0"/>
              </a:rPr>
              <a:t>yīng</a:t>
            </a:r>
            <a:r>
              <a:rPr kumimoji="0" lang="en-GB" altLang="zh-CN" sz="3200" dirty="0">
                <a:latin typeface="Times New Roman" pitchFamily="18" charset="0"/>
              </a:rPr>
              <a:t> </a:t>
            </a:r>
            <a:r>
              <a:rPr kumimoji="0" lang="en-GB" altLang="zh-CN" sz="3200" dirty="0" err="1">
                <a:latin typeface="Times New Roman" pitchFamily="18" charset="0"/>
              </a:rPr>
              <a:t>guó</a:t>
            </a:r>
            <a:r>
              <a:rPr kumimoji="0" lang="en-GB" altLang="zh-CN" sz="3200" dirty="0">
                <a:latin typeface="Times New Roman" pitchFamily="18" charset="0"/>
              </a:rPr>
              <a:t> </a:t>
            </a:r>
            <a:r>
              <a:rPr kumimoji="0" lang="en-GB" altLang="zh-CN" sz="3200" dirty="0" err="1">
                <a:latin typeface="Times New Roman" pitchFamily="18" charset="0"/>
              </a:rPr>
              <a:t>rén</a:t>
            </a:r>
            <a:r>
              <a:rPr kumimoji="0" lang="en-GB" altLang="zh-CN" sz="3200" dirty="0">
                <a:latin typeface="Times New Roman" pitchFamily="18" charset="0"/>
              </a:rPr>
              <a:t>.</a:t>
            </a:r>
            <a:endParaRPr kumimoji="0" lang="en-US" altLang="zh-CN" sz="3200" dirty="0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endParaRPr kumimoji="0" lang="zh-CN" altLang="en-US" sz="4000" dirty="0"/>
          </a:p>
        </p:txBody>
      </p:sp>
      <p:pic>
        <p:nvPicPr>
          <p:cNvPr id="8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6" cstate="print"/>
          <a:stretch>
            <a:fillRect/>
          </a:stretch>
        </p:blipFill>
        <p:spPr>
          <a:xfrm>
            <a:off x="6948264" y="1844824"/>
            <a:ext cx="304800" cy="304800"/>
          </a:xfrm>
          <a:prstGeom prst="rect">
            <a:avLst/>
          </a:prstGeom>
        </p:spPr>
      </p:pic>
      <p:pic>
        <p:nvPicPr>
          <p:cNvPr id="9" name="Recorded Sound">
            <a:hlinkClick r:id="" action="ppaction://media"/>
          </p:cNvPr>
          <p:cNvPicPr>
            <a:picLocks noRot="1" noChangeAspect="1"/>
          </p:cNvPicPr>
          <p:nvPr>
            <a:wavAudioFile r:embed="rId2" name="Recorded Sound"/>
          </p:nvPr>
        </p:nvPicPr>
        <p:blipFill>
          <a:blip r:embed="rId7" cstate="print"/>
          <a:stretch>
            <a:fillRect/>
          </a:stretch>
        </p:blipFill>
        <p:spPr>
          <a:xfrm>
            <a:off x="467544" y="1268760"/>
            <a:ext cx="304800" cy="304800"/>
          </a:xfrm>
          <a:prstGeom prst="rect">
            <a:avLst/>
          </a:prstGeom>
        </p:spPr>
      </p:pic>
      <p:pic>
        <p:nvPicPr>
          <p:cNvPr id="10" name="Recorded Sound">
            <a:hlinkClick r:id="" action="ppaction://media"/>
          </p:cNvPr>
          <p:cNvPicPr>
            <a:picLocks noRot="1" noChangeAspect="1"/>
          </p:cNvPicPr>
          <p:nvPr>
            <a:wavAudioFile r:embed="rId3" name="Recorded Sound"/>
          </p:nvPr>
        </p:nvPicPr>
        <p:blipFill>
          <a:blip r:embed="rId7" cstate="print"/>
          <a:stretch>
            <a:fillRect/>
          </a:stretch>
        </p:blipFill>
        <p:spPr>
          <a:xfrm>
            <a:off x="683568" y="450912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pull dir="r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71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19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52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7" name="Text Box 17"/>
          <p:cNvSpPr txBox="1">
            <a:spLocks noChangeArrowheads="1"/>
          </p:cNvSpPr>
          <p:nvPr/>
        </p:nvSpPr>
        <p:spPr bwMode="auto">
          <a:xfrm>
            <a:off x="0" y="0"/>
            <a:ext cx="9144000" cy="69373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kumimoji="0" lang="en-US" altLang="zh-CN" sz="1600">
              <a:solidFill>
                <a:srgbClr val="000000"/>
              </a:solidFill>
              <a:latin typeface="Arial" charset="0"/>
            </a:endParaRPr>
          </a:p>
          <a:p>
            <a:pPr algn="ctr">
              <a:spcBef>
                <a:spcPct val="50000"/>
              </a:spcBef>
            </a:pPr>
            <a:endParaRPr kumimoji="0" lang="en-US" altLang="zh-CN" sz="1600">
              <a:solidFill>
                <a:srgbClr val="000000"/>
              </a:solidFill>
              <a:latin typeface="Arial" charset="0"/>
            </a:endParaRPr>
          </a:p>
          <a:p>
            <a:pPr algn="ctr">
              <a:spcBef>
                <a:spcPct val="50000"/>
              </a:spcBef>
            </a:pPr>
            <a:endParaRPr kumimoji="0" lang="en-US" altLang="zh-CN" sz="1600">
              <a:solidFill>
                <a:srgbClr val="000000"/>
              </a:solidFill>
              <a:latin typeface="Arial" charset="0"/>
            </a:endParaRPr>
          </a:p>
          <a:p>
            <a:pPr algn="ctr">
              <a:spcBef>
                <a:spcPct val="50000"/>
              </a:spcBef>
            </a:pPr>
            <a:endParaRPr kumimoji="0" lang="en-US" altLang="zh-CN" sz="1600">
              <a:solidFill>
                <a:srgbClr val="000000"/>
              </a:solidFill>
              <a:latin typeface="Arial" charset="0"/>
            </a:endParaRPr>
          </a:p>
          <a:p>
            <a:pPr algn="ctr">
              <a:spcBef>
                <a:spcPct val="50000"/>
              </a:spcBef>
            </a:pPr>
            <a:endParaRPr kumimoji="0" lang="en-US" altLang="zh-CN" sz="1600">
              <a:solidFill>
                <a:srgbClr val="000000"/>
              </a:solidFill>
              <a:latin typeface="Arial" charset="0"/>
            </a:endParaRPr>
          </a:p>
          <a:p>
            <a:pPr algn="ctr">
              <a:spcBef>
                <a:spcPct val="50000"/>
              </a:spcBef>
            </a:pPr>
            <a:endParaRPr kumimoji="0" lang="en-US" altLang="zh-CN" sz="1600">
              <a:solidFill>
                <a:srgbClr val="000000"/>
              </a:solidFill>
              <a:latin typeface="Arial" charset="0"/>
            </a:endParaRPr>
          </a:p>
          <a:p>
            <a:pPr algn="ctr">
              <a:spcBef>
                <a:spcPct val="50000"/>
              </a:spcBef>
            </a:pPr>
            <a:endParaRPr kumimoji="0" lang="en-US" altLang="zh-CN" sz="1600">
              <a:solidFill>
                <a:srgbClr val="000000"/>
              </a:solidFill>
              <a:latin typeface="Arial" charset="0"/>
            </a:endParaRPr>
          </a:p>
          <a:p>
            <a:pPr algn="ctr">
              <a:spcBef>
                <a:spcPct val="50000"/>
              </a:spcBef>
            </a:pPr>
            <a:endParaRPr kumimoji="0" lang="en-US" altLang="zh-CN" sz="1600">
              <a:solidFill>
                <a:srgbClr val="000000"/>
              </a:solidFill>
              <a:latin typeface="Arial" charset="0"/>
            </a:endParaRPr>
          </a:p>
          <a:p>
            <a:pPr algn="ctr">
              <a:spcBef>
                <a:spcPct val="50000"/>
              </a:spcBef>
            </a:pPr>
            <a:endParaRPr kumimoji="0" lang="en-US" altLang="zh-CN" sz="1600">
              <a:solidFill>
                <a:srgbClr val="000000"/>
              </a:solidFill>
              <a:latin typeface="Arial" charset="0"/>
            </a:endParaRPr>
          </a:p>
          <a:p>
            <a:pPr algn="ctr">
              <a:spcBef>
                <a:spcPct val="50000"/>
              </a:spcBef>
            </a:pPr>
            <a:endParaRPr kumimoji="0" lang="en-US" altLang="zh-CN" sz="1600">
              <a:solidFill>
                <a:srgbClr val="000000"/>
              </a:solidFill>
              <a:latin typeface="Arial" charset="0"/>
            </a:endParaRPr>
          </a:p>
          <a:p>
            <a:pPr algn="ctr">
              <a:spcBef>
                <a:spcPct val="50000"/>
              </a:spcBef>
            </a:pPr>
            <a:endParaRPr kumimoji="0" lang="en-US" altLang="zh-CN" sz="1600">
              <a:solidFill>
                <a:srgbClr val="000000"/>
              </a:solidFill>
              <a:latin typeface="Arial" charset="0"/>
            </a:endParaRPr>
          </a:p>
          <a:p>
            <a:pPr algn="ctr">
              <a:spcBef>
                <a:spcPct val="50000"/>
              </a:spcBef>
            </a:pPr>
            <a:endParaRPr kumimoji="0" lang="en-US" altLang="zh-CN" sz="1600">
              <a:solidFill>
                <a:srgbClr val="000000"/>
              </a:solidFill>
              <a:latin typeface="Arial" charset="0"/>
            </a:endParaRPr>
          </a:p>
          <a:p>
            <a:pPr algn="ctr">
              <a:spcBef>
                <a:spcPct val="50000"/>
              </a:spcBef>
            </a:pPr>
            <a:endParaRPr kumimoji="0" lang="en-US" altLang="zh-CN" sz="1600">
              <a:solidFill>
                <a:srgbClr val="000000"/>
              </a:solidFill>
              <a:latin typeface="Arial" charset="0"/>
            </a:endParaRPr>
          </a:p>
          <a:p>
            <a:pPr algn="ctr">
              <a:spcBef>
                <a:spcPct val="50000"/>
              </a:spcBef>
            </a:pPr>
            <a:endParaRPr kumimoji="0" lang="en-US" altLang="zh-CN" sz="1600">
              <a:solidFill>
                <a:srgbClr val="000000"/>
              </a:solidFill>
              <a:latin typeface="Arial" charset="0"/>
            </a:endParaRPr>
          </a:p>
          <a:p>
            <a:pPr algn="ctr">
              <a:spcBef>
                <a:spcPct val="50000"/>
              </a:spcBef>
            </a:pPr>
            <a:endParaRPr kumimoji="0" lang="en-US" altLang="zh-CN" sz="1600">
              <a:solidFill>
                <a:srgbClr val="000000"/>
              </a:solidFill>
              <a:latin typeface="Arial" charset="0"/>
            </a:endParaRPr>
          </a:p>
          <a:p>
            <a:pPr algn="ctr">
              <a:spcBef>
                <a:spcPct val="50000"/>
              </a:spcBef>
            </a:pPr>
            <a:endParaRPr kumimoji="0" lang="en-US" altLang="zh-CN" sz="1600">
              <a:solidFill>
                <a:srgbClr val="000000"/>
              </a:solidFill>
              <a:latin typeface="Arial" charset="0"/>
            </a:endParaRPr>
          </a:p>
          <a:p>
            <a:pPr algn="ctr">
              <a:spcBef>
                <a:spcPct val="50000"/>
              </a:spcBef>
            </a:pPr>
            <a:endParaRPr kumimoji="0" lang="en-US" altLang="zh-CN" sz="1600">
              <a:solidFill>
                <a:srgbClr val="000000"/>
              </a:solidFill>
              <a:latin typeface="Arial" charset="0"/>
            </a:endParaRPr>
          </a:p>
          <a:p>
            <a:pPr algn="ctr">
              <a:spcBef>
                <a:spcPct val="50000"/>
              </a:spcBef>
            </a:pPr>
            <a:endParaRPr kumimoji="0" lang="en-US" altLang="zh-CN" sz="1600">
              <a:solidFill>
                <a:srgbClr val="000000"/>
              </a:solidFill>
              <a:latin typeface="Arial" charset="0"/>
            </a:endParaRPr>
          </a:p>
          <a:p>
            <a:pPr algn="ctr">
              <a:spcBef>
                <a:spcPct val="50000"/>
              </a:spcBef>
            </a:pPr>
            <a:endParaRPr kumimoji="0" lang="en-US" altLang="zh-CN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5652120" y="404664"/>
            <a:ext cx="1872209" cy="1092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GB" altLang="zh-CN" dirty="0">
                <a:latin typeface="Times New Roman" pitchFamily="18" charset="0"/>
              </a:rPr>
              <a:t>                </a:t>
            </a:r>
            <a:r>
              <a:rPr kumimoji="0" lang="en-GB" altLang="zh-CN" dirty="0" smtClean="0">
                <a:latin typeface="Times New Roman" pitchFamily="18" charset="0"/>
              </a:rPr>
              <a:t>     </a:t>
            </a:r>
            <a:r>
              <a:rPr kumimoji="0" lang="en-GB" altLang="zh-CN" sz="2000" dirty="0" err="1">
                <a:latin typeface="Times New Roman" pitchFamily="18" charset="0"/>
              </a:rPr>
              <a:t>Zhōng</a:t>
            </a:r>
            <a:r>
              <a:rPr kumimoji="0" lang="en-GB" altLang="zh-CN" sz="2000" dirty="0">
                <a:latin typeface="Times New Roman" pitchFamily="18" charset="0"/>
              </a:rPr>
              <a:t> </a:t>
            </a:r>
            <a:r>
              <a:rPr kumimoji="0" lang="en-GB" altLang="zh-CN" sz="2000" dirty="0" err="1">
                <a:latin typeface="Times New Roman" pitchFamily="18" charset="0"/>
              </a:rPr>
              <a:t>guó</a:t>
            </a:r>
            <a:r>
              <a:rPr kumimoji="0" lang="en-GB" altLang="zh-CN" sz="2000" dirty="0">
                <a:latin typeface="Times New Roman" pitchFamily="18" charset="0"/>
              </a:rPr>
              <a:t> </a:t>
            </a:r>
            <a:r>
              <a:rPr kumimoji="0" lang="en-GB" altLang="zh-CN" sz="2000" dirty="0" err="1">
                <a:latin typeface="Times New Roman" pitchFamily="18" charset="0"/>
              </a:rPr>
              <a:t>rén</a:t>
            </a:r>
            <a:r>
              <a:rPr kumimoji="0" lang="en-GB" altLang="zh-CN" dirty="0">
                <a:latin typeface="Times New Roman" pitchFamily="18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kumimoji="0" lang="zh-CN" altLang="en-GB" dirty="0">
                <a:latin typeface="Times New Roman" pitchFamily="18" charset="0"/>
              </a:rPr>
              <a:t>                 </a:t>
            </a:r>
            <a:r>
              <a:rPr kumimoji="0" lang="zh-CN" altLang="en-GB" dirty="0" smtClean="0">
                <a:latin typeface="Times New Roman" pitchFamily="18" charset="0"/>
              </a:rPr>
              <a:t>   </a:t>
            </a:r>
            <a:endParaRPr kumimoji="0" lang="zh-CN" altLang="en-US" sz="3200" dirty="0"/>
          </a:p>
        </p:txBody>
      </p:sp>
      <p:sp>
        <p:nvSpPr>
          <p:cNvPr id="5134" name="Text Box 14"/>
          <p:cNvSpPr txBox="1">
            <a:spLocks noChangeArrowheads="1"/>
          </p:cNvSpPr>
          <p:nvPr/>
        </p:nvSpPr>
        <p:spPr bwMode="auto">
          <a:xfrm>
            <a:off x="5364088" y="1916832"/>
            <a:ext cx="2114128" cy="5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GB" altLang="zh-CN" sz="2000" dirty="0">
                <a:latin typeface="Times New Roman" pitchFamily="18" charset="0"/>
              </a:rPr>
              <a:t>       </a:t>
            </a:r>
            <a:r>
              <a:rPr kumimoji="0" lang="en-GB" altLang="zh-CN" sz="2000" dirty="0" err="1">
                <a:latin typeface="Times New Roman" pitchFamily="18" charset="0"/>
              </a:rPr>
              <a:t>Yīng</a:t>
            </a:r>
            <a:r>
              <a:rPr kumimoji="0" lang="en-GB" altLang="zh-CN" sz="2000" dirty="0">
                <a:latin typeface="Times New Roman" pitchFamily="18" charset="0"/>
              </a:rPr>
              <a:t> </a:t>
            </a:r>
            <a:r>
              <a:rPr kumimoji="0" lang="en-GB" altLang="zh-CN" sz="2000" dirty="0" err="1">
                <a:latin typeface="Times New Roman" pitchFamily="18" charset="0"/>
              </a:rPr>
              <a:t>guó</a:t>
            </a:r>
            <a:r>
              <a:rPr kumimoji="0" lang="en-GB" altLang="zh-CN" sz="2000" dirty="0">
                <a:latin typeface="Times New Roman" pitchFamily="18" charset="0"/>
              </a:rPr>
              <a:t> </a:t>
            </a:r>
            <a:r>
              <a:rPr kumimoji="0" lang="en-GB" altLang="zh-CN" sz="2000" dirty="0" err="1" smtClean="0">
                <a:latin typeface="Times New Roman" pitchFamily="18" charset="0"/>
              </a:rPr>
              <a:t>rén</a:t>
            </a:r>
            <a:r>
              <a:rPr kumimoji="0" lang="zh-CN" altLang="en-US" sz="2800" dirty="0" smtClean="0"/>
              <a:t> </a:t>
            </a:r>
            <a:endParaRPr kumimoji="0" lang="zh-CN" altLang="en-US" sz="2800" dirty="0"/>
          </a:p>
        </p:txBody>
      </p:sp>
      <p:pic>
        <p:nvPicPr>
          <p:cNvPr id="5136" name="Picture 16" descr="chinese-flag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914400" y="457200"/>
            <a:ext cx="1417638" cy="949325"/>
          </a:xfrm>
          <a:prstGeom prst="rect">
            <a:avLst/>
          </a:prstGeom>
          <a:noFill/>
        </p:spPr>
      </p:pic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2771800" y="692696"/>
            <a:ext cx="1676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GB" altLang="zh-CN" sz="2000" dirty="0" err="1">
                <a:latin typeface="Times New Roman" pitchFamily="18" charset="0"/>
              </a:rPr>
              <a:t>Zhōng</a:t>
            </a:r>
            <a:r>
              <a:rPr kumimoji="0" lang="en-GB" altLang="zh-CN" sz="2000" dirty="0">
                <a:latin typeface="Times New Roman" pitchFamily="18" charset="0"/>
              </a:rPr>
              <a:t> </a:t>
            </a:r>
            <a:r>
              <a:rPr kumimoji="0" lang="en-GB" altLang="zh-CN" sz="2000" dirty="0" err="1">
                <a:latin typeface="Times New Roman" pitchFamily="18" charset="0"/>
              </a:rPr>
              <a:t>guó</a:t>
            </a:r>
            <a:r>
              <a:rPr kumimoji="0" lang="en-GB" altLang="zh-CN" sz="1600" dirty="0"/>
              <a:t> </a:t>
            </a:r>
          </a:p>
        </p:txBody>
      </p:sp>
      <p:pic>
        <p:nvPicPr>
          <p:cNvPr id="5139" name="Picture 19" descr="uk-flag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914400" y="1828800"/>
            <a:ext cx="1447800" cy="914400"/>
          </a:xfrm>
          <a:prstGeom prst="rect">
            <a:avLst/>
          </a:prstGeom>
          <a:noFill/>
        </p:spPr>
      </p:pic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2771800" y="1988840"/>
            <a:ext cx="15449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GB" altLang="zh-CN" sz="2000" dirty="0">
                <a:latin typeface="Times New Roman" pitchFamily="18" charset="0"/>
              </a:rPr>
              <a:t> </a:t>
            </a:r>
            <a:r>
              <a:rPr kumimoji="0" lang="en-GB" altLang="zh-CN" sz="2000" dirty="0" err="1">
                <a:latin typeface="Times New Roman" pitchFamily="18" charset="0"/>
              </a:rPr>
              <a:t>Yīng</a:t>
            </a:r>
            <a:r>
              <a:rPr kumimoji="0" lang="en-GB" altLang="zh-CN" sz="2000" dirty="0">
                <a:latin typeface="Times New Roman" pitchFamily="18" charset="0"/>
              </a:rPr>
              <a:t>   </a:t>
            </a:r>
            <a:r>
              <a:rPr kumimoji="0" lang="en-GB" altLang="zh-CN" sz="2000" dirty="0" err="1">
                <a:latin typeface="Times New Roman" pitchFamily="18" charset="0"/>
              </a:rPr>
              <a:t>guó</a:t>
            </a:r>
            <a:r>
              <a:rPr kumimoji="0" lang="en-US" altLang="zh-CN" sz="2000" dirty="0"/>
              <a:t>  </a:t>
            </a:r>
          </a:p>
        </p:txBody>
      </p:sp>
      <p:pic>
        <p:nvPicPr>
          <p:cNvPr id="5141" name="Picture 21" descr="large_flag_of_france">
            <a:hlinkClick r:id="rId15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914400" y="3200400"/>
            <a:ext cx="1450975" cy="971550"/>
          </a:xfrm>
          <a:prstGeom prst="rect">
            <a:avLst/>
          </a:prstGeom>
          <a:noFill/>
        </p:spPr>
      </p:pic>
      <p:sp>
        <p:nvSpPr>
          <p:cNvPr id="5144" name="Text Box 24"/>
          <p:cNvSpPr txBox="1">
            <a:spLocks noChangeArrowheads="1"/>
          </p:cNvSpPr>
          <p:nvPr/>
        </p:nvSpPr>
        <p:spPr bwMode="auto">
          <a:xfrm>
            <a:off x="2699792" y="3501008"/>
            <a:ext cx="1676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GB" altLang="zh-CN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kumimoji="0" lang="en-GB" altLang="zh-CN" sz="2000" dirty="0" err="1">
                <a:latin typeface="Times New Roman" pitchFamily="18" charset="0"/>
                <a:cs typeface="Times New Roman" pitchFamily="18" charset="0"/>
              </a:rPr>
              <a:t>F</a:t>
            </a:r>
            <a:r>
              <a:rPr kumimoji="0" lang="en-GB" altLang="zh-CN" sz="2000" dirty="0" err="1">
                <a:latin typeface="宋体" pitchFamily="2" charset="-122"/>
              </a:rPr>
              <a:t>ǎ</a:t>
            </a:r>
            <a:r>
              <a:rPr kumimoji="0" lang="en-GB" altLang="zh-CN" sz="2000" dirty="0">
                <a:latin typeface="宋体" pitchFamily="2" charset="-122"/>
              </a:rPr>
              <a:t>   </a:t>
            </a:r>
            <a:r>
              <a:rPr kumimoji="0" lang="en-GB" altLang="zh-CN" sz="2000" dirty="0" err="1">
                <a:latin typeface="Times New Roman" pitchFamily="18" charset="0"/>
              </a:rPr>
              <a:t>guó</a:t>
            </a:r>
            <a:r>
              <a:rPr kumimoji="0" lang="en-US" altLang="zh-CN" sz="2000" dirty="0"/>
              <a:t> </a:t>
            </a:r>
          </a:p>
        </p:txBody>
      </p:sp>
      <p:sp>
        <p:nvSpPr>
          <p:cNvPr id="5145" name="Text Box 25"/>
          <p:cNvSpPr txBox="1">
            <a:spLocks noChangeArrowheads="1"/>
          </p:cNvSpPr>
          <p:nvPr/>
        </p:nvSpPr>
        <p:spPr bwMode="auto">
          <a:xfrm>
            <a:off x="2699792" y="5085184"/>
            <a:ext cx="152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GB" altLang="zh-CN" sz="2000" dirty="0">
                <a:latin typeface="宋体" pitchFamily="2" charset="-122"/>
              </a:rPr>
              <a:t> </a:t>
            </a:r>
            <a:r>
              <a:rPr kumimoji="0" lang="en-GB" altLang="zh-CN" sz="2000" dirty="0" err="1">
                <a:latin typeface="宋体" pitchFamily="2" charset="-122"/>
              </a:rPr>
              <a:t>Měi</a:t>
            </a:r>
            <a:r>
              <a:rPr kumimoji="0" lang="en-GB" altLang="zh-CN" sz="2000" dirty="0">
                <a:latin typeface="宋体" pitchFamily="2" charset="-122"/>
              </a:rPr>
              <a:t>  </a:t>
            </a:r>
            <a:r>
              <a:rPr kumimoji="0" lang="en-GB" altLang="zh-CN" sz="2000" dirty="0" err="1">
                <a:latin typeface="Times New Roman" pitchFamily="18" charset="0"/>
              </a:rPr>
              <a:t>guó</a:t>
            </a:r>
            <a:r>
              <a:rPr kumimoji="0" lang="en-US" altLang="zh-CN" sz="2000" dirty="0"/>
              <a:t> </a:t>
            </a:r>
          </a:p>
        </p:txBody>
      </p:sp>
      <p:sp>
        <p:nvSpPr>
          <p:cNvPr id="5146" name="Text Box 26"/>
          <p:cNvSpPr txBox="1">
            <a:spLocks noChangeArrowheads="1"/>
          </p:cNvSpPr>
          <p:nvPr/>
        </p:nvSpPr>
        <p:spPr bwMode="auto">
          <a:xfrm>
            <a:off x="5652120" y="3501008"/>
            <a:ext cx="1981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GB" altLang="zh-CN" sz="20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kumimoji="0" lang="en-GB" altLang="zh-CN" sz="2000" dirty="0" err="1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kumimoji="0" lang="en-GB" altLang="zh-CN" sz="2000" dirty="0" err="1" smtClean="0">
                <a:latin typeface="宋体" pitchFamily="2" charset="-122"/>
              </a:rPr>
              <a:t>ǎ</a:t>
            </a:r>
            <a:r>
              <a:rPr lang="en-GB" altLang="zh-CN" sz="2000" dirty="0">
                <a:latin typeface="宋体" pitchFamily="2" charset="-122"/>
              </a:rPr>
              <a:t> </a:t>
            </a:r>
            <a:r>
              <a:rPr kumimoji="0" lang="en-GB" altLang="zh-CN" sz="2000" dirty="0" err="1" smtClean="0">
                <a:latin typeface="Times New Roman" pitchFamily="18" charset="0"/>
              </a:rPr>
              <a:t>guó</a:t>
            </a:r>
            <a:r>
              <a:rPr kumimoji="0" lang="en-US" altLang="zh-CN" sz="2000" dirty="0" smtClean="0"/>
              <a:t> </a:t>
            </a:r>
            <a:r>
              <a:rPr kumimoji="0" lang="en-GB" altLang="zh-CN" sz="2000" dirty="0" err="1" smtClean="0">
                <a:latin typeface="Times New Roman" pitchFamily="18" charset="0"/>
              </a:rPr>
              <a:t>rén</a:t>
            </a:r>
            <a:endParaRPr kumimoji="0" lang="zh-CN" altLang="en-US" sz="1600" dirty="0"/>
          </a:p>
        </p:txBody>
      </p:sp>
      <p:sp>
        <p:nvSpPr>
          <p:cNvPr id="5147" name="Text Box 27"/>
          <p:cNvSpPr txBox="1">
            <a:spLocks noChangeArrowheads="1"/>
          </p:cNvSpPr>
          <p:nvPr/>
        </p:nvSpPr>
        <p:spPr bwMode="auto">
          <a:xfrm>
            <a:off x="5796136" y="5085184"/>
            <a:ext cx="1905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GB" altLang="zh-CN" dirty="0" err="1">
                <a:latin typeface="Times New Roman" pitchFamily="18" charset="0"/>
                <a:cs typeface="Times New Roman" pitchFamily="18" charset="0"/>
              </a:rPr>
              <a:t>Měi</a:t>
            </a:r>
            <a:r>
              <a:rPr kumimoji="0" lang="en-GB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GB" altLang="zh-CN" sz="2000" dirty="0" err="1">
                <a:latin typeface="Times New Roman" pitchFamily="18" charset="0"/>
                <a:cs typeface="Times New Roman" pitchFamily="18" charset="0"/>
              </a:rPr>
              <a:t>guó</a:t>
            </a:r>
            <a:r>
              <a:rPr kumimoji="0"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GB" altLang="zh-CN" sz="2000" dirty="0" err="1" smtClean="0">
                <a:latin typeface="Times New Roman" pitchFamily="18" charset="0"/>
                <a:cs typeface="Times New Roman" pitchFamily="18" charset="0"/>
              </a:rPr>
              <a:t>rén</a:t>
            </a:r>
            <a:endParaRPr kumimoji="0" lang="en-US" altLang="zh-CN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49" name="Picture 29" descr="50010~USA-Flag-Posters">
            <a:hlinkClick r:id="rId17"/>
          </p:cNvPr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900113" y="4797425"/>
            <a:ext cx="1439862" cy="1008063"/>
          </a:xfrm>
          <a:prstGeom prst="rect">
            <a:avLst/>
          </a:prstGeom>
          <a:noFill/>
        </p:spPr>
      </p:pic>
      <p:pic>
        <p:nvPicPr>
          <p:cNvPr id="15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19" cstate="print"/>
          <a:stretch>
            <a:fillRect/>
          </a:stretch>
        </p:blipFill>
        <p:spPr>
          <a:xfrm>
            <a:off x="323528" y="332656"/>
            <a:ext cx="304800" cy="304800"/>
          </a:xfrm>
          <a:prstGeom prst="rect">
            <a:avLst/>
          </a:prstGeom>
        </p:spPr>
      </p:pic>
      <p:pic>
        <p:nvPicPr>
          <p:cNvPr id="16" name="Recorded Sound">
            <a:hlinkClick r:id="" action="ppaction://media"/>
          </p:cNvPr>
          <p:cNvPicPr>
            <a:picLocks noRot="1" noChangeAspect="1"/>
          </p:cNvPicPr>
          <p:nvPr>
            <a:wavAudioFile r:embed="rId2" name="Recorded Sound"/>
          </p:nvPr>
        </p:nvPicPr>
        <p:blipFill>
          <a:blip r:embed="rId20" cstate="print"/>
          <a:stretch>
            <a:fillRect/>
          </a:stretch>
        </p:blipFill>
        <p:spPr>
          <a:xfrm>
            <a:off x="4211960" y="764704"/>
            <a:ext cx="304800" cy="304800"/>
          </a:xfrm>
          <a:prstGeom prst="rect">
            <a:avLst/>
          </a:prstGeom>
        </p:spPr>
      </p:pic>
      <p:pic>
        <p:nvPicPr>
          <p:cNvPr id="17" name="Recorded Sound">
            <a:hlinkClick r:id="" action="ppaction://media"/>
          </p:cNvPr>
          <p:cNvPicPr>
            <a:picLocks noRot="1" noChangeAspect="1"/>
          </p:cNvPicPr>
          <p:nvPr>
            <a:wavAudioFile r:embed="rId3" name="Recorded Sound"/>
          </p:nvPr>
        </p:nvPicPr>
        <p:blipFill>
          <a:blip r:embed="rId20" cstate="print"/>
          <a:stretch>
            <a:fillRect/>
          </a:stretch>
        </p:blipFill>
        <p:spPr>
          <a:xfrm>
            <a:off x="7380312" y="764704"/>
            <a:ext cx="304800" cy="304800"/>
          </a:xfrm>
          <a:prstGeom prst="rect">
            <a:avLst/>
          </a:prstGeom>
        </p:spPr>
      </p:pic>
      <p:pic>
        <p:nvPicPr>
          <p:cNvPr id="18" name="Recorded Sound">
            <a:hlinkClick r:id="" action="ppaction://media"/>
          </p:cNvPr>
          <p:cNvPicPr>
            <a:picLocks noRot="1" noChangeAspect="1"/>
          </p:cNvPicPr>
          <p:nvPr>
            <a:wavAudioFile r:embed="rId4" name="Recorded Sound"/>
          </p:nvPr>
        </p:nvPicPr>
        <p:blipFill>
          <a:blip r:embed="rId20" cstate="print"/>
          <a:stretch>
            <a:fillRect/>
          </a:stretch>
        </p:blipFill>
        <p:spPr>
          <a:xfrm>
            <a:off x="4139952" y="2060848"/>
            <a:ext cx="304800" cy="304800"/>
          </a:xfrm>
          <a:prstGeom prst="rect">
            <a:avLst/>
          </a:prstGeom>
        </p:spPr>
      </p:pic>
      <p:pic>
        <p:nvPicPr>
          <p:cNvPr id="19" name="Recorded Sound">
            <a:hlinkClick r:id="" action="ppaction://media"/>
          </p:cNvPr>
          <p:cNvPicPr>
            <a:picLocks noRot="1" noChangeAspect="1"/>
          </p:cNvPicPr>
          <p:nvPr>
            <a:wavAudioFile r:embed="rId5" name="Recorded Sound"/>
          </p:nvPr>
        </p:nvPicPr>
        <p:blipFill>
          <a:blip r:embed="rId20" cstate="print"/>
          <a:stretch>
            <a:fillRect/>
          </a:stretch>
        </p:blipFill>
        <p:spPr>
          <a:xfrm>
            <a:off x="7452320" y="2060848"/>
            <a:ext cx="304800" cy="304800"/>
          </a:xfrm>
          <a:prstGeom prst="rect">
            <a:avLst/>
          </a:prstGeom>
        </p:spPr>
      </p:pic>
      <p:pic>
        <p:nvPicPr>
          <p:cNvPr id="20" name="Recorded Sound">
            <a:hlinkClick r:id="" action="ppaction://media"/>
          </p:cNvPr>
          <p:cNvPicPr>
            <a:picLocks noRot="1" noChangeAspect="1"/>
          </p:cNvPicPr>
          <p:nvPr>
            <a:wavAudioFile r:embed="rId6" name="Recorded Sound"/>
          </p:nvPr>
        </p:nvPicPr>
        <p:blipFill>
          <a:blip r:embed="rId20" cstate="print"/>
          <a:stretch>
            <a:fillRect/>
          </a:stretch>
        </p:blipFill>
        <p:spPr>
          <a:xfrm>
            <a:off x="4139952" y="3501008"/>
            <a:ext cx="304800" cy="304800"/>
          </a:xfrm>
          <a:prstGeom prst="rect">
            <a:avLst/>
          </a:prstGeom>
        </p:spPr>
      </p:pic>
      <p:pic>
        <p:nvPicPr>
          <p:cNvPr id="21" name="Recorded Sound">
            <a:hlinkClick r:id="" action="ppaction://media"/>
          </p:cNvPr>
          <p:cNvPicPr>
            <a:picLocks noRot="1" noChangeAspect="1"/>
          </p:cNvPicPr>
          <p:nvPr>
            <a:wavAudioFile r:embed="rId7" name="Recorded Sound"/>
          </p:nvPr>
        </p:nvPicPr>
        <p:blipFill>
          <a:blip r:embed="rId20" cstate="print"/>
          <a:stretch>
            <a:fillRect/>
          </a:stretch>
        </p:blipFill>
        <p:spPr>
          <a:xfrm>
            <a:off x="7380312" y="3573016"/>
            <a:ext cx="304800" cy="304800"/>
          </a:xfrm>
          <a:prstGeom prst="rect">
            <a:avLst/>
          </a:prstGeom>
        </p:spPr>
      </p:pic>
      <p:pic>
        <p:nvPicPr>
          <p:cNvPr id="22" name="Recorded Sound">
            <a:hlinkClick r:id="" action="ppaction://media"/>
          </p:cNvPr>
          <p:cNvPicPr>
            <a:picLocks noRot="1" noChangeAspect="1"/>
          </p:cNvPicPr>
          <p:nvPr>
            <a:wavAudioFile r:embed="rId8" name="Recorded Sound"/>
          </p:nvPr>
        </p:nvPicPr>
        <p:blipFill>
          <a:blip r:embed="rId20" cstate="print"/>
          <a:stretch>
            <a:fillRect/>
          </a:stretch>
        </p:blipFill>
        <p:spPr>
          <a:xfrm>
            <a:off x="4139952" y="5157192"/>
            <a:ext cx="304800" cy="304800"/>
          </a:xfrm>
          <a:prstGeom prst="rect">
            <a:avLst/>
          </a:prstGeom>
        </p:spPr>
      </p:pic>
      <p:pic>
        <p:nvPicPr>
          <p:cNvPr id="23" name="Recorded Sound">
            <a:hlinkClick r:id="" action="ppaction://media"/>
          </p:cNvPr>
          <p:cNvPicPr>
            <a:picLocks noRot="1" noChangeAspect="1"/>
          </p:cNvPicPr>
          <p:nvPr>
            <a:wavAudioFile r:embed="rId9" name="Recorded Sound"/>
          </p:nvPr>
        </p:nvPicPr>
        <p:blipFill>
          <a:blip r:embed="rId20" cstate="print"/>
          <a:stretch>
            <a:fillRect/>
          </a:stretch>
        </p:blipFill>
        <p:spPr>
          <a:xfrm>
            <a:off x="7308304" y="515719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pull dir="r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119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028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617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3627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3170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2530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2886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>
                <p:cTn id="4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2510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>
                <p:cTn id="4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2896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>
                <p:cTn id="5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Listen to the sentences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27/01/2012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Qiaochao Zhang q.zhang9@aston.ac.uk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D2235-9F07-4893-A3A1-36E612579FDB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pPr>
              <a:buNone/>
            </a:pPr>
            <a:r>
              <a:rPr lang="en-GB" dirty="0" smtClean="0"/>
              <a:t>Test yourself </a:t>
            </a:r>
            <a:endParaRPr lang="en-GB" dirty="0"/>
          </a:p>
        </p:txBody>
      </p:sp>
      <p:pic>
        <p:nvPicPr>
          <p:cNvPr id="8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5" cstate="print"/>
          <a:stretch>
            <a:fillRect/>
          </a:stretch>
        </p:blipFill>
        <p:spPr>
          <a:xfrm>
            <a:off x="6588224" y="908720"/>
            <a:ext cx="304800" cy="304800"/>
          </a:xfrm>
          <a:prstGeom prst="rect">
            <a:avLst/>
          </a:prstGeom>
        </p:spPr>
      </p:pic>
      <p:pic>
        <p:nvPicPr>
          <p:cNvPr id="9" name="Recorded Sound">
            <a:hlinkClick r:id="" action="ppaction://media"/>
          </p:cNvPr>
          <p:cNvPicPr>
            <a:picLocks noRot="1" noChangeAspect="1"/>
          </p:cNvPicPr>
          <p:nvPr>
            <a:wavAudioFile r:embed="rId2" name="Recorded Sound"/>
          </p:nvPr>
        </p:nvPicPr>
        <p:blipFill>
          <a:blip r:embed="rId6" cstate="print"/>
          <a:stretch>
            <a:fillRect/>
          </a:stretch>
        </p:blipFill>
        <p:spPr>
          <a:xfrm>
            <a:off x="2843808" y="5445224"/>
            <a:ext cx="304800" cy="304800"/>
          </a:xfrm>
          <a:prstGeom prst="rect">
            <a:avLst/>
          </a:prstGeom>
        </p:spPr>
      </p:pic>
      <p:pic>
        <p:nvPicPr>
          <p:cNvPr id="4099" name="Picture 3" descr="C:\Users\lucy zhang\AppData\Local\Microsoft\Windows\Temporary Internet Files\Content.IE5\C2N1I4V9\MC900441330[1]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00400" y="2057400"/>
            <a:ext cx="2743200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03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530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0"/>
            <a:ext cx="7772400" cy="1143000"/>
          </a:xfrm>
        </p:spPr>
        <p:txBody>
          <a:bodyPr/>
          <a:lstStyle/>
          <a:p>
            <a:r>
              <a:rPr lang="en-GB" dirty="0" smtClean="0"/>
              <a:t>Numbers 1 to 10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27/01/2012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Qiaochao Zhang q.zhang9@aston.ac.uk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D2235-9F07-4893-A3A1-36E612579FDB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6084168" y="162880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6372200" y="1700808"/>
            <a:ext cx="144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grpSp>
        <p:nvGrpSpPr>
          <p:cNvPr id="13" name="Group 12"/>
          <p:cNvGrpSpPr/>
          <p:nvPr/>
        </p:nvGrpSpPr>
        <p:grpSpPr>
          <a:xfrm>
            <a:off x="323528" y="980728"/>
            <a:ext cx="8532440" cy="5688632"/>
            <a:chOff x="323528" y="980728"/>
            <a:chExt cx="8532440" cy="5688632"/>
          </a:xfrm>
        </p:grpSpPr>
        <p:pic>
          <p:nvPicPr>
            <p:cNvPr id="27650" name="Picture 2" descr="http://www.chinahighlights.com/image/travelguide/guidebook/hand.jpg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23528" y="980728"/>
              <a:ext cx="8532440" cy="5688632"/>
            </a:xfrm>
            <a:prstGeom prst="rect">
              <a:avLst/>
            </a:prstGeom>
            <a:noFill/>
          </p:spPr>
        </p:pic>
        <p:sp>
          <p:nvSpPr>
            <p:cNvPr id="10" name="TextBox 9"/>
            <p:cNvSpPr txBox="1"/>
            <p:nvPr/>
          </p:nvSpPr>
          <p:spPr>
            <a:xfrm>
              <a:off x="5940152" y="1556792"/>
              <a:ext cx="864096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2400" dirty="0" err="1" smtClean="0">
                  <a:latin typeface="Book Antiqua" pitchFamily="18" charset="0"/>
                </a:rPr>
                <a:t>liù</a:t>
              </a:r>
              <a:endParaRPr lang="en-GB" sz="2400" dirty="0">
                <a:latin typeface="Book Antiqua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012160" y="5013177"/>
              <a:ext cx="648072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2400" dirty="0" err="1" smtClean="0">
                  <a:latin typeface="+mj-lt"/>
                </a:rPr>
                <a:t>ji</a:t>
              </a:r>
              <a:r>
                <a:rPr lang="en-GB" sz="2400" dirty="0" err="1">
                  <a:latin typeface="+mj-lt"/>
                  <a:cs typeface="Lucida Sans Unicode"/>
                </a:rPr>
                <a:t>ŭ</a:t>
              </a:r>
              <a:endParaRPr lang="en-GB" sz="2400" dirty="0">
                <a:latin typeface="+mj-lt"/>
              </a:endParaRPr>
            </a:p>
          </p:txBody>
        </p:sp>
      </p:grpSp>
      <p:pic>
        <p:nvPicPr>
          <p:cNvPr id="12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15" cstate="print"/>
          <a:stretch>
            <a:fillRect/>
          </a:stretch>
        </p:blipFill>
        <p:spPr>
          <a:xfrm>
            <a:off x="5148064" y="620688"/>
            <a:ext cx="304800" cy="304800"/>
          </a:xfrm>
          <a:prstGeom prst="rect">
            <a:avLst/>
          </a:prstGeom>
        </p:spPr>
      </p:pic>
      <p:pic>
        <p:nvPicPr>
          <p:cNvPr id="14" name="Recorded Sound">
            <a:hlinkClick r:id="" action="ppaction://media"/>
          </p:cNvPr>
          <p:cNvPicPr>
            <a:picLocks noRot="1" noChangeAspect="1"/>
          </p:cNvPicPr>
          <p:nvPr>
            <a:wavAudioFile r:embed="rId2" name="Recorded Sound"/>
          </p:nvPr>
        </p:nvPicPr>
        <p:blipFill>
          <a:blip r:embed="rId16" cstate="print"/>
          <a:stretch>
            <a:fillRect/>
          </a:stretch>
        </p:blipFill>
        <p:spPr>
          <a:xfrm>
            <a:off x="3707904" y="1484784"/>
            <a:ext cx="304800" cy="304800"/>
          </a:xfrm>
          <a:prstGeom prst="rect">
            <a:avLst/>
          </a:prstGeom>
        </p:spPr>
      </p:pic>
      <p:pic>
        <p:nvPicPr>
          <p:cNvPr id="15" name="Recorded Sound">
            <a:hlinkClick r:id="" action="ppaction://media"/>
          </p:cNvPr>
          <p:cNvPicPr>
            <a:picLocks noRot="1" noChangeAspect="1"/>
          </p:cNvPicPr>
          <p:nvPr>
            <a:wavAudioFile r:embed="rId3" name="Recorded Sound"/>
          </p:nvPr>
        </p:nvPicPr>
        <p:blipFill>
          <a:blip r:embed="rId16" cstate="print"/>
          <a:stretch>
            <a:fillRect/>
          </a:stretch>
        </p:blipFill>
        <p:spPr>
          <a:xfrm>
            <a:off x="3707904" y="2636912"/>
            <a:ext cx="304800" cy="304800"/>
          </a:xfrm>
          <a:prstGeom prst="rect">
            <a:avLst/>
          </a:prstGeom>
        </p:spPr>
      </p:pic>
      <p:pic>
        <p:nvPicPr>
          <p:cNvPr id="16" name="Recorded Sound">
            <a:hlinkClick r:id="" action="ppaction://media"/>
          </p:cNvPr>
          <p:cNvPicPr>
            <a:picLocks noRot="1" noChangeAspect="1"/>
          </p:cNvPicPr>
          <p:nvPr>
            <a:wavAudioFile r:embed="rId4" name="Recorded Sound"/>
          </p:nvPr>
        </p:nvPicPr>
        <p:blipFill>
          <a:blip r:embed="rId16" cstate="print"/>
          <a:stretch>
            <a:fillRect/>
          </a:stretch>
        </p:blipFill>
        <p:spPr>
          <a:xfrm>
            <a:off x="3707904" y="3717032"/>
            <a:ext cx="304800" cy="304800"/>
          </a:xfrm>
          <a:prstGeom prst="rect">
            <a:avLst/>
          </a:prstGeom>
        </p:spPr>
      </p:pic>
      <p:pic>
        <p:nvPicPr>
          <p:cNvPr id="17" name="Recorded Sound">
            <a:hlinkClick r:id="" action="ppaction://media"/>
          </p:cNvPr>
          <p:cNvPicPr>
            <a:picLocks noRot="1" noChangeAspect="1"/>
          </p:cNvPicPr>
          <p:nvPr>
            <a:wavAudioFile r:embed="rId5" name="Recorded Sound"/>
          </p:nvPr>
        </p:nvPicPr>
        <p:blipFill>
          <a:blip r:embed="rId16" cstate="print"/>
          <a:stretch>
            <a:fillRect/>
          </a:stretch>
        </p:blipFill>
        <p:spPr>
          <a:xfrm>
            <a:off x="3707904" y="4797152"/>
            <a:ext cx="304800" cy="304800"/>
          </a:xfrm>
          <a:prstGeom prst="rect">
            <a:avLst/>
          </a:prstGeom>
        </p:spPr>
      </p:pic>
      <p:pic>
        <p:nvPicPr>
          <p:cNvPr id="18" name="Recorded Sound">
            <a:hlinkClick r:id="" action="ppaction://media"/>
          </p:cNvPr>
          <p:cNvPicPr>
            <a:picLocks noRot="1" noChangeAspect="1"/>
          </p:cNvPicPr>
          <p:nvPr>
            <a:wavAudioFile r:embed="rId6" name="Recorded Sound"/>
          </p:nvPr>
        </p:nvPicPr>
        <p:blipFill>
          <a:blip r:embed="rId16" cstate="print"/>
          <a:stretch>
            <a:fillRect/>
          </a:stretch>
        </p:blipFill>
        <p:spPr>
          <a:xfrm>
            <a:off x="3635896" y="6021288"/>
            <a:ext cx="304800" cy="304800"/>
          </a:xfrm>
          <a:prstGeom prst="rect">
            <a:avLst/>
          </a:prstGeom>
        </p:spPr>
      </p:pic>
      <p:pic>
        <p:nvPicPr>
          <p:cNvPr id="19" name="Recorded Sound">
            <a:hlinkClick r:id="" action="ppaction://media"/>
          </p:cNvPr>
          <p:cNvPicPr>
            <a:picLocks noRot="1" noChangeAspect="1"/>
          </p:cNvPicPr>
          <p:nvPr>
            <a:wavAudioFile r:embed="rId7" name="Recorded Sound"/>
          </p:nvPr>
        </p:nvPicPr>
        <p:blipFill>
          <a:blip r:embed="rId16" cstate="print"/>
          <a:stretch>
            <a:fillRect/>
          </a:stretch>
        </p:blipFill>
        <p:spPr>
          <a:xfrm>
            <a:off x="7812360" y="1484784"/>
            <a:ext cx="304800" cy="304800"/>
          </a:xfrm>
          <a:prstGeom prst="rect">
            <a:avLst/>
          </a:prstGeom>
        </p:spPr>
      </p:pic>
      <p:pic>
        <p:nvPicPr>
          <p:cNvPr id="20" name="Recorded Sound">
            <a:hlinkClick r:id="" action="ppaction://media"/>
          </p:cNvPr>
          <p:cNvPicPr>
            <a:picLocks noRot="1" noChangeAspect="1"/>
          </p:cNvPicPr>
          <p:nvPr>
            <a:wavAudioFile r:embed="rId8" name="Recorded Sound"/>
          </p:nvPr>
        </p:nvPicPr>
        <p:blipFill>
          <a:blip r:embed="rId16" cstate="print"/>
          <a:stretch>
            <a:fillRect/>
          </a:stretch>
        </p:blipFill>
        <p:spPr>
          <a:xfrm>
            <a:off x="7884368" y="2636912"/>
            <a:ext cx="304800" cy="304800"/>
          </a:xfrm>
          <a:prstGeom prst="rect">
            <a:avLst/>
          </a:prstGeom>
        </p:spPr>
      </p:pic>
      <p:pic>
        <p:nvPicPr>
          <p:cNvPr id="21" name="Recorded Sound">
            <a:hlinkClick r:id="" action="ppaction://media"/>
          </p:cNvPr>
          <p:cNvPicPr>
            <a:picLocks noRot="1" noChangeAspect="1"/>
          </p:cNvPicPr>
          <p:nvPr>
            <a:wavAudioFile r:embed="rId9" name="Recorded Sound"/>
          </p:nvPr>
        </p:nvPicPr>
        <p:blipFill>
          <a:blip r:embed="rId16" cstate="print"/>
          <a:stretch>
            <a:fillRect/>
          </a:stretch>
        </p:blipFill>
        <p:spPr>
          <a:xfrm>
            <a:off x="7812360" y="3717032"/>
            <a:ext cx="304800" cy="304800"/>
          </a:xfrm>
          <a:prstGeom prst="rect">
            <a:avLst/>
          </a:prstGeom>
        </p:spPr>
      </p:pic>
      <p:pic>
        <p:nvPicPr>
          <p:cNvPr id="22" name="Recorded Sound">
            <a:hlinkClick r:id="" action="ppaction://media"/>
          </p:cNvPr>
          <p:cNvPicPr>
            <a:picLocks noRot="1" noChangeAspect="1"/>
          </p:cNvPicPr>
          <p:nvPr>
            <a:wavAudioFile r:embed="rId10" name="Recorded Sound"/>
          </p:nvPr>
        </p:nvPicPr>
        <p:blipFill>
          <a:blip r:embed="rId16" cstate="print"/>
          <a:stretch>
            <a:fillRect/>
          </a:stretch>
        </p:blipFill>
        <p:spPr>
          <a:xfrm>
            <a:off x="7812360" y="4941168"/>
            <a:ext cx="304800" cy="304800"/>
          </a:xfrm>
          <a:prstGeom prst="rect">
            <a:avLst/>
          </a:prstGeom>
        </p:spPr>
      </p:pic>
      <p:pic>
        <p:nvPicPr>
          <p:cNvPr id="23" name="Recorded Sound">
            <a:hlinkClick r:id="" action="ppaction://media"/>
          </p:cNvPr>
          <p:cNvPicPr>
            <a:picLocks noRot="1" noChangeAspect="1"/>
          </p:cNvPicPr>
          <p:nvPr>
            <a:wavAudioFile r:embed="rId11" name="Recorded Sound"/>
          </p:nvPr>
        </p:nvPicPr>
        <p:blipFill>
          <a:blip r:embed="rId16" cstate="print"/>
          <a:stretch>
            <a:fillRect/>
          </a:stretch>
        </p:blipFill>
        <p:spPr>
          <a:xfrm>
            <a:off x="7812360" y="609329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39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682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235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88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2378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2093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98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>
                <p:cTn id="4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1900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>
                <p:cTn id="4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2367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>
                <p:cTn id="5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2357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>
                <p:cTn id="6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1890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>
                <p:cTn id="6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202</TotalTime>
  <Words>450</Words>
  <Application>Microsoft Office PowerPoint</Application>
  <PresentationFormat>On-screen Show (4:3)</PresentationFormat>
  <Paragraphs>169</Paragraphs>
  <Slides>16</Slides>
  <Notes>7</Notes>
  <HiddenSlides>0</HiddenSlides>
  <MMClips>40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Equity</vt:lpstr>
      <vt:lpstr>Introduce yourself</vt:lpstr>
      <vt:lpstr>Lesson objectives</vt:lpstr>
      <vt:lpstr>Do you still remember how to greet each other?</vt:lpstr>
      <vt:lpstr>Slide 4</vt:lpstr>
      <vt:lpstr>Listen to the recording</vt:lpstr>
      <vt:lpstr>Slide 6</vt:lpstr>
      <vt:lpstr>Slide 7</vt:lpstr>
      <vt:lpstr>Listen to the sentences</vt:lpstr>
      <vt:lpstr>Numbers 1 to 10</vt:lpstr>
      <vt:lpstr>Can you say the following numbers in Chinese?</vt:lpstr>
      <vt:lpstr>Slide 11</vt:lpstr>
      <vt:lpstr>Can you talk about yourself? Can you find out other persons’ personal details?</vt:lpstr>
      <vt:lpstr>Listen to the recording and answer the questions in Chinese</vt:lpstr>
      <vt:lpstr>Check your answers</vt:lpstr>
      <vt:lpstr>Learn to write characters from one to ten</vt:lpstr>
      <vt:lpstr>Conclusion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Introduce yourself</dc:title>
  <dc:creator>lucy zhang</dc:creator>
  <cp:lastModifiedBy>lucy zhang</cp:lastModifiedBy>
  <cp:revision>37</cp:revision>
  <dcterms:created xsi:type="dcterms:W3CDTF">2012-01-20T12:52:28Z</dcterms:created>
  <dcterms:modified xsi:type="dcterms:W3CDTF">2012-03-14T10:43:36Z</dcterms:modified>
</cp:coreProperties>
</file>