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78" r:id="rId4"/>
    <p:sldId id="276" r:id="rId5"/>
    <p:sldId id="275" r:id="rId6"/>
    <p:sldId id="277" r:id="rId7"/>
    <p:sldId id="273" r:id="rId8"/>
    <p:sldId id="272" r:id="rId9"/>
    <p:sldId id="27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3A8E"/>
    <a:srgbClr val="E1B5E1"/>
    <a:srgbClr val="F2DEF2"/>
    <a:srgbClr val="CB7FCB"/>
    <a:srgbClr val="8064A2"/>
    <a:srgbClr val="6C1348"/>
    <a:srgbClr val="005C84"/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963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6E800-F90E-495D-8A76-4CC23C8F4210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4E372-D9F3-4276-AB4E-8B0DE917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839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5B435-85B7-4A9F-BFE1-BBF77C569579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F541C-EC79-457E-B26F-A03FBFC4E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2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tutors the LOC</a:t>
            </a:r>
            <a:r>
              <a:rPr lang="en-GB" baseline="0" dirty="0" smtClean="0"/>
              <a:t> site but concentrate on the examples of outputs rather than the tool itself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tutors the LOC</a:t>
            </a:r>
            <a:r>
              <a:rPr lang="en-GB" baseline="0" dirty="0" smtClean="0"/>
              <a:t> site but concentrate on the examples of outputs rather than the tool itself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tutors the LOC</a:t>
            </a:r>
            <a:r>
              <a:rPr lang="en-GB" baseline="0" dirty="0" smtClean="0"/>
              <a:t> site but concentrate on the examples of outputs rather than the tool itself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tutors the LOC</a:t>
            </a:r>
            <a:r>
              <a:rPr lang="en-GB" baseline="0" dirty="0" smtClean="0"/>
              <a:t> site but concentrate on the examples of outputs rather than the tool itself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66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9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87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9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6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06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5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4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5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9127-CC23-4007-BA0E-F999874DA794}" type="datetimeFigureOut">
              <a:rPr lang="en-GB" smtClean="0"/>
              <a:t>06/03/2012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2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las.ac.u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guagebox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hyperlink" Target="http://www.web2rights.com/OERIPRSupport/starter.html" TargetMode="External"/><Relationship Id="rId7" Type="http://schemas.openxmlformats.org/officeDocument/2006/relationships/hyperlink" Target="http://www.jisclegal.ac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o.gov.uk/" TargetMode="External"/><Relationship Id="rId5" Type="http://schemas.openxmlformats.org/officeDocument/2006/relationships/hyperlink" Target="http://www.web2rights.org.uk/" TargetMode="External"/><Relationship Id="rId4" Type="http://schemas.openxmlformats.org/officeDocument/2006/relationships/hyperlink" Target="https://openeducationalresources.pbworks.com/w/page/24836480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 anchor="b"/>
          <a:lstStyle/>
          <a:p>
            <a:pPr algn="l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" pitchFamily="34" charset="0"/>
              </a:rPr>
              <a:t>Top tips for using 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  <a:latin typeface="Gill Sans Std" pitchFamily="34" charset="0"/>
              </a:rPr>
              <a:t>LanguageBox</a:t>
            </a:r>
            <a:endParaRPr lang="en-GB" dirty="0">
              <a:solidFill>
                <a:schemeClr val="bg1">
                  <a:lumMod val="50000"/>
                </a:schemeClr>
              </a:solidFill>
              <a:latin typeface="Gill Sans St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7632848" cy="1224136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Join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us, share your work and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support language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learning!</a:t>
            </a:r>
            <a:endParaRPr lang="en-GB" sz="18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3568" y="3573016"/>
            <a:ext cx="7786439" cy="0"/>
          </a:xfrm>
          <a:prstGeom prst="line">
            <a:avLst/>
          </a:prstGeom>
          <a:ln w="57150">
            <a:solidFill>
              <a:srgbClr val="8F3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985" y="260648"/>
            <a:ext cx="3836852" cy="7920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83568" y="6021288"/>
            <a:ext cx="28083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LLAS</a:t>
            </a:r>
          </a:p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Centre 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for Languages, Linguistics and Area Studies</a:t>
            </a:r>
            <a:br>
              <a:rPr lang="en-GB" sz="900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University of Southampton </a:t>
            </a:r>
          </a:p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Southampton, 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SO17 1BJ </a:t>
            </a:r>
            <a:br>
              <a:rPr lang="en-GB" sz="900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de-DE" sz="900" dirty="0">
                <a:solidFill>
                  <a:schemeClr val="bg1"/>
                </a:solidFill>
                <a:latin typeface="Gill Sans MT" pitchFamily="34" charset="0"/>
              </a:rPr>
              <a:t>+44 (0) 23 8059 6860 </a:t>
            </a:r>
            <a:r>
              <a:rPr lang="en-GB" sz="900" b="1" dirty="0">
                <a:solidFill>
                  <a:schemeClr val="bg1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@LLASCentre </a:t>
            </a:r>
            <a:r>
              <a:rPr lang="en-GB" sz="900" b="1" dirty="0" smtClean="0">
                <a:solidFill>
                  <a:schemeClr val="bg1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  <a:hlinkClick r:id="rId3"/>
              </a:rPr>
              <a:t>www.llas.ac.uk</a:t>
            </a:r>
            <a:endParaRPr lang="en-GB" sz="900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5050050"/>
            <a:ext cx="4681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Kate </a:t>
            </a:r>
            <a:r>
              <a:rPr lang="en-GB" dirty="0" smtClean="0"/>
              <a:t>Borthwick, Project </a:t>
            </a:r>
            <a:r>
              <a:rPr lang="en-GB" dirty="0" smtClean="0"/>
              <a:t>manager, FAVOR project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1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13576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Gill Sans Std Light" pitchFamily="34" charset="0"/>
              </a:rPr>
              <a:t>This is </a:t>
            </a:r>
            <a:r>
              <a:rPr lang="en-GB" sz="2400" dirty="0" smtClean="0">
                <a:latin typeface="Gill Sans Std Light" pitchFamily="34" charset="0"/>
              </a:rPr>
              <a:t>an </a:t>
            </a:r>
            <a:r>
              <a:rPr lang="en-GB" sz="2400" dirty="0" smtClean="0">
                <a:latin typeface="Gill Sans Std Light" pitchFamily="34" charset="0"/>
              </a:rPr>
              <a:t>online space through which your </a:t>
            </a:r>
            <a:r>
              <a:rPr lang="en-GB" sz="2400" dirty="0" smtClean="0">
                <a:latin typeface="Gill Sans Std Light" pitchFamily="34" charset="0"/>
              </a:rPr>
              <a:t>Open educational resources can </a:t>
            </a:r>
            <a:r>
              <a:rPr lang="en-GB" sz="2400" dirty="0" smtClean="0">
                <a:latin typeface="Gill Sans Std Light" pitchFamily="34" charset="0"/>
              </a:rPr>
              <a:t>be shared.</a:t>
            </a:r>
            <a:r>
              <a:rPr lang="en-GB" sz="2400" dirty="0">
                <a:latin typeface="Gill Sans Std Light" pitchFamily="34" charset="0"/>
                <a:hlinkClick r:id="rId3"/>
              </a:rPr>
              <a:t> www.languagebox.ac.uk</a:t>
            </a:r>
            <a:r>
              <a:rPr lang="en-GB" sz="2400" dirty="0">
                <a:latin typeface="Gill Sans Std Light" pitchFamily="34" charset="0"/>
              </a:rPr>
              <a:t> </a:t>
            </a:r>
          </a:p>
          <a:p>
            <a:pPr marL="0" indent="0">
              <a:buNone/>
            </a:pPr>
            <a:endParaRPr lang="en-GB" sz="2400" dirty="0" smtClean="0">
              <a:latin typeface="Gill Sans Std Light" pitchFamily="34" charset="0"/>
            </a:endParaRPr>
          </a:p>
          <a:p>
            <a:r>
              <a:rPr lang="en-GB" sz="2400" dirty="0" smtClean="0">
                <a:latin typeface="Gill Sans Std Light" pitchFamily="34" charset="0"/>
              </a:rPr>
              <a:t>Developed in collaboration with language teachers</a:t>
            </a:r>
          </a:p>
          <a:p>
            <a:r>
              <a:rPr lang="en-GB" sz="2400" dirty="0" smtClean="0">
                <a:latin typeface="Gill Sans Std Light" pitchFamily="34" charset="0"/>
              </a:rPr>
              <a:t>Designed to be simple to use</a:t>
            </a:r>
          </a:p>
          <a:p>
            <a:r>
              <a:rPr lang="en-GB" sz="2400" dirty="0" smtClean="0">
                <a:latin typeface="Gill Sans Std Light" pitchFamily="34" charset="0"/>
              </a:rPr>
              <a:t>Transparent and open</a:t>
            </a:r>
          </a:p>
          <a:p>
            <a:r>
              <a:rPr lang="en-GB" sz="2400" dirty="0" smtClean="0">
                <a:latin typeface="Gill Sans Std Light" pitchFamily="34" charset="0"/>
              </a:rPr>
              <a:t>Social networking: profiles, comments, discussion</a:t>
            </a:r>
            <a:endParaRPr lang="en-GB" sz="2400" dirty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err="1" smtClean="0">
                <a:solidFill>
                  <a:srgbClr val="8F3A8E"/>
                </a:solidFill>
                <a:latin typeface="Gill Sans Std" pitchFamily="34" charset="0"/>
              </a:rPr>
              <a:t>LanguageBox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6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13576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Gill Sans Std Light" pitchFamily="34" charset="0"/>
              </a:rPr>
              <a:t>Profiles:</a:t>
            </a:r>
          </a:p>
          <a:p>
            <a:r>
              <a:rPr lang="en-GB" sz="2400" dirty="0" smtClean="0">
                <a:latin typeface="Gill Sans Std Light" pitchFamily="34" charset="0"/>
              </a:rPr>
              <a:t>Make sure you put an image on your profile</a:t>
            </a:r>
          </a:p>
          <a:p>
            <a:r>
              <a:rPr lang="en-GB" sz="2400" dirty="0" smtClean="0">
                <a:latin typeface="Gill Sans Std Light" pitchFamily="34" charset="0"/>
              </a:rPr>
              <a:t>A brief description of your job role/professional interests</a:t>
            </a:r>
          </a:p>
          <a:p>
            <a:r>
              <a:rPr lang="en-GB" sz="2400" dirty="0" smtClean="0">
                <a:latin typeface="Gill Sans Std Light" pitchFamily="34" charset="0"/>
              </a:rPr>
              <a:t>Up date the page when necessary</a:t>
            </a:r>
          </a:p>
          <a:p>
            <a:r>
              <a:rPr lang="en-GB" sz="2400" dirty="0" smtClean="0">
                <a:latin typeface="Gill Sans Std Light" pitchFamily="34" charset="0"/>
              </a:rPr>
              <a:t>See viewed and downloaded items</a:t>
            </a:r>
            <a:endParaRPr lang="en-GB" sz="2400" dirty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err="1" smtClean="0">
                <a:solidFill>
                  <a:srgbClr val="8F3A8E"/>
                </a:solidFill>
                <a:latin typeface="Gill Sans Std" pitchFamily="34" charset="0"/>
              </a:rPr>
              <a:t>LanguageBox</a:t>
            </a:r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: profiles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13576" cy="396044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Titling: concise but helpful and explanatory for other users. Not too vague and general.</a:t>
            </a:r>
          </a:p>
          <a:p>
            <a:r>
              <a:rPr lang="en-GB" sz="2400" dirty="0" smtClean="0">
                <a:latin typeface="Gill Sans Std Light" pitchFamily="34" charset="0"/>
              </a:rPr>
              <a:t>Description: intensive, concise. Information which helps users understand what your resource is and how best to use it.</a:t>
            </a:r>
          </a:p>
          <a:p>
            <a:r>
              <a:rPr lang="en-GB" sz="2400" dirty="0" smtClean="0">
                <a:latin typeface="Gill Sans Std Light" pitchFamily="34" charset="0"/>
              </a:rPr>
              <a:t>Longer descriptions should appended in a word doc ‘summary of methodology’.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Describing your resource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7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13576" cy="396044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Tag all of your resources with ‘</a:t>
            </a:r>
            <a:r>
              <a:rPr lang="en-GB" sz="2400" dirty="0" err="1" smtClean="0">
                <a:latin typeface="Gill Sans Std Light" pitchFamily="34" charset="0"/>
              </a:rPr>
              <a:t>favor</a:t>
            </a:r>
            <a:r>
              <a:rPr lang="en-GB" sz="2400" dirty="0" smtClean="0">
                <a:latin typeface="Gill Sans Std Light" pitchFamily="34" charset="0"/>
              </a:rPr>
              <a:t>’ and ‘</a:t>
            </a:r>
            <a:r>
              <a:rPr lang="en-GB" sz="2400" dirty="0" err="1" smtClean="0">
                <a:latin typeface="Gill Sans Std Light" pitchFamily="34" charset="0"/>
              </a:rPr>
              <a:t>ukoer</a:t>
            </a:r>
            <a:r>
              <a:rPr lang="en-GB" sz="2400" dirty="0" smtClean="0">
                <a:latin typeface="Gill Sans Std Light" pitchFamily="34" charset="0"/>
              </a:rPr>
              <a:t>’</a:t>
            </a:r>
          </a:p>
          <a:p>
            <a:r>
              <a:rPr lang="en-GB" sz="2400" dirty="0" smtClean="0">
                <a:latin typeface="Gill Sans Std Light" pitchFamily="34" charset="0"/>
              </a:rPr>
              <a:t>Use keywords/tags which will help others find your material</a:t>
            </a:r>
          </a:p>
          <a:p>
            <a:r>
              <a:rPr lang="en-GB" sz="2400" dirty="0" smtClean="0">
                <a:latin typeface="Gill Sans Std Light" pitchFamily="34" charset="0"/>
              </a:rPr>
              <a:t>No need to repeat words that are already in the title</a:t>
            </a:r>
          </a:p>
          <a:p>
            <a:r>
              <a:rPr lang="en-GB" sz="2400" dirty="0" smtClean="0">
                <a:latin typeface="Gill Sans Std Light" pitchFamily="34" charset="0"/>
              </a:rPr>
              <a:t>Can use as many tags as you wish – and use any word that you feel could be relevant to your resource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effectLst/>
                <a:latin typeface="Gill Sans Std" pitchFamily="34" charset="0"/>
              </a:rPr>
              <a:t>Tagging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3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13576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Gill Sans Std Light" pitchFamily="34" charset="0"/>
              </a:rPr>
              <a:t>Licences available on </a:t>
            </a:r>
            <a:r>
              <a:rPr lang="en-GB" sz="2400" dirty="0" err="1" smtClean="0">
                <a:latin typeface="Gill Sans Std Light" pitchFamily="34" charset="0"/>
              </a:rPr>
              <a:t>LanguageBox</a:t>
            </a:r>
            <a:r>
              <a:rPr lang="en-GB" sz="2400" dirty="0" smtClean="0">
                <a:latin typeface="Gill Sans Std Light" pitchFamily="34" charset="0"/>
              </a:rPr>
              <a:t>:</a:t>
            </a:r>
          </a:p>
          <a:p>
            <a:pPr marL="0" indent="0">
              <a:buNone/>
            </a:pPr>
            <a:endParaRPr lang="en-GB" sz="2400" dirty="0">
              <a:latin typeface="Gill Sans Std Light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ill Sans Std Light" pitchFamily="34" charset="0"/>
              </a:rPr>
              <a:t>Creative Commons – protect your rights but allow for sharing:</a:t>
            </a:r>
          </a:p>
          <a:p>
            <a:r>
              <a:rPr lang="en-GB" sz="2400" dirty="0" smtClean="0">
                <a:latin typeface="Gill Sans Std Light" pitchFamily="34" charset="0"/>
              </a:rPr>
              <a:t>CC-BY-NC-ND – don’t use this!</a:t>
            </a:r>
          </a:p>
          <a:p>
            <a:r>
              <a:rPr lang="en-GB" sz="2400" dirty="0" smtClean="0">
                <a:latin typeface="Gill Sans Std Light" pitchFamily="34" charset="0"/>
              </a:rPr>
              <a:t>CC-BY-NC-SA</a:t>
            </a:r>
          </a:p>
          <a:p>
            <a:r>
              <a:rPr lang="en-GB" sz="2400" dirty="0" smtClean="0">
                <a:latin typeface="Gill Sans Std Light" pitchFamily="34" charset="0"/>
              </a:rPr>
              <a:t>CC-BY-SA</a:t>
            </a:r>
          </a:p>
          <a:p>
            <a:r>
              <a:rPr lang="en-GB" sz="2400" dirty="0" smtClean="0">
                <a:latin typeface="Gill Sans Std Light" pitchFamily="34" charset="0"/>
              </a:rPr>
              <a:t>CC-BY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effectLst/>
                <a:latin typeface="Gill Sans Std" pitchFamily="34" charset="0"/>
              </a:rPr>
              <a:t>Copyright and licensing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013576" cy="4536504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105000"/>
              </a:lnSpc>
              <a:buFontTx/>
              <a:buAutoNum type="arabicPeriod"/>
            </a:pPr>
            <a:r>
              <a:rPr lang="en-GB" sz="2400" dirty="0"/>
              <a:t>Establish and acknowledge ownership and report details </a:t>
            </a:r>
            <a:r>
              <a:rPr lang="en-GB" sz="2400" b="1" dirty="0"/>
              <a:t>on </a:t>
            </a:r>
            <a:r>
              <a:rPr lang="en-GB" sz="2400" b="1" dirty="0" smtClean="0"/>
              <a:t>the resource itself </a:t>
            </a:r>
            <a:r>
              <a:rPr lang="en-GB" sz="2400" dirty="0"/>
              <a:t>e. g. </a:t>
            </a:r>
            <a:r>
              <a:rPr lang="en-US" sz="2400" dirty="0"/>
              <a:t>© Owner, publisher, year of publication, and all details that may be of help to find the original </a:t>
            </a:r>
            <a:r>
              <a:rPr lang="en-US" sz="2400" dirty="0" smtClean="0"/>
              <a:t>resource. This includes adding YOUR OWN copyright information/statement.</a:t>
            </a:r>
            <a:endParaRPr lang="en-GB" sz="2400" dirty="0"/>
          </a:p>
          <a:p>
            <a:pPr marL="533400" indent="-533400">
              <a:lnSpc>
                <a:spcPct val="105000"/>
              </a:lnSpc>
              <a:buFontTx/>
              <a:buAutoNum type="arabicPeriod"/>
            </a:pPr>
            <a:r>
              <a:rPr lang="en-GB" sz="2400" dirty="0"/>
              <a:t>Embed resource in a context (e. g. </a:t>
            </a:r>
            <a:r>
              <a:rPr lang="en-GB" sz="2400" dirty="0" err="1"/>
              <a:t>ppt</a:t>
            </a:r>
            <a:r>
              <a:rPr lang="en-GB" sz="2400" dirty="0"/>
              <a:t> and word documents, metadata description, </a:t>
            </a:r>
            <a:r>
              <a:rPr lang="en-GB" sz="2400" dirty="0" err="1"/>
              <a:t>handouts</a:t>
            </a:r>
            <a:r>
              <a:rPr lang="en-GB" sz="2400" dirty="0"/>
              <a:t> etc.) clearly indicating the purpose for which it is used, for example: criticism and review; not for profit playing of music; non-commercial use of resource</a:t>
            </a:r>
          </a:p>
          <a:p>
            <a:pPr marL="533400" indent="-533400">
              <a:lnSpc>
                <a:spcPct val="105000"/>
              </a:lnSpc>
              <a:buFontTx/>
              <a:buAutoNum type="arabicPeriod"/>
            </a:pPr>
            <a:r>
              <a:rPr lang="en-GB" sz="2400" dirty="0"/>
              <a:t>Use only ‘small’ portions of third-party materials</a:t>
            </a:r>
          </a:p>
          <a:p>
            <a:pPr marL="533400" indent="-533400">
              <a:lnSpc>
                <a:spcPct val="105000"/>
              </a:lnSpc>
              <a:buFontTx/>
              <a:buAutoNum type="arabicPeriod"/>
            </a:pPr>
            <a:r>
              <a:rPr lang="en-GB" sz="2400" dirty="0"/>
              <a:t>When in doubt about ownership try and link to external source</a:t>
            </a:r>
          </a:p>
          <a:p>
            <a:pPr marL="533400" indent="-533400">
              <a:lnSpc>
                <a:spcPct val="105000"/>
              </a:lnSpc>
              <a:buFontTx/>
              <a:buAutoNum type="arabicPeriod"/>
            </a:pPr>
            <a:r>
              <a:rPr lang="en-GB" sz="2400" dirty="0"/>
              <a:t>Monitor numbers of resource downloaders/viewers (when possible)</a:t>
            </a:r>
          </a:p>
          <a:p>
            <a:pPr marL="533400" indent="-533400">
              <a:lnSpc>
                <a:spcPct val="105000"/>
              </a:lnSpc>
              <a:buFontTx/>
              <a:buAutoNum type="arabicPeriod"/>
            </a:pPr>
            <a:r>
              <a:rPr lang="en-GB" sz="2400" dirty="0" smtClean="0"/>
              <a:t>Embed </a:t>
            </a:r>
            <a:r>
              <a:rPr lang="en-GB" sz="2400" dirty="0"/>
              <a:t>in your project a notice and take-down </a:t>
            </a:r>
            <a:r>
              <a:rPr lang="en-GB" sz="2400" dirty="0" smtClean="0"/>
              <a:t>policy (</a:t>
            </a:r>
            <a:r>
              <a:rPr lang="en-GB" sz="2400" dirty="0" err="1" smtClean="0"/>
              <a:t>LanguageBox</a:t>
            </a:r>
            <a:r>
              <a:rPr lang="en-GB" sz="2400" dirty="0" smtClean="0"/>
              <a:t> has this)</a:t>
            </a:r>
            <a:endParaRPr lang="en-GB" sz="2400" dirty="0"/>
          </a:p>
          <a:p>
            <a:pPr marL="0" indent="0">
              <a:buNone/>
            </a:pPr>
            <a:endParaRPr lang="en-GB" sz="2400" dirty="0" smtClean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Copyright: reducing risks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8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13576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Copyright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55875" y="188913"/>
            <a:ext cx="2952750" cy="576262"/>
          </a:xfrm>
          <a:prstGeom prst="rect">
            <a:avLst/>
          </a:prstGeom>
          <a:solidFill>
            <a:srgbClr val="FF9900">
              <a:alpha val="23000"/>
            </a:srgb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Does your resource contain materials produced by third parties?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951163" y="2740025"/>
            <a:ext cx="2160587" cy="473075"/>
          </a:xfrm>
          <a:prstGeom prst="rect">
            <a:avLst/>
          </a:prstGeom>
          <a:solidFill>
            <a:srgbClr val="FF9900">
              <a:alpha val="23000"/>
            </a:srgbClr>
          </a:solidFill>
          <a:ln w="19050" algn="ctr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you obtained permission?</a:t>
            </a:r>
            <a:endParaRPr lang="en-GB" sz="1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5288" y="2232025"/>
            <a:ext cx="1584325" cy="1412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Third-party materials licensed to resource developers need to be attributed and may not be subject to CC licences 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149725" y="4005263"/>
            <a:ext cx="2293938" cy="115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Permissions can be obtained by the project’s IPR/copyright Team, on provision of source details by the resource developer, but is this model sustainable?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535113" y="4005263"/>
            <a:ext cx="2316162" cy="115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Students grant permission to use/make available their materials by signing an agreement (depends on institutional policy) 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94500" y="3565525"/>
            <a:ext cx="2160588" cy="465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if permission CANNOT be obtained?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50825" y="6092825"/>
            <a:ext cx="7634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07950" y="1554163"/>
            <a:ext cx="17145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Your resource is copyright clear</a:t>
            </a:r>
            <a:endParaRPr lang="en-GB" sz="1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804025" y="4168775"/>
            <a:ext cx="21304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Find alternative copyright-clear material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804025" y="4735513"/>
            <a:ext cx="2141538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Ask the IPR/copyright team for advice to work problems around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804025" y="5535613"/>
            <a:ext cx="2160588" cy="414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actions have you taken to assess and reduce risks?</a:t>
            </a:r>
            <a:endParaRPr lang="en-GB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3743325" y="6156325"/>
            <a:ext cx="647700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GB"/>
          </a:p>
        </p:txBody>
      </p:sp>
      <p:cxnSp>
        <p:nvCxnSpPr>
          <p:cNvPr id="20" name="AutoShape 16"/>
          <p:cNvCxnSpPr>
            <a:cxnSpLocks noChangeShapeType="1"/>
            <a:stCxn id="46" idx="2"/>
            <a:endCxn id="9" idx="0"/>
          </p:cNvCxnSpPr>
          <p:nvPr/>
        </p:nvCxnSpPr>
        <p:spPr bwMode="auto">
          <a:xfrm rot="5400000">
            <a:off x="5677694" y="775494"/>
            <a:ext cx="309562" cy="3600450"/>
          </a:xfrm>
          <a:prstGeom prst="bentConnector3">
            <a:avLst>
              <a:gd name="adj1" fmla="val 5128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17"/>
          <p:cNvCxnSpPr>
            <a:cxnSpLocks noChangeShapeType="1"/>
            <a:stCxn id="7" idx="2"/>
            <a:endCxn id="15" idx="3"/>
          </p:cNvCxnSpPr>
          <p:nvPr/>
        </p:nvCxnSpPr>
        <p:spPr bwMode="auto">
          <a:xfrm flipH="1">
            <a:off x="1822450" y="774700"/>
            <a:ext cx="2209800" cy="1008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18"/>
          <p:cNvCxnSpPr>
            <a:cxnSpLocks noChangeShapeType="1"/>
            <a:stCxn id="7" idx="2"/>
          </p:cNvCxnSpPr>
          <p:nvPr/>
        </p:nvCxnSpPr>
        <p:spPr bwMode="auto">
          <a:xfrm>
            <a:off x="4032250" y="774700"/>
            <a:ext cx="2339975" cy="1033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627313" y="1125538"/>
            <a:ext cx="571500" cy="3079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zh-CN" sz="15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</a:t>
            </a:r>
            <a:endParaRPr lang="en-GB" sz="2400" b="1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59338" y="1125538"/>
            <a:ext cx="571500" cy="3095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zh-CN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YES</a:t>
            </a:r>
            <a:endParaRPr lang="en-GB" sz="24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AutoShape 21"/>
          <p:cNvCxnSpPr>
            <a:cxnSpLocks noChangeShapeType="1"/>
            <a:stCxn id="9" idx="2"/>
            <a:endCxn id="45" idx="0"/>
          </p:cNvCxnSpPr>
          <p:nvPr/>
        </p:nvCxnSpPr>
        <p:spPr bwMode="auto">
          <a:xfrm>
            <a:off x="4032250" y="3222625"/>
            <a:ext cx="9525" cy="133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22"/>
          <p:cNvCxnSpPr>
            <a:cxnSpLocks noChangeShapeType="1"/>
            <a:stCxn id="9" idx="1"/>
            <a:endCxn id="10" idx="3"/>
          </p:cNvCxnSpPr>
          <p:nvPr/>
        </p:nvCxnSpPr>
        <p:spPr bwMode="auto">
          <a:xfrm flipH="1" flipV="1">
            <a:off x="1979613" y="2938463"/>
            <a:ext cx="962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23"/>
          <p:cNvCxnSpPr>
            <a:cxnSpLocks noChangeShapeType="1"/>
            <a:stCxn id="13" idx="2"/>
            <a:endCxn id="16" idx="0"/>
          </p:cNvCxnSpPr>
          <p:nvPr/>
        </p:nvCxnSpPr>
        <p:spPr bwMode="auto">
          <a:xfrm flipH="1">
            <a:off x="7869238" y="4030663"/>
            <a:ext cx="6350" cy="138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AutoShape 24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7869238" y="4600575"/>
            <a:ext cx="6350" cy="134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AutoShape 25"/>
          <p:cNvCxnSpPr>
            <a:cxnSpLocks noChangeShapeType="1"/>
            <a:stCxn id="17" idx="2"/>
            <a:endCxn id="18" idx="0"/>
          </p:cNvCxnSpPr>
          <p:nvPr/>
        </p:nvCxnSpPr>
        <p:spPr bwMode="auto">
          <a:xfrm>
            <a:off x="7875588" y="5383213"/>
            <a:ext cx="95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622550" y="6067425"/>
            <a:ext cx="114300" cy="5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5233988" y="6067425"/>
            <a:ext cx="114300" cy="5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7826375" y="6067425"/>
            <a:ext cx="114300" cy="5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1128713" y="6067425"/>
            <a:ext cx="114300" cy="5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 flipH="1" flipV="1">
            <a:off x="315912" y="5949950"/>
            <a:ext cx="45719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35" name="AutoShape 31"/>
          <p:cNvCxnSpPr>
            <a:cxnSpLocks noChangeShapeType="1"/>
          </p:cNvCxnSpPr>
          <p:nvPr/>
        </p:nvCxnSpPr>
        <p:spPr bwMode="auto">
          <a:xfrm flipH="1">
            <a:off x="1187450" y="3644900"/>
            <a:ext cx="1588" cy="2447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32"/>
          <p:cNvCxnSpPr>
            <a:cxnSpLocks noChangeShapeType="1"/>
          </p:cNvCxnSpPr>
          <p:nvPr/>
        </p:nvCxnSpPr>
        <p:spPr bwMode="auto">
          <a:xfrm flipH="1">
            <a:off x="2700338" y="5183188"/>
            <a:ext cx="14287" cy="909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33"/>
          <p:cNvCxnSpPr>
            <a:cxnSpLocks noChangeShapeType="1"/>
          </p:cNvCxnSpPr>
          <p:nvPr/>
        </p:nvCxnSpPr>
        <p:spPr bwMode="auto">
          <a:xfrm flipH="1">
            <a:off x="5291138" y="5183188"/>
            <a:ext cx="9525" cy="909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34"/>
          <p:cNvCxnSpPr>
            <a:cxnSpLocks noChangeShapeType="1"/>
            <a:stCxn id="18" idx="2"/>
          </p:cNvCxnSpPr>
          <p:nvPr/>
        </p:nvCxnSpPr>
        <p:spPr bwMode="auto">
          <a:xfrm>
            <a:off x="7885113" y="5949950"/>
            <a:ext cx="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35"/>
          <p:cNvCxnSpPr>
            <a:cxnSpLocks noChangeShapeType="1"/>
            <a:stCxn id="45" idx="2"/>
            <a:endCxn id="12" idx="0"/>
          </p:cNvCxnSpPr>
          <p:nvPr/>
        </p:nvCxnSpPr>
        <p:spPr bwMode="auto">
          <a:xfrm rot="5400000">
            <a:off x="3197225" y="3160713"/>
            <a:ext cx="341313" cy="1347787"/>
          </a:xfrm>
          <a:prstGeom prst="bentConnector3">
            <a:avLst>
              <a:gd name="adj1" fmla="val 4976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AutoShape 36"/>
          <p:cNvCxnSpPr>
            <a:cxnSpLocks noChangeShapeType="1"/>
            <a:stCxn id="45" idx="2"/>
            <a:endCxn id="11" idx="0"/>
          </p:cNvCxnSpPr>
          <p:nvPr/>
        </p:nvCxnSpPr>
        <p:spPr bwMode="auto">
          <a:xfrm rot="16200000" flipH="1">
            <a:off x="4498975" y="3206750"/>
            <a:ext cx="341313" cy="1255713"/>
          </a:xfrm>
          <a:prstGeom prst="bentConnector3">
            <a:avLst>
              <a:gd name="adj1" fmla="val 4976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AutoShape 37"/>
          <p:cNvCxnSpPr>
            <a:cxnSpLocks noChangeShapeType="1"/>
          </p:cNvCxnSpPr>
          <p:nvPr/>
        </p:nvCxnSpPr>
        <p:spPr bwMode="auto">
          <a:xfrm rot="16200000" flipH="1">
            <a:off x="5360194" y="2407444"/>
            <a:ext cx="134937" cy="2752725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203200" y="1982788"/>
            <a:ext cx="114300" cy="5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43" name="AutoShape 39"/>
          <p:cNvCxnSpPr>
            <a:cxnSpLocks noChangeShapeType="1"/>
            <a:stCxn id="42" idx="2"/>
          </p:cNvCxnSpPr>
          <p:nvPr/>
        </p:nvCxnSpPr>
        <p:spPr bwMode="auto">
          <a:xfrm flipH="1">
            <a:off x="257175" y="2036763"/>
            <a:ext cx="3175" cy="405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2205038" y="2803525"/>
            <a:ext cx="571500" cy="3095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zh-CN" sz="15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YES</a:t>
            </a:r>
            <a:endParaRPr lang="en-GB" sz="24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Text Box 41"/>
          <p:cNvSpPr txBox="1">
            <a:spLocks noChangeArrowheads="1"/>
          </p:cNvSpPr>
          <p:nvPr/>
        </p:nvSpPr>
        <p:spPr bwMode="auto">
          <a:xfrm>
            <a:off x="3756025" y="3355975"/>
            <a:ext cx="571500" cy="3079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zh-CN" sz="15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</a:t>
            </a:r>
            <a:endParaRPr lang="en-GB" sz="2400" b="1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Text Box 43"/>
          <p:cNvSpPr txBox="1">
            <a:spLocks noChangeArrowheads="1"/>
          </p:cNvSpPr>
          <p:nvPr/>
        </p:nvSpPr>
        <p:spPr bwMode="auto">
          <a:xfrm>
            <a:off x="6372225" y="188913"/>
            <a:ext cx="2520950" cy="2232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Permission is required from the copyright owner, UNLESS the material is:</a:t>
            </a:r>
          </a:p>
          <a:p>
            <a:pPr>
              <a:lnSpc>
                <a:spcPct val="80000"/>
              </a:lnSpc>
            </a:pPr>
            <a:endParaRPr lang="en-GB" altLang="zh-CN" sz="1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altLang="zh-CN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the public domain;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‘fair dealing’ exception: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Criticism and Review;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Non-commercial research and private study;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GB"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educational purposes within a university’s premises (in VLE or real teaching environs) etc.</a:t>
            </a:r>
          </a:p>
        </p:txBody>
      </p:sp>
    </p:spTree>
    <p:extLst>
      <p:ext uri="{BB962C8B-B14F-4D97-AF65-F5344CB8AC3E}">
        <p14:creationId xmlns:p14="http://schemas.microsoft.com/office/powerpoint/2010/main" val="24344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013576" cy="43204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OER </a:t>
            </a:r>
            <a:r>
              <a:rPr lang="en-GB" sz="2400" dirty="0"/>
              <a:t>IPR starter pack </a:t>
            </a:r>
            <a:r>
              <a:rPr lang="en-GB" sz="2400" dirty="0">
                <a:hlinkClick r:id="rId3"/>
              </a:rPr>
              <a:t>http://www.web2rights.com/OERIPRSupport/starter.html</a:t>
            </a:r>
            <a:r>
              <a:rPr lang="en-GB" sz="2400" dirty="0"/>
              <a:t> 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OER </a:t>
            </a:r>
            <a:r>
              <a:rPr lang="en-GB" sz="2400" dirty="0" err="1"/>
              <a:t>infokit</a:t>
            </a:r>
            <a:r>
              <a:rPr lang="en-GB" sz="2400" dirty="0"/>
              <a:t> </a:t>
            </a:r>
            <a:r>
              <a:rPr lang="en-GB" sz="2400" dirty="0">
                <a:hlinkClick r:id="rId4"/>
              </a:rPr>
              <a:t>https://openeducationalresources.pbworks.com/w/page/24836480/Home</a:t>
            </a:r>
            <a:r>
              <a:rPr lang="en-GB" sz="2400" dirty="0"/>
              <a:t> 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Web2Rights project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GB" sz="2400" dirty="0"/>
              <a:t>	</a:t>
            </a:r>
            <a:r>
              <a:rPr lang="en-GB" sz="2400" dirty="0">
                <a:hlinkClick r:id="rId5"/>
              </a:rPr>
              <a:t>http://www.web2rights.org.uk/</a:t>
            </a:r>
            <a:endParaRPr lang="en-GB" sz="2400" dirty="0"/>
          </a:p>
          <a:p>
            <a:pPr>
              <a:lnSpc>
                <a:spcPct val="120000"/>
              </a:lnSpc>
            </a:pPr>
            <a:r>
              <a:rPr lang="en-GB" sz="2400" dirty="0" smtClean="0"/>
              <a:t>Intellectual </a:t>
            </a:r>
            <a:r>
              <a:rPr lang="en-GB" sz="2400" dirty="0"/>
              <a:t>Property Office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GB" sz="2400" dirty="0"/>
              <a:t>	</a:t>
            </a:r>
            <a:r>
              <a:rPr lang="en-GB" sz="2400" dirty="0">
                <a:hlinkClick r:id="rId6"/>
              </a:rPr>
              <a:t>http://www.ipo.gov.uk/</a:t>
            </a:r>
            <a:endParaRPr lang="en-GB" sz="2400" dirty="0"/>
          </a:p>
          <a:p>
            <a:pPr>
              <a:lnSpc>
                <a:spcPct val="120000"/>
              </a:lnSpc>
            </a:pPr>
            <a:r>
              <a:rPr lang="en-GB" sz="2400" dirty="0" err="1" smtClean="0"/>
              <a:t>JISClegal</a:t>
            </a:r>
            <a:endParaRPr lang="en-GB" sz="2400" dirty="0"/>
          </a:p>
          <a:p>
            <a:pPr>
              <a:lnSpc>
                <a:spcPct val="120000"/>
              </a:lnSpc>
              <a:buFontTx/>
              <a:buNone/>
            </a:pPr>
            <a:r>
              <a:rPr lang="en-GB" sz="2400" dirty="0"/>
              <a:t>	</a:t>
            </a:r>
            <a:r>
              <a:rPr lang="en-GB" sz="2400" dirty="0">
                <a:hlinkClick r:id="rId7"/>
              </a:rPr>
              <a:t>http://www.jisclegal.ac.uk</a:t>
            </a:r>
            <a:r>
              <a:rPr lang="en-GB" sz="2400" dirty="0" smtClean="0">
                <a:hlinkClick r:id="rId7"/>
              </a:rPr>
              <a:t>/</a:t>
            </a:r>
            <a:endParaRPr lang="en-GB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334672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smtClean="0">
                <a:solidFill>
                  <a:srgbClr val="8F3A8E"/>
                </a:solidFill>
                <a:latin typeface="Gill Sans Std" pitchFamily="34" charset="0"/>
              </a:rPr>
              <a:t>OER/Copyright</a:t>
            </a:r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: sources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655</Words>
  <Application>Microsoft Office PowerPoint</Application>
  <PresentationFormat>On-screen Show (4:3)</PresentationFormat>
  <Paragraphs>86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Top tips for using LanguageBox</vt:lpstr>
      <vt:lpstr>LanguageBox</vt:lpstr>
      <vt:lpstr>LanguageBox: profiles</vt:lpstr>
      <vt:lpstr>Describing your resource</vt:lpstr>
      <vt:lpstr>Tagging</vt:lpstr>
      <vt:lpstr>Copyright and licensing</vt:lpstr>
      <vt:lpstr>Copyright: reducing risks</vt:lpstr>
      <vt:lpstr>Copyright</vt:lpstr>
      <vt:lpstr>OER/Copyright: sources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</dc:title>
  <dc:creator>Georgin L.I.</dc:creator>
  <cp:lastModifiedBy>Borthwick K.E.</cp:lastModifiedBy>
  <cp:revision>94</cp:revision>
  <cp:lastPrinted>2012-03-06T12:52:12Z</cp:lastPrinted>
  <dcterms:created xsi:type="dcterms:W3CDTF">2011-06-08T14:55:26Z</dcterms:created>
  <dcterms:modified xsi:type="dcterms:W3CDTF">2012-03-06T12:54:08Z</dcterms:modified>
</cp:coreProperties>
</file>