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2"/>
  </p:notesMasterIdLst>
  <p:sldIdLst>
    <p:sldId id="265" r:id="rId2"/>
    <p:sldId id="266" r:id="rId3"/>
    <p:sldId id="267" r:id="rId4"/>
    <p:sldId id="256" r:id="rId5"/>
    <p:sldId id="259" r:id="rId6"/>
    <p:sldId id="261" r:id="rId7"/>
    <p:sldId id="263" r:id="rId8"/>
    <p:sldId id="268" r:id="rId9"/>
    <p:sldId id="262" r:id="rId10"/>
    <p:sldId id="269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CCFF"/>
    <a:srgbClr val="00CC99"/>
    <a:srgbClr val="0099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3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CFAA12F-8645-421D-B0A9-ACEEFB75131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98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AA12F-8645-421D-B0A9-ACEEFB75131A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165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F36696C-4046-45A4-84D7-B119E2E120C7}" type="slidenum">
              <a:rPr lang="en-GB" sz="1200"/>
              <a:pPr/>
              <a:t>9</a:t>
            </a:fld>
            <a:endParaRPr lang="en-GB" sz="12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5" name="Rectangle 3" descr="Stationery"/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6" name="Picture 4" descr="A:\minispir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365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962025" y="1925638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647825" y="3738563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Monotype Sort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62025" y="6100763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A08366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400425" y="6100763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rgbClr val="A08366"/>
                </a:solidFill>
              </a:defRPr>
            </a:lvl1pPr>
          </a:lstStyle>
          <a:p>
            <a:r>
              <a:rPr lang="en-GB" smtClean="0"/>
              <a:t>This work is licensed under Creative Commons Attribution Non Commercial License http://creativecommons.org/licenses/by-nc/3.0/  Please attribute 'Bianca Belgiorno' when re-using.</a:t>
            </a: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829425" y="6100763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A08366"/>
                </a:solidFill>
              </a:defRPr>
            </a:lvl1pPr>
          </a:lstStyle>
          <a:p>
            <a:fld id="{A050759E-7B9E-462B-AEFC-B053F8B0B0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39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8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93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878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0461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033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461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68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8499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175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119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1026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14339" name="Rectangle 1027"/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031" name="Picture 1028" descr="A:\minispir.GIF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1" name="Line 1029"/>
            <p:cNvSpPr>
              <a:spLocks noChangeShapeType="1"/>
            </p:cNvSpPr>
            <p:nvPr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4347" name="Rectangle 1035"/>
          <p:cNvSpPr>
            <a:spLocks noChangeArrowheads="1"/>
          </p:cNvSpPr>
          <p:nvPr/>
        </p:nvSpPr>
        <p:spPr bwMode="auto">
          <a:xfrm>
            <a:off x="1143000" y="533400"/>
            <a:ext cx="6553200" cy="838200"/>
          </a:xfrm>
          <a:prstGeom prst="rect">
            <a:avLst/>
          </a:prstGeom>
          <a:solidFill>
            <a:srgbClr val="CCECFF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1" lang="en-GB" sz="4400">
                <a:solidFill>
                  <a:schemeClr val="tx2"/>
                </a:solidFill>
              </a:rPr>
              <a:t>      </a:t>
            </a:r>
          </a:p>
        </p:txBody>
      </p:sp>
      <p:graphicFrame>
        <p:nvGraphicFramePr>
          <p:cNvPr id="1026" name="Object 1037"/>
          <p:cNvGraphicFramePr>
            <a:graphicFrameLocks noChangeAspect="1"/>
          </p:cNvGraphicFramePr>
          <p:nvPr/>
        </p:nvGraphicFramePr>
        <p:xfrm>
          <a:off x="7772400" y="304800"/>
          <a:ext cx="1066800" cy="119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Clip" r:id="rId15" imgW="4066920" imgH="4626000" progId="MS_ClipArt_Gallery.2">
                  <p:embed/>
                </p:oleObj>
              </mc:Choice>
              <mc:Fallback>
                <p:oleObj name="Clip" r:id="rId15" imgW="4066920" imgH="4626000" progId="MS_ClipArt_Gallery.2">
                  <p:embed/>
                  <p:pic>
                    <p:nvPicPr>
                      <p:cNvPr id="0" name="Object 10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04800"/>
                        <a:ext cx="1066800" cy="119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Monotype Sorts" pitchFamily="2" charset="2"/>
        <a:buChar char="4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utlook.soton.ac.uk/owa/redir.aspx?C=fe2cb30dadec490fae9a27382b5c097f&amp;URL=http://creativecommons.org/licenses/by-nc/3.0/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utlook.soton.ac.uk/owa/redir.aspx?C=fe2cb30dadec490fae9a27382b5c097f&amp;URL=http://creativecommons.org/licenses/by-nc/3.0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utlook.soton.ac.uk/owa/redir.aspx?C=fe2cb30dadec490fae9a27382b5c097f&amp;URL=http://creativecommons.org/licenses/by-nc/3.0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utlook.soton.ac.uk/owa/redir.aspx?C=fe2cb30dadec490fae9a27382b5c097f&amp;URL=http://creativecommons.org/licenses/by-nc/3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utlook.soton.ac.uk/owa/redir.aspx?C=fe2cb30dadec490fae9a27382b5c097f&amp;URL=http://creativecommons.org/licenses/by-nc/3.0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hyperlink" Target="https://www.outlook.soton.ac.uk/owa/redir.aspx?C=fe2cb30dadec490fae9a27382b5c097f&amp;URL=http://creativecommons.org/licenses/by-nc/3.0/" TargetMode="External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7.bin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utlook.soton.ac.uk/owa/redir.aspx?C=fe2cb30dadec490fae9a27382b5c097f&amp;URL=http://creativecommons.org/licenses/by-nc/3.0/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utlook.soton.ac.uk/owa/redir.aspx?C=fe2cb30dadec490fae9a27382b5c097f&amp;URL=http://creativecommons.org/licenses/by-nc/3.0/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utlook.soton.ac.uk/owa/redir.aspx?C=fe2cb30dadec490fae9a27382b5c097f&amp;URL=http://creativecommons.org/licenses/by-nc/3.0/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utlook.soton.ac.uk/owa/redir.aspx?C=fe2cb30dadec490fae9a27382b5c097f&amp;URL=http://creativecommons.org/licenses/by-nc/3.0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1"/>
          <p:cNvSpPr txBox="1">
            <a:spLocks noChangeArrowheads="1"/>
          </p:cNvSpPr>
          <p:nvPr/>
        </p:nvSpPr>
        <p:spPr bwMode="auto">
          <a:xfrm>
            <a:off x="1143000" y="609600"/>
            <a:ext cx="66373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4000" b="1"/>
              <a:t>Il passato prossimo </a:t>
            </a:r>
            <a:r>
              <a:rPr lang="en-GB" b="1"/>
              <a:t>(Simple perfect)</a:t>
            </a:r>
          </a:p>
        </p:txBody>
      </p:sp>
      <p:sp>
        <p:nvSpPr>
          <p:cNvPr id="4099" name="TextBox 8"/>
          <p:cNvSpPr txBox="1">
            <a:spLocks noChangeArrowheads="1"/>
          </p:cNvSpPr>
          <p:nvPr/>
        </p:nvSpPr>
        <p:spPr bwMode="auto">
          <a:xfrm>
            <a:off x="1071563" y="1928813"/>
            <a:ext cx="77152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000"/>
              <a:t>In Italian you need two words to say what you have done in the past: </a:t>
            </a:r>
          </a:p>
          <a:p>
            <a:r>
              <a:rPr lang="en-GB" sz="2000"/>
              <a:t>one is the </a:t>
            </a:r>
            <a:r>
              <a:rPr lang="en-GB" sz="2000">
                <a:solidFill>
                  <a:srgbClr val="FF0000"/>
                </a:solidFill>
              </a:rPr>
              <a:t>auxiliary verb </a:t>
            </a:r>
            <a:r>
              <a:rPr lang="en-GB" sz="2000"/>
              <a:t> the other is the </a:t>
            </a:r>
            <a:r>
              <a:rPr lang="en-GB" sz="2000">
                <a:solidFill>
                  <a:srgbClr val="00B050"/>
                </a:solidFill>
              </a:rPr>
              <a:t>past participle </a:t>
            </a:r>
            <a:r>
              <a:rPr lang="en-GB" sz="2000"/>
              <a:t>of the main verb.</a:t>
            </a:r>
          </a:p>
        </p:txBody>
      </p:sp>
      <p:sp>
        <p:nvSpPr>
          <p:cNvPr id="4100" name="TextBox 9"/>
          <p:cNvSpPr txBox="1">
            <a:spLocks noChangeArrowheads="1"/>
          </p:cNvSpPr>
          <p:nvPr/>
        </p:nvSpPr>
        <p:spPr bwMode="auto">
          <a:xfrm>
            <a:off x="3214688" y="3357563"/>
            <a:ext cx="8826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i="1">
                <a:solidFill>
                  <a:schemeClr val="accent2"/>
                </a:solidFill>
              </a:rPr>
              <a:t>Sono</a:t>
            </a:r>
            <a:r>
              <a:rPr lang="en-GB" i="1"/>
              <a:t> </a:t>
            </a:r>
          </a:p>
          <a:p>
            <a:r>
              <a:rPr lang="en-GB" i="1"/>
              <a:t>  </a:t>
            </a:r>
          </a:p>
          <a:p>
            <a:r>
              <a:rPr lang="en-GB" i="1"/>
              <a:t> </a:t>
            </a:r>
            <a:r>
              <a:rPr lang="en-GB" i="1">
                <a:solidFill>
                  <a:schemeClr val="accent2"/>
                </a:solidFill>
              </a:rPr>
              <a:t>Ho</a:t>
            </a:r>
            <a:r>
              <a:rPr lang="en-GB" i="1"/>
              <a:t> </a:t>
            </a:r>
          </a:p>
        </p:txBody>
      </p:sp>
      <p:sp>
        <p:nvSpPr>
          <p:cNvPr id="4101" name="TextBox 11"/>
          <p:cNvSpPr txBox="1">
            <a:spLocks noChangeArrowheads="1"/>
          </p:cNvSpPr>
          <p:nvPr/>
        </p:nvSpPr>
        <p:spPr bwMode="auto">
          <a:xfrm>
            <a:off x="4071938" y="3357563"/>
            <a:ext cx="11318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i="1">
                <a:solidFill>
                  <a:srgbClr val="00B050"/>
                </a:solidFill>
              </a:rPr>
              <a:t>andato</a:t>
            </a:r>
            <a:r>
              <a:rPr lang="en-GB" i="1"/>
              <a:t> </a:t>
            </a:r>
          </a:p>
          <a:p>
            <a:r>
              <a:rPr lang="en-GB" i="1"/>
              <a:t>  </a:t>
            </a:r>
          </a:p>
          <a:p>
            <a:r>
              <a:rPr lang="en-GB" i="1">
                <a:solidFill>
                  <a:srgbClr val="00B050"/>
                </a:solidFill>
              </a:rPr>
              <a:t>ballato</a:t>
            </a:r>
            <a:r>
              <a:rPr lang="en-GB" i="1"/>
              <a:t> </a:t>
            </a:r>
          </a:p>
        </p:txBody>
      </p:sp>
      <p:sp>
        <p:nvSpPr>
          <p:cNvPr id="4102" name="Down Arrow 12"/>
          <p:cNvSpPr>
            <a:spLocks noChangeArrowheads="1"/>
          </p:cNvSpPr>
          <p:nvPr/>
        </p:nvSpPr>
        <p:spPr bwMode="auto">
          <a:xfrm rot="-2350550">
            <a:off x="2933700" y="2609850"/>
            <a:ext cx="571500" cy="915988"/>
          </a:xfrm>
          <a:prstGeom prst="downArrow">
            <a:avLst>
              <a:gd name="adj1" fmla="val 50000"/>
              <a:gd name="adj2" fmla="val 50065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3" name="Down Arrow 13"/>
          <p:cNvSpPr>
            <a:spLocks noChangeArrowheads="1"/>
          </p:cNvSpPr>
          <p:nvPr/>
        </p:nvSpPr>
        <p:spPr bwMode="auto">
          <a:xfrm rot="2246877">
            <a:off x="4868863" y="2649538"/>
            <a:ext cx="571500" cy="935037"/>
          </a:xfrm>
          <a:prstGeom prst="downArrow">
            <a:avLst>
              <a:gd name="adj1" fmla="val 50000"/>
              <a:gd name="adj2" fmla="val 49992"/>
            </a:avLst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4" name="TextBox 14"/>
          <p:cNvSpPr txBox="1">
            <a:spLocks noChangeArrowheads="1"/>
          </p:cNvSpPr>
          <p:nvPr/>
        </p:nvSpPr>
        <p:spPr bwMode="auto">
          <a:xfrm>
            <a:off x="1214438" y="4929188"/>
            <a:ext cx="6977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Ieri </a:t>
            </a:r>
            <a:r>
              <a:rPr lang="en-GB">
                <a:solidFill>
                  <a:schemeClr val="accent2"/>
                </a:solidFill>
              </a:rPr>
              <a:t>sono</a:t>
            </a:r>
            <a:r>
              <a:rPr lang="en-GB"/>
              <a:t> </a:t>
            </a:r>
            <a:r>
              <a:rPr lang="en-GB">
                <a:solidFill>
                  <a:srgbClr val="00B050"/>
                </a:solidFill>
              </a:rPr>
              <a:t>andato</a:t>
            </a:r>
            <a:r>
              <a:rPr lang="en-GB"/>
              <a:t> in discoteca ed </a:t>
            </a:r>
            <a:r>
              <a:rPr lang="en-GB">
                <a:solidFill>
                  <a:srgbClr val="FF0000"/>
                </a:solidFill>
              </a:rPr>
              <a:t>ho </a:t>
            </a:r>
            <a:r>
              <a:rPr lang="en-GB">
                <a:solidFill>
                  <a:srgbClr val="00B050"/>
                </a:solidFill>
              </a:rPr>
              <a:t>ballato</a:t>
            </a:r>
            <a:r>
              <a:rPr lang="en-GB"/>
              <a:t> tutta la notte</a:t>
            </a:r>
          </a:p>
        </p:txBody>
      </p:sp>
      <p:sp>
        <p:nvSpPr>
          <p:cNvPr id="2" name="Rectangle 1"/>
          <p:cNvSpPr/>
          <p:nvPr/>
        </p:nvSpPr>
        <p:spPr>
          <a:xfrm>
            <a:off x="1052850" y="6165304"/>
            <a:ext cx="66991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This work is licensed under Creative Commons Attribution Non Commercial License </a:t>
            </a:r>
            <a:r>
              <a:rPr lang="en-GB" sz="1200" u="sng" dirty="0">
                <a:hlinkClick r:id="rId2"/>
              </a:rPr>
              <a:t>http://creativecommons.org/licenses/by-nc/3.0/</a:t>
            </a:r>
            <a:r>
              <a:rPr lang="en-GB" sz="1200" dirty="0"/>
              <a:t>  Please attribute </a:t>
            </a:r>
            <a:r>
              <a:rPr lang="en-GB" sz="1200" dirty="0" smtClean="0"/>
              <a:t>Bianca </a:t>
            </a:r>
            <a:r>
              <a:rPr lang="en-GB" sz="1200" dirty="0" err="1" smtClean="0"/>
              <a:t>Belgiorno</a:t>
            </a:r>
            <a:r>
              <a:rPr lang="en-GB" sz="1200" dirty="0" smtClean="0"/>
              <a:t> when </a:t>
            </a:r>
            <a:r>
              <a:rPr lang="en-GB" sz="1200" dirty="0"/>
              <a:t>re-using.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3"/>
          <p:cNvSpPr txBox="1">
            <a:spLocks noChangeArrowheads="1"/>
          </p:cNvSpPr>
          <p:nvPr/>
        </p:nvSpPr>
        <p:spPr bwMode="auto">
          <a:xfrm>
            <a:off x="1187450" y="692150"/>
            <a:ext cx="6046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800" b="1"/>
              <a:t>Esercizio: trasforma le frasi al passato</a:t>
            </a:r>
          </a:p>
        </p:txBody>
      </p:sp>
      <p:sp>
        <p:nvSpPr>
          <p:cNvPr id="12291" name="TextBox 6"/>
          <p:cNvSpPr txBox="1">
            <a:spLocks noChangeArrowheads="1"/>
          </p:cNvSpPr>
          <p:nvPr/>
        </p:nvSpPr>
        <p:spPr bwMode="auto">
          <a:xfrm>
            <a:off x="1116013" y="1700213"/>
            <a:ext cx="4868862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Di solito mangio cereali per colazione</a:t>
            </a:r>
          </a:p>
          <a:p>
            <a:r>
              <a:rPr lang="en-GB"/>
              <a:t>Ieri </a:t>
            </a:r>
            <a:r>
              <a:rPr lang="en-GB">
                <a:solidFill>
                  <a:srgbClr val="FF0000"/>
                </a:solidFill>
              </a:rPr>
              <a:t>ho mangiato </a:t>
            </a:r>
            <a:r>
              <a:rPr lang="en-GB"/>
              <a:t>cereali per colazione</a:t>
            </a:r>
          </a:p>
          <a:p>
            <a:endParaRPr lang="en-GB"/>
          </a:p>
          <a:p>
            <a:r>
              <a:rPr lang="en-GB"/>
              <a:t>Di solito arrivo presto in ufficio </a:t>
            </a:r>
          </a:p>
          <a:p>
            <a:r>
              <a:rPr lang="en-GB"/>
              <a:t>Ieri .......  ........... presto in ufficio</a:t>
            </a:r>
          </a:p>
          <a:p>
            <a:endParaRPr lang="en-GB"/>
          </a:p>
          <a:p>
            <a:r>
              <a:rPr lang="en-GB"/>
              <a:t>Di solito indosso vestiti leggeri</a:t>
            </a:r>
          </a:p>
          <a:p>
            <a:r>
              <a:rPr lang="en-GB"/>
              <a:t>Ieri ... ......... vestiti leggeri</a:t>
            </a:r>
          </a:p>
          <a:p>
            <a:endParaRPr lang="en-GB"/>
          </a:p>
          <a:p>
            <a:r>
              <a:rPr lang="en-GB"/>
              <a:t>Di solito mi sveglio molto presto </a:t>
            </a:r>
          </a:p>
          <a:p>
            <a:r>
              <a:rPr lang="en-GB"/>
              <a:t>Ieri mi ....  ........ molto presto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01737" y="5730738"/>
            <a:ext cx="4783138" cy="461962"/>
          </a:xfrm>
          <a:prstGeom prst="rect">
            <a:avLst/>
          </a:prstGeom>
          <a:solidFill>
            <a:schemeClr val="tx1">
              <a:lumMod val="25000"/>
              <a:lumOff val="7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Di </a:t>
            </a:r>
            <a:r>
              <a:rPr lang="en-GB" dirty="0" err="1"/>
              <a:t>solito</a:t>
            </a:r>
            <a:r>
              <a:rPr lang="en-GB" dirty="0"/>
              <a:t> = </a:t>
            </a:r>
            <a:r>
              <a:rPr lang="en-GB" i="1" dirty="0"/>
              <a:t>usually</a:t>
            </a:r>
            <a:r>
              <a:rPr lang="en-GB" dirty="0"/>
              <a:t> , </a:t>
            </a:r>
            <a:r>
              <a:rPr lang="en-GB" dirty="0" err="1"/>
              <a:t>Ieri</a:t>
            </a:r>
            <a:r>
              <a:rPr lang="en-GB" dirty="0"/>
              <a:t> = </a:t>
            </a:r>
            <a:r>
              <a:rPr lang="en-GB" i="1" dirty="0"/>
              <a:t>yesterday</a:t>
            </a:r>
            <a:r>
              <a:rPr lang="en-GB" dirty="0"/>
              <a:t>  </a:t>
            </a:r>
          </a:p>
        </p:txBody>
      </p:sp>
      <p:sp>
        <p:nvSpPr>
          <p:cNvPr id="5" name="Rectangle 4"/>
          <p:cNvSpPr/>
          <p:nvPr/>
        </p:nvSpPr>
        <p:spPr>
          <a:xfrm>
            <a:off x="1051297" y="6167057"/>
            <a:ext cx="66991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/>
              <a:t>This work is licensed under Creative Commons Attribution Non Commercial License </a:t>
            </a:r>
            <a:r>
              <a:rPr lang="en-GB" sz="1100" u="sng" dirty="0">
                <a:hlinkClick r:id="rId2"/>
              </a:rPr>
              <a:t>http://creativecommons.org/licenses/by-nc/3.0/</a:t>
            </a:r>
            <a:r>
              <a:rPr lang="en-GB" sz="1100" dirty="0"/>
              <a:t>  Please attribute </a:t>
            </a:r>
            <a:r>
              <a:rPr lang="en-GB" sz="1100" dirty="0" smtClean="0"/>
              <a:t>Bianca </a:t>
            </a:r>
            <a:r>
              <a:rPr lang="en-GB" sz="1100" dirty="0" err="1" smtClean="0"/>
              <a:t>Belgiorno</a:t>
            </a:r>
            <a:r>
              <a:rPr lang="en-GB" sz="1100" dirty="0" smtClean="0"/>
              <a:t> </a:t>
            </a:r>
            <a:r>
              <a:rPr lang="en-GB" sz="1100" dirty="0"/>
              <a:t>when re-using.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1"/>
          <p:cNvSpPr txBox="1">
            <a:spLocks noChangeArrowheads="1"/>
          </p:cNvSpPr>
          <p:nvPr/>
        </p:nvSpPr>
        <p:spPr bwMode="auto">
          <a:xfrm>
            <a:off x="1214438" y="571500"/>
            <a:ext cx="66103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3600" b="1"/>
              <a:t>  Essere (to be) – Avere (to have) </a:t>
            </a:r>
          </a:p>
        </p:txBody>
      </p:sp>
      <p:sp>
        <p:nvSpPr>
          <p:cNvPr id="5123" name="Text Box 10"/>
          <p:cNvSpPr txBox="1">
            <a:spLocks noChangeArrowheads="1"/>
          </p:cNvSpPr>
          <p:nvPr/>
        </p:nvSpPr>
        <p:spPr bwMode="auto">
          <a:xfrm>
            <a:off x="2143125" y="2500313"/>
            <a:ext cx="1830388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800"/>
              <a:t>    </a:t>
            </a:r>
            <a:r>
              <a:rPr lang="en-GB" sz="2800" i="1"/>
              <a:t>Essere</a:t>
            </a:r>
          </a:p>
          <a:p>
            <a:r>
              <a:rPr lang="en-GB" sz="2800"/>
              <a:t>Io sono </a:t>
            </a:r>
          </a:p>
          <a:p>
            <a:r>
              <a:rPr lang="en-GB" sz="2800"/>
              <a:t>Tu sei </a:t>
            </a:r>
          </a:p>
          <a:p>
            <a:r>
              <a:rPr lang="en-GB" sz="2800"/>
              <a:t>Lui/lei è </a:t>
            </a:r>
          </a:p>
          <a:p>
            <a:r>
              <a:rPr lang="en-GB" sz="2800"/>
              <a:t>Noi siamo </a:t>
            </a:r>
          </a:p>
          <a:p>
            <a:r>
              <a:rPr lang="en-GB" sz="2800"/>
              <a:t>Voi siete </a:t>
            </a:r>
          </a:p>
          <a:p>
            <a:r>
              <a:rPr lang="en-GB" sz="2800"/>
              <a:t>Loro sono  </a:t>
            </a:r>
          </a:p>
        </p:txBody>
      </p:sp>
      <p:sp>
        <p:nvSpPr>
          <p:cNvPr id="5124" name="Text Box 10"/>
          <p:cNvSpPr txBox="1">
            <a:spLocks noChangeArrowheads="1"/>
          </p:cNvSpPr>
          <p:nvPr/>
        </p:nvSpPr>
        <p:spPr bwMode="auto">
          <a:xfrm>
            <a:off x="4929188" y="2500313"/>
            <a:ext cx="2136775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800"/>
              <a:t>      </a:t>
            </a:r>
            <a:r>
              <a:rPr lang="en-GB" sz="2800" i="1"/>
              <a:t>Avere</a:t>
            </a:r>
          </a:p>
          <a:p>
            <a:r>
              <a:rPr lang="en-GB" sz="2800"/>
              <a:t>Io ho </a:t>
            </a:r>
          </a:p>
          <a:p>
            <a:r>
              <a:rPr lang="en-GB" sz="2800"/>
              <a:t>Tu hai </a:t>
            </a:r>
          </a:p>
          <a:p>
            <a:r>
              <a:rPr lang="en-GB" sz="2800"/>
              <a:t>Lui/lei ha </a:t>
            </a:r>
          </a:p>
          <a:p>
            <a:r>
              <a:rPr lang="en-GB" sz="2800"/>
              <a:t>Noi abbiamo </a:t>
            </a:r>
          </a:p>
          <a:p>
            <a:r>
              <a:rPr lang="en-GB" sz="2800"/>
              <a:t>Voi avete</a:t>
            </a:r>
          </a:p>
          <a:p>
            <a:r>
              <a:rPr lang="en-GB" sz="2800"/>
              <a:t>Loro hanno </a:t>
            </a:r>
          </a:p>
        </p:txBody>
      </p:sp>
      <p:sp>
        <p:nvSpPr>
          <p:cNvPr id="5125" name="TextBox 14"/>
          <p:cNvSpPr txBox="1">
            <a:spLocks noChangeArrowheads="1"/>
          </p:cNvSpPr>
          <p:nvPr/>
        </p:nvSpPr>
        <p:spPr bwMode="auto">
          <a:xfrm>
            <a:off x="3571875" y="1714500"/>
            <a:ext cx="1514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Ricordate?</a:t>
            </a:r>
          </a:p>
        </p:txBody>
      </p:sp>
      <p:sp>
        <p:nvSpPr>
          <p:cNvPr id="6" name="Rectangle 5"/>
          <p:cNvSpPr/>
          <p:nvPr/>
        </p:nvSpPr>
        <p:spPr>
          <a:xfrm>
            <a:off x="1052850" y="6165304"/>
            <a:ext cx="66991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/>
              <a:t>This work is licensed under Creative Commons Attribution Non Commercial License </a:t>
            </a:r>
            <a:r>
              <a:rPr lang="en-GB" sz="1100" u="sng" dirty="0">
                <a:hlinkClick r:id="rId2"/>
              </a:rPr>
              <a:t>http://creativecommons.org/licenses/by-nc/3.0/</a:t>
            </a:r>
            <a:r>
              <a:rPr lang="en-GB" sz="1100" dirty="0"/>
              <a:t>  Please attribute </a:t>
            </a:r>
            <a:r>
              <a:rPr lang="en-GB" sz="1100" dirty="0" smtClean="0"/>
              <a:t>Bianca </a:t>
            </a:r>
            <a:r>
              <a:rPr lang="en-GB" sz="1100" dirty="0" err="1" smtClean="0"/>
              <a:t>Belgiorno</a:t>
            </a:r>
            <a:r>
              <a:rPr lang="en-GB" sz="1100" dirty="0" smtClean="0"/>
              <a:t> </a:t>
            </a:r>
            <a:r>
              <a:rPr lang="en-GB" sz="1100" dirty="0"/>
              <a:t>when re-using.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1"/>
          <p:cNvSpPr txBox="1">
            <a:spLocks noChangeArrowheads="1"/>
          </p:cNvSpPr>
          <p:nvPr/>
        </p:nvSpPr>
        <p:spPr bwMode="auto">
          <a:xfrm>
            <a:off x="1214438" y="642938"/>
            <a:ext cx="66309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3600" b="1"/>
              <a:t>  </a:t>
            </a:r>
            <a:r>
              <a:rPr lang="en-GB" sz="3200" b="1"/>
              <a:t>Come si forma il </a:t>
            </a:r>
            <a:r>
              <a:rPr lang="en-GB" sz="2800" b="1"/>
              <a:t>participio</a:t>
            </a:r>
            <a:r>
              <a:rPr lang="en-GB" sz="3200" b="1"/>
              <a:t> passato? </a:t>
            </a:r>
            <a:endParaRPr lang="en-GB" sz="3600" b="1"/>
          </a:p>
        </p:txBody>
      </p:sp>
      <p:sp>
        <p:nvSpPr>
          <p:cNvPr id="6147" name="Text Box 10"/>
          <p:cNvSpPr txBox="1">
            <a:spLocks noChangeArrowheads="1"/>
          </p:cNvSpPr>
          <p:nvPr/>
        </p:nvSpPr>
        <p:spPr bwMode="auto">
          <a:xfrm>
            <a:off x="1403350" y="1844675"/>
            <a:ext cx="2874963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800"/>
              <a:t>    </a:t>
            </a:r>
            <a:r>
              <a:rPr lang="en-GB"/>
              <a:t>- </a:t>
            </a:r>
            <a:r>
              <a:rPr lang="en-GB">
                <a:solidFill>
                  <a:srgbClr val="00B050"/>
                </a:solidFill>
              </a:rPr>
              <a:t>are</a:t>
            </a:r>
            <a:r>
              <a:rPr lang="en-GB"/>
              <a:t> </a:t>
            </a:r>
            <a:endParaRPr lang="en-GB" i="1"/>
          </a:p>
          <a:p>
            <a:r>
              <a:rPr lang="en-GB"/>
              <a:t>mangi</a:t>
            </a:r>
            <a:r>
              <a:rPr lang="en-GB">
                <a:solidFill>
                  <a:srgbClr val="00B050"/>
                </a:solidFill>
              </a:rPr>
              <a:t>are</a:t>
            </a:r>
            <a:r>
              <a:rPr lang="en-GB"/>
              <a:t> &gt; mangi</a:t>
            </a:r>
            <a:r>
              <a:rPr lang="en-GB">
                <a:solidFill>
                  <a:srgbClr val="00B050"/>
                </a:solidFill>
              </a:rPr>
              <a:t>ato</a:t>
            </a:r>
            <a:r>
              <a:rPr lang="en-GB"/>
              <a:t> </a:t>
            </a:r>
          </a:p>
          <a:p>
            <a:r>
              <a:rPr lang="en-GB"/>
              <a:t>ball</a:t>
            </a:r>
            <a:r>
              <a:rPr lang="en-GB">
                <a:solidFill>
                  <a:srgbClr val="00B050"/>
                </a:solidFill>
              </a:rPr>
              <a:t>are</a:t>
            </a:r>
            <a:r>
              <a:rPr lang="en-GB"/>
              <a:t> &gt; ball</a:t>
            </a:r>
            <a:r>
              <a:rPr lang="en-GB">
                <a:solidFill>
                  <a:srgbClr val="00B050"/>
                </a:solidFill>
              </a:rPr>
              <a:t>ato</a:t>
            </a:r>
            <a:r>
              <a:rPr lang="en-GB"/>
              <a:t>  </a:t>
            </a:r>
          </a:p>
          <a:p>
            <a:r>
              <a:rPr lang="en-GB"/>
              <a:t>sci</a:t>
            </a:r>
            <a:r>
              <a:rPr lang="en-GB">
                <a:solidFill>
                  <a:srgbClr val="00B050"/>
                </a:solidFill>
              </a:rPr>
              <a:t>are</a:t>
            </a:r>
            <a:r>
              <a:rPr lang="en-GB"/>
              <a:t> &gt; sci</a:t>
            </a:r>
            <a:r>
              <a:rPr lang="en-GB">
                <a:solidFill>
                  <a:srgbClr val="00B050"/>
                </a:solidFill>
              </a:rPr>
              <a:t>ato</a:t>
            </a:r>
            <a:r>
              <a:rPr lang="en-GB"/>
              <a:t> </a:t>
            </a:r>
          </a:p>
        </p:txBody>
      </p:sp>
      <p:sp>
        <p:nvSpPr>
          <p:cNvPr id="6148" name="Text Box 10"/>
          <p:cNvSpPr txBox="1">
            <a:spLocks noChangeArrowheads="1"/>
          </p:cNvSpPr>
          <p:nvPr/>
        </p:nvSpPr>
        <p:spPr bwMode="auto">
          <a:xfrm>
            <a:off x="5292725" y="2565400"/>
            <a:ext cx="26289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800"/>
              <a:t>    </a:t>
            </a:r>
            <a:r>
              <a:rPr lang="en-GB"/>
              <a:t>- </a:t>
            </a:r>
            <a:r>
              <a:rPr lang="en-GB">
                <a:solidFill>
                  <a:schemeClr val="accent2"/>
                </a:solidFill>
              </a:rPr>
              <a:t>ere</a:t>
            </a:r>
            <a:r>
              <a:rPr lang="en-GB"/>
              <a:t> </a:t>
            </a:r>
            <a:endParaRPr lang="en-GB" i="1"/>
          </a:p>
          <a:p>
            <a:r>
              <a:rPr lang="en-GB"/>
              <a:t>vol</a:t>
            </a:r>
            <a:r>
              <a:rPr lang="en-GB">
                <a:solidFill>
                  <a:schemeClr val="accent2"/>
                </a:solidFill>
              </a:rPr>
              <a:t>ere</a:t>
            </a:r>
            <a:r>
              <a:rPr lang="en-GB"/>
              <a:t> &gt; vol</a:t>
            </a:r>
            <a:r>
              <a:rPr lang="en-GB">
                <a:solidFill>
                  <a:schemeClr val="accent2"/>
                </a:solidFill>
              </a:rPr>
              <a:t>uto</a:t>
            </a:r>
            <a:r>
              <a:rPr lang="en-GB"/>
              <a:t> </a:t>
            </a:r>
          </a:p>
          <a:p>
            <a:r>
              <a:rPr lang="en-GB"/>
              <a:t>pot</a:t>
            </a:r>
            <a:r>
              <a:rPr lang="en-GB">
                <a:solidFill>
                  <a:schemeClr val="accent2"/>
                </a:solidFill>
              </a:rPr>
              <a:t>ere</a:t>
            </a:r>
            <a:r>
              <a:rPr lang="en-GB"/>
              <a:t> &gt; pot</a:t>
            </a:r>
            <a:r>
              <a:rPr lang="en-GB">
                <a:solidFill>
                  <a:schemeClr val="accent2"/>
                </a:solidFill>
              </a:rPr>
              <a:t>uto </a:t>
            </a:r>
            <a:r>
              <a:rPr lang="en-GB"/>
              <a:t>  </a:t>
            </a:r>
          </a:p>
          <a:p>
            <a:r>
              <a:rPr lang="en-GB"/>
              <a:t>vend</a:t>
            </a:r>
            <a:r>
              <a:rPr lang="en-GB">
                <a:solidFill>
                  <a:schemeClr val="accent2"/>
                </a:solidFill>
              </a:rPr>
              <a:t>ere</a:t>
            </a:r>
            <a:r>
              <a:rPr lang="en-GB"/>
              <a:t> &gt; vend</a:t>
            </a:r>
            <a:r>
              <a:rPr lang="en-GB">
                <a:solidFill>
                  <a:schemeClr val="accent2"/>
                </a:solidFill>
              </a:rPr>
              <a:t>uto</a:t>
            </a:r>
            <a:r>
              <a:rPr lang="en-GB"/>
              <a:t>  </a:t>
            </a:r>
          </a:p>
        </p:txBody>
      </p:sp>
      <p:sp>
        <p:nvSpPr>
          <p:cNvPr id="6149" name="Text Box 10"/>
          <p:cNvSpPr txBox="1">
            <a:spLocks noChangeArrowheads="1"/>
          </p:cNvSpPr>
          <p:nvPr/>
        </p:nvSpPr>
        <p:spPr bwMode="auto">
          <a:xfrm>
            <a:off x="2339975" y="3933825"/>
            <a:ext cx="2619375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800"/>
              <a:t>    </a:t>
            </a:r>
            <a:r>
              <a:rPr lang="en-GB"/>
              <a:t>- </a:t>
            </a:r>
            <a:r>
              <a:rPr lang="en-GB">
                <a:solidFill>
                  <a:srgbClr val="0070C0"/>
                </a:solidFill>
              </a:rPr>
              <a:t>ire </a:t>
            </a:r>
            <a:endParaRPr lang="en-GB" i="1">
              <a:solidFill>
                <a:srgbClr val="0070C0"/>
              </a:solidFill>
            </a:endParaRPr>
          </a:p>
          <a:p>
            <a:r>
              <a:rPr lang="en-GB"/>
              <a:t>dorm</a:t>
            </a:r>
            <a:r>
              <a:rPr lang="en-GB">
                <a:solidFill>
                  <a:srgbClr val="0070C0"/>
                </a:solidFill>
              </a:rPr>
              <a:t>ire</a:t>
            </a:r>
            <a:r>
              <a:rPr lang="en-GB"/>
              <a:t> &gt; dorm</a:t>
            </a:r>
            <a:r>
              <a:rPr lang="en-GB">
                <a:solidFill>
                  <a:srgbClr val="0070C0"/>
                </a:solidFill>
              </a:rPr>
              <a:t>ito </a:t>
            </a:r>
          </a:p>
          <a:p>
            <a:r>
              <a:rPr lang="en-GB"/>
              <a:t>fin</a:t>
            </a:r>
            <a:r>
              <a:rPr lang="en-GB">
                <a:solidFill>
                  <a:srgbClr val="0070C0"/>
                </a:solidFill>
              </a:rPr>
              <a:t>ire</a:t>
            </a:r>
            <a:r>
              <a:rPr lang="en-GB"/>
              <a:t> &gt; fin</a:t>
            </a:r>
            <a:r>
              <a:rPr lang="en-GB">
                <a:solidFill>
                  <a:srgbClr val="0070C0"/>
                </a:solidFill>
              </a:rPr>
              <a:t>ito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/>
              <a:t>  </a:t>
            </a:r>
          </a:p>
          <a:p>
            <a:r>
              <a:rPr lang="en-GB"/>
              <a:t>sent</a:t>
            </a:r>
            <a:r>
              <a:rPr lang="en-GB">
                <a:solidFill>
                  <a:srgbClr val="0070C0"/>
                </a:solidFill>
              </a:rPr>
              <a:t>ire</a:t>
            </a:r>
            <a:r>
              <a:rPr lang="en-GB"/>
              <a:t> &gt; sent</a:t>
            </a:r>
            <a:r>
              <a:rPr lang="en-GB">
                <a:solidFill>
                  <a:srgbClr val="0070C0"/>
                </a:solidFill>
              </a:rPr>
              <a:t>ito </a:t>
            </a:r>
            <a:r>
              <a:rPr lang="en-GB"/>
              <a:t>  </a:t>
            </a:r>
          </a:p>
        </p:txBody>
      </p:sp>
      <p:sp>
        <p:nvSpPr>
          <p:cNvPr id="6150" name="TextBox 5"/>
          <p:cNvSpPr txBox="1">
            <a:spLocks noChangeArrowheads="1"/>
          </p:cNvSpPr>
          <p:nvPr/>
        </p:nvSpPr>
        <p:spPr bwMode="auto">
          <a:xfrm>
            <a:off x="900113" y="5445224"/>
            <a:ext cx="79930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Some past participle are irregular: </a:t>
            </a:r>
            <a:r>
              <a:rPr lang="en-GB" dirty="0" err="1"/>
              <a:t>Bere</a:t>
            </a:r>
            <a:r>
              <a:rPr lang="en-GB" dirty="0"/>
              <a:t> &gt;</a:t>
            </a:r>
            <a:r>
              <a:rPr lang="en-GB" dirty="0" err="1"/>
              <a:t>bevuto</a:t>
            </a:r>
            <a:r>
              <a:rPr lang="en-GB" dirty="0"/>
              <a:t>, fare&gt; </a:t>
            </a:r>
            <a:r>
              <a:rPr lang="en-GB" dirty="0" err="1"/>
              <a:t>fatto</a:t>
            </a:r>
            <a:r>
              <a:rPr lang="en-GB" dirty="0"/>
              <a:t>, </a:t>
            </a:r>
            <a:r>
              <a:rPr lang="en-GB" dirty="0" err="1"/>
              <a:t>scrivere</a:t>
            </a:r>
            <a:r>
              <a:rPr lang="en-GB" dirty="0"/>
              <a:t>&gt;</a:t>
            </a:r>
            <a:r>
              <a:rPr lang="en-GB" dirty="0" err="1"/>
              <a:t>scritto</a:t>
            </a:r>
            <a:r>
              <a:rPr lang="en-GB" dirty="0"/>
              <a:t> ...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52849" y="6216374"/>
            <a:ext cx="66991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/>
              <a:t>This work is licensed under Creative Commons Attribution Non Commercial License </a:t>
            </a:r>
            <a:r>
              <a:rPr lang="en-GB" sz="1100" u="sng" dirty="0">
                <a:hlinkClick r:id="rId3"/>
              </a:rPr>
              <a:t>http://creativecommons.org/licenses/by-nc/3.0/</a:t>
            </a:r>
            <a:r>
              <a:rPr lang="en-GB" sz="1100" dirty="0"/>
              <a:t>  Please attribute </a:t>
            </a:r>
            <a:r>
              <a:rPr lang="en-GB" sz="1100" dirty="0" smtClean="0"/>
              <a:t>Bianca </a:t>
            </a:r>
            <a:r>
              <a:rPr lang="en-GB" sz="1100" dirty="0" err="1" smtClean="0"/>
              <a:t>Belgiorno</a:t>
            </a:r>
            <a:r>
              <a:rPr lang="en-GB" sz="1100" dirty="0" smtClean="0"/>
              <a:t> </a:t>
            </a:r>
            <a:r>
              <a:rPr lang="en-GB" sz="1100" dirty="0"/>
              <a:t>when re-using.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1660525" y="1768475"/>
            <a:ext cx="52355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800" b="1">
                <a:solidFill>
                  <a:srgbClr val="009999"/>
                </a:solidFill>
              </a:rPr>
              <a:t>Auxiliar verb</a:t>
            </a:r>
            <a:r>
              <a:rPr lang="en-GB" sz="2800" b="1"/>
              <a:t>   +    </a:t>
            </a:r>
            <a:r>
              <a:rPr lang="en-GB" sz="2800" b="1">
                <a:solidFill>
                  <a:schemeClr val="accent2"/>
                </a:solidFill>
              </a:rPr>
              <a:t>past participle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1812925" y="2682875"/>
            <a:ext cx="13874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3200" b="1">
                <a:solidFill>
                  <a:srgbClr val="009999"/>
                </a:solidFill>
              </a:rPr>
              <a:t>Avere</a:t>
            </a:r>
            <a:endParaRPr lang="en-GB" sz="3200" b="1">
              <a:solidFill>
                <a:schemeClr val="accent1"/>
              </a:solidFill>
            </a:endParaRPr>
          </a:p>
          <a:p>
            <a:r>
              <a:rPr lang="en-GB" sz="2800" b="1"/>
              <a:t>  </a:t>
            </a:r>
            <a:endParaRPr lang="en-GB" sz="2800"/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3505200" y="2743200"/>
            <a:ext cx="3841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800"/>
              <a:t>+</a:t>
            </a:r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4495800" y="2362200"/>
            <a:ext cx="1500188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800" b="1">
                <a:solidFill>
                  <a:schemeClr val="accent2"/>
                </a:solidFill>
              </a:rPr>
              <a:t>parlato</a:t>
            </a:r>
          </a:p>
          <a:p>
            <a:r>
              <a:rPr lang="en-GB" sz="2800" b="1">
                <a:solidFill>
                  <a:schemeClr val="accent2"/>
                </a:solidFill>
              </a:rPr>
              <a:t>venduto </a:t>
            </a:r>
          </a:p>
          <a:p>
            <a:r>
              <a:rPr lang="en-GB" sz="2800" b="1">
                <a:solidFill>
                  <a:schemeClr val="accent2"/>
                </a:solidFill>
              </a:rPr>
              <a:t>finito</a:t>
            </a:r>
            <a:endParaRPr lang="en-GB" sz="2800" b="1"/>
          </a:p>
        </p:txBody>
      </p:sp>
      <p:sp>
        <p:nvSpPr>
          <p:cNvPr id="7174" name="Line 8"/>
          <p:cNvSpPr>
            <a:spLocks noChangeShapeType="1"/>
          </p:cNvSpPr>
          <p:nvPr/>
        </p:nvSpPr>
        <p:spPr bwMode="auto">
          <a:xfrm>
            <a:off x="2362200" y="243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5" name="Line 9"/>
          <p:cNvSpPr>
            <a:spLocks noChangeShapeType="1"/>
          </p:cNvSpPr>
          <p:nvPr/>
        </p:nvSpPr>
        <p:spPr bwMode="auto">
          <a:xfrm>
            <a:off x="5013325" y="22256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6" name="Text Box 10"/>
          <p:cNvSpPr txBox="1">
            <a:spLocks noChangeArrowheads="1"/>
          </p:cNvSpPr>
          <p:nvPr/>
        </p:nvSpPr>
        <p:spPr bwMode="auto">
          <a:xfrm>
            <a:off x="1143000" y="3733800"/>
            <a:ext cx="2481263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800"/>
              <a:t>ho parlato</a:t>
            </a:r>
          </a:p>
          <a:p>
            <a:r>
              <a:rPr lang="en-GB" sz="2800"/>
              <a:t>hai parlato</a:t>
            </a:r>
          </a:p>
          <a:p>
            <a:r>
              <a:rPr lang="en-GB" sz="2800"/>
              <a:t>ha parlato </a:t>
            </a:r>
          </a:p>
          <a:p>
            <a:r>
              <a:rPr lang="en-GB" sz="2800"/>
              <a:t>abbiamo parlato</a:t>
            </a:r>
          </a:p>
          <a:p>
            <a:r>
              <a:rPr lang="en-GB" sz="2800"/>
              <a:t>avete parlato</a:t>
            </a:r>
          </a:p>
          <a:p>
            <a:r>
              <a:rPr lang="en-GB" sz="2800"/>
              <a:t>hanno parlato </a:t>
            </a:r>
          </a:p>
        </p:txBody>
      </p:sp>
      <p:sp>
        <p:nvSpPr>
          <p:cNvPr id="7177" name="Text Box 11"/>
          <p:cNvSpPr txBox="1">
            <a:spLocks noChangeArrowheads="1"/>
          </p:cNvSpPr>
          <p:nvPr/>
        </p:nvSpPr>
        <p:spPr bwMode="auto">
          <a:xfrm>
            <a:off x="3810000" y="3733800"/>
            <a:ext cx="2640013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800"/>
              <a:t>ho venduto</a:t>
            </a:r>
          </a:p>
          <a:p>
            <a:r>
              <a:rPr lang="en-GB" sz="2800"/>
              <a:t>hai venduto</a:t>
            </a:r>
          </a:p>
          <a:p>
            <a:r>
              <a:rPr lang="en-GB" sz="2800"/>
              <a:t>ha venduto </a:t>
            </a:r>
          </a:p>
          <a:p>
            <a:r>
              <a:rPr lang="en-GB" sz="2800"/>
              <a:t>abbiamo venduto</a:t>
            </a:r>
          </a:p>
          <a:p>
            <a:r>
              <a:rPr lang="en-GB" sz="2800"/>
              <a:t>avete venduto</a:t>
            </a:r>
          </a:p>
          <a:p>
            <a:r>
              <a:rPr lang="en-GB" sz="2800"/>
              <a:t>hanno venduto</a:t>
            </a:r>
          </a:p>
        </p:txBody>
      </p:sp>
      <p:sp>
        <p:nvSpPr>
          <p:cNvPr id="7178" name="Text Box 12"/>
          <p:cNvSpPr txBox="1">
            <a:spLocks noChangeArrowheads="1"/>
          </p:cNvSpPr>
          <p:nvPr/>
        </p:nvSpPr>
        <p:spPr bwMode="auto">
          <a:xfrm>
            <a:off x="6553200" y="3733800"/>
            <a:ext cx="2265363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800"/>
              <a:t>ho finito</a:t>
            </a:r>
          </a:p>
          <a:p>
            <a:r>
              <a:rPr lang="en-GB" sz="2800"/>
              <a:t>hai finito</a:t>
            </a:r>
          </a:p>
          <a:p>
            <a:r>
              <a:rPr lang="en-GB" sz="2800"/>
              <a:t>ha finito </a:t>
            </a:r>
          </a:p>
          <a:p>
            <a:r>
              <a:rPr lang="en-GB" sz="2800"/>
              <a:t>abbiamo finito</a:t>
            </a:r>
          </a:p>
          <a:p>
            <a:r>
              <a:rPr lang="en-GB" sz="2800"/>
              <a:t>avete finito</a:t>
            </a:r>
          </a:p>
          <a:p>
            <a:r>
              <a:rPr lang="en-GB" sz="2800"/>
              <a:t>hanno finito</a:t>
            </a:r>
          </a:p>
        </p:txBody>
      </p:sp>
      <p:sp>
        <p:nvSpPr>
          <p:cNvPr id="7179" name="Text Box 28"/>
          <p:cNvSpPr txBox="1">
            <a:spLocks noChangeArrowheads="1"/>
          </p:cNvSpPr>
          <p:nvPr/>
        </p:nvSpPr>
        <p:spPr bwMode="auto">
          <a:xfrm>
            <a:off x="3886200" y="565150"/>
            <a:ext cx="14811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4000" b="1"/>
              <a:t>Avere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88484" y="6231998"/>
            <a:ext cx="58333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/>
              <a:t>This work is licensed under Creative Commons Attribution Non Commercial License </a:t>
            </a:r>
            <a:r>
              <a:rPr lang="en-GB" sz="900" u="sng" dirty="0">
                <a:hlinkClick r:id="rId2"/>
              </a:rPr>
              <a:t>http://creativecommons.org/licenses/by-nc/3.0/</a:t>
            </a:r>
            <a:r>
              <a:rPr lang="en-GB" sz="900" dirty="0"/>
              <a:t>  Please attribute </a:t>
            </a:r>
            <a:r>
              <a:rPr lang="en-GB" sz="900" dirty="0" smtClean="0"/>
              <a:t>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</a:t>
            </a:r>
            <a:r>
              <a:rPr lang="en-GB" sz="900" dirty="0"/>
              <a:t>when re-using.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3"/>
          <p:cNvSpPr txBox="1">
            <a:spLocks noChangeArrowheads="1"/>
          </p:cNvSpPr>
          <p:nvPr/>
        </p:nvSpPr>
        <p:spPr bwMode="auto">
          <a:xfrm>
            <a:off x="2286000" y="1676400"/>
            <a:ext cx="52355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800" b="1"/>
              <a:t>Auxiliar verb   +    past participle</a:t>
            </a:r>
          </a:p>
        </p:txBody>
      </p:sp>
      <p:sp>
        <p:nvSpPr>
          <p:cNvPr id="2057" name="Text Box 4"/>
          <p:cNvSpPr txBox="1">
            <a:spLocks noChangeArrowheads="1"/>
          </p:cNvSpPr>
          <p:nvPr/>
        </p:nvSpPr>
        <p:spPr bwMode="auto">
          <a:xfrm>
            <a:off x="2438400" y="2438400"/>
            <a:ext cx="13874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3200" b="1">
                <a:solidFill>
                  <a:srgbClr val="FF3300"/>
                </a:solidFill>
              </a:rPr>
              <a:t>Essere</a:t>
            </a:r>
            <a:endParaRPr lang="en-GB" sz="2800"/>
          </a:p>
        </p:txBody>
      </p:sp>
      <p:sp>
        <p:nvSpPr>
          <p:cNvPr id="2058" name="Text Box 5"/>
          <p:cNvSpPr txBox="1">
            <a:spLocks noChangeArrowheads="1"/>
          </p:cNvSpPr>
          <p:nvPr/>
        </p:nvSpPr>
        <p:spPr bwMode="auto">
          <a:xfrm>
            <a:off x="4572000" y="2438400"/>
            <a:ext cx="3841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800"/>
              <a:t>+</a:t>
            </a:r>
          </a:p>
        </p:txBody>
      </p:sp>
      <p:sp>
        <p:nvSpPr>
          <p:cNvPr id="2059" name="Text Box 6"/>
          <p:cNvSpPr txBox="1">
            <a:spLocks noChangeArrowheads="1"/>
          </p:cNvSpPr>
          <p:nvPr/>
        </p:nvSpPr>
        <p:spPr bwMode="auto">
          <a:xfrm>
            <a:off x="5181600" y="2438400"/>
            <a:ext cx="2489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b="1"/>
              <a:t>Arrivato/arrivata</a:t>
            </a:r>
          </a:p>
          <a:p>
            <a:r>
              <a:rPr lang="en-GB" b="1"/>
              <a:t>arrivati/arrivate</a:t>
            </a:r>
          </a:p>
        </p:txBody>
      </p:sp>
      <p:sp>
        <p:nvSpPr>
          <p:cNvPr id="2060" name="Line 7"/>
          <p:cNvSpPr>
            <a:spLocks noChangeShapeType="1"/>
          </p:cNvSpPr>
          <p:nvPr/>
        </p:nvSpPr>
        <p:spPr bwMode="auto">
          <a:xfrm>
            <a:off x="2987675" y="22193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61" name="Line 8"/>
          <p:cNvSpPr>
            <a:spLocks noChangeShapeType="1"/>
          </p:cNvSpPr>
          <p:nvPr/>
        </p:nvSpPr>
        <p:spPr bwMode="auto">
          <a:xfrm>
            <a:off x="5578475" y="22193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62" name="Text Box 9"/>
          <p:cNvSpPr txBox="1">
            <a:spLocks noChangeArrowheads="1"/>
          </p:cNvSpPr>
          <p:nvPr/>
        </p:nvSpPr>
        <p:spPr bwMode="auto">
          <a:xfrm>
            <a:off x="3276600" y="3352800"/>
            <a:ext cx="2401888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800"/>
              <a:t>sono arrivato/a</a:t>
            </a:r>
          </a:p>
          <a:p>
            <a:r>
              <a:rPr lang="en-GB" sz="2800"/>
              <a:t>sei arrivato/a</a:t>
            </a:r>
          </a:p>
          <a:p>
            <a:r>
              <a:rPr lang="en-GB" sz="2800"/>
              <a:t>e’ arrivato/a </a:t>
            </a:r>
          </a:p>
          <a:p>
            <a:r>
              <a:rPr lang="en-GB" sz="2800"/>
              <a:t>siamo arrivati/e</a:t>
            </a:r>
          </a:p>
          <a:p>
            <a:r>
              <a:rPr lang="en-GB" sz="2800"/>
              <a:t>siete arrivati/e</a:t>
            </a:r>
          </a:p>
          <a:p>
            <a:r>
              <a:rPr lang="en-GB" sz="2800"/>
              <a:t>sono arrivati/e </a:t>
            </a:r>
          </a:p>
        </p:txBody>
      </p:sp>
      <p:sp>
        <p:nvSpPr>
          <p:cNvPr id="2063" name="Text Box 16"/>
          <p:cNvSpPr txBox="1">
            <a:spLocks noChangeArrowheads="1"/>
          </p:cNvSpPr>
          <p:nvPr/>
        </p:nvSpPr>
        <p:spPr bwMode="auto">
          <a:xfrm>
            <a:off x="3886200" y="565150"/>
            <a:ext cx="1595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4000" b="1"/>
              <a:t>Essere</a:t>
            </a:r>
          </a:p>
        </p:txBody>
      </p:sp>
      <p:graphicFrame>
        <p:nvGraphicFramePr>
          <p:cNvPr id="2050" name="Object 17"/>
          <p:cNvGraphicFramePr>
            <a:graphicFrameLocks noChangeAspect="1"/>
          </p:cNvGraphicFramePr>
          <p:nvPr/>
        </p:nvGraphicFramePr>
        <p:xfrm>
          <a:off x="5791200" y="3581400"/>
          <a:ext cx="598488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Clip" r:id="rId3" imgW="1181160" imgH="1857240" progId="MS_ClipArt_Gallery.2">
                  <p:embed/>
                </p:oleObj>
              </mc:Choice>
              <mc:Fallback>
                <p:oleObj name="Clip" r:id="rId3" imgW="1181160" imgH="1857240" progId="MS_ClipArt_Gallery.2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581400"/>
                        <a:ext cx="598488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18"/>
          <p:cNvGraphicFramePr>
            <a:graphicFrameLocks noChangeAspect="1"/>
          </p:cNvGraphicFramePr>
          <p:nvPr/>
        </p:nvGraphicFramePr>
        <p:xfrm>
          <a:off x="6705600" y="3581400"/>
          <a:ext cx="674688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Clip" r:id="rId5" imgW="1289160" imgH="1758960" progId="MS_ClipArt_Gallery.2">
                  <p:embed/>
                </p:oleObj>
              </mc:Choice>
              <mc:Fallback>
                <p:oleObj name="Clip" r:id="rId5" imgW="1289160" imgH="1758960" progId="MS_ClipArt_Gallery.2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581400"/>
                        <a:ext cx="674688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4" name="Line 19"/>
          <p:cNvSpPr>
            <a:spLocks noChangeShapeType="1"/>
          </p:cNvSpPr>
          <p:nvPr/>
        </p:nvSpPr>
        <p:spPr bwMode="auto">
          <a:xfrm flipH="1">
            <a:off x="6324600" y="35052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2052" name="Object 20"/>
          <p:cNvGraphicFramePr>
            <a:graphicFrameLocks noChangeAspect="1"/>
          </p:cNvGraphicFramePr>
          <p:nvPr/>
        </p:nvGraphicFramePr>
        <p:xfrm>
          <a:off x="5715000" y="4876800"/>
          <a:ext cx="598488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Clip" r:id="rId7" imgW="1181160" imgH="1857240" progId="MS_ClipArt_Gallery.2">
                  <p:embed/>
                </p:oleObj>
              </mc:Choice>
              <mc:Fallback>
                <p:oleObj name="Clip" r:id="rId7" imgW="1181160" imgH="1857240" progId="MS_ClipArt_Gallery.2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876800"/>
                        <a:ext cx="598488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21"/>
          <p:cNvGraphicFramePr>
            <a:graphicFrameLocks noChangeAspect="1"/>
          </p:cNvGraphicFramePr>
          <p:nvPr/>
        </p:nvGraphicFramePr>
        <p:xfrm>
          <a:off x="6324600" y="4876800"/>
          <a:ext cx="598488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" name="Clip" r:id="rId8" imgW="1181160" imgH="1857240" progId="MS_ClipArt_Gallery.2">
                  <p:embed/>
                </p:oleObj>
              </mc:Choice>
              <mc:Fallback>
                <p:oleObj name="Clip" r:id="rId8" imgW="1181160" imgH="1857240" progId="MS_ClipArt_Gallery.2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876800"/>
                        <a:ext cx="598488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5" name="Line 22"/>
          <p:cNvSpPr>
            <a:spLocks noChangeShapeType="1"/>
          </p:cNvSpPr>
          <p:nvPr/>
        </p:nvSpPr>
        <p:spPr bwMode="auto">
          <a:xfrm flipH="1">
            <a:off x="6858000" y="48006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2054" name="Object 23"/>
          <p:cNvGraphicFramePr>
            <a:graphicFrameLocks noChangeAspect="1"/>
          </p:cNvGraphicFramePr>
          <p:nvPr/>
        </p:nvGraphicFramePr>
        <p:xfrm>
          <a:off x="7315200" y="4876800"/>
          <a:ext cx="674688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Clip" r:id="rId9" imgW="1289160" imgH="1758960" progId="MS_ClipArt_Gallery.2">
                  <p:embed/>
                </p:oleObj>
              </mc:Choice>
              <mc:Fallback>
                <p:oleObj name="Clip" r:id="rId9" imgW="1289160" imgH="1758960" progId="MS_ClipArt_Gallery.2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4876800"/>
                        <a:ext cx="674688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24"/>
          <p:cNvGraphicFramePr>
            <a:graphicFrameLocks noChangeAspect="1"/>
          </p:cNvGraphicFramePr>
          <p:nvPr/>
        </p:nvGraphicFramePr>
        <p:xfrm>
          <a:off x="7848600" y="4876800"/>
          <a:ext cx="674688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Clip" r:id="rId10" imgW="1289160" imgH="1758960" progId="MS_ClipArt_Gallery.2">
                  <p:embed/>
                </p:oleObj>
              </mc:Choice>
              <mc:Fallback>
                <p:oleObj name="Clip" r:id="rId10" imgW="1289160" imgH="1758960" progId="MS_ClipArt_Gallery.2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4876800"/>
                        <a:ext cx="674688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909203" y="6249648"/>
            <a:ext cx="58333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/>
              <a:t>This work is licensed under Creative Commons Attribution Non Commercial License </a:t>
            </a:r>
            <a:r>
              <a:rPr lang="en-GB" sz="900" u="sng" dirty="0">
                <a:hlinkClick r:id="rId11"/>
              </a:rPr>
              <a:t>http://creativecommons.org/licenses/by-nc/3.0/</a:t>
            </a:r>
            <a:r>
              <a:rPr lang="en-GB" sz="900" dirty="0"/>
              <a:t>  Please attribute </a:t>
            </a:r>
            <a:r>
              <a:rPr lang="en-GB" sz="900" dirty="0" smtClean="0"/>
              <a:t>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</a:t>
            </a:r>
            <a:r>
              <a:rPr lang="en-GB" sz="900" dirty="0"/>
              <a:t>when re-using.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1295400" y="2286000"/>
            <a:ext cx="381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b="1">
                <a:solidFill>
                  <a:srgbClr val="FF3300"/>
                </a:solidFill>
              </a:rPr>
              <a:t>Verbs of motion</a:t>
            </a:r>
            <a:endParaRPr lang="en-GB"/>
          </a:p>
        </p:txBody>
      </p:sp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4038600" y="2286000"/>
            <a:ext cx="3733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b="1"/>
              <a:t>Arrivare, andare, partire, tornare, uscire, entrare  …</a:t>
            </a:r>
          </a:p>
        </p:txBody>
      </p:sp>
      <p:sp>
        <p:nvSpPr>
          <p:cNvPr id="8196" name="Text Box 9"/>
          <p:cNvSpPr txBox="1">
            <a:spLocks noChangeArrowheads="1"/>
          </p:cNvSpPr>
          <p:nvPr/>
        </p:nvSpPr>
        <p:spPr bwMode="auto">
          <a:xfrm>
            <a:off x="1295400" y="3200400"/>
            <a:ext cx="3810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b="1">
                <a:solidFill>
                  <a:srgbClr val="FF3300"/>
                </a:solidFill>
              </a:rPr>
              <a:t>Verbs indicating </a:t>
            </a:r>
          </a:p>
          <a:p>
            <a:r>
              <a:rPr lang="en-GB" b="1">
                <a:solidFill>
                  <a:srgbClr val="FF3300"/>
                </a:solidFill>
              </a:rPr>
              <a:t>change of state</a:t>
            </a:r>
            <a:endParaRPr lang="en-GB"/>
          </a:p>
        </p:txBody>
      </p:sp>
      <p:sp>
        <p:nvSpPr>
          <p:cNvPr id="8197" name="Text Box 10"/>
          <p:cNvSpPr txBox="1">
            <a:spLocks noChangeArrowheads="1"/>
          </p:cNvSpPr>
          <p:nvPr/>
        </p:nvSpPr>
        <p:spPr bwMode="auto">
          <a:xfrm>
            <a:off x="4114800" y="3200400"/>
            <a:ext cx="38068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b="1"/>
              <a:t>Nascere, crescere,</a:t>
            </a:r>
          </a:p>
          <a:p>
            <a:r>
              <a:rPr lang="en-GB" b="1"/>
              <a:t>impazzire, ingrassare ... </a:t>
            </a:r>
          </a:p>
        </p:txBody>
      </p:sp>
      <p:sp>
        <p:nvSpPr>
          <p:cNvPr id="8198" name="Text Box 11"/>
          <p:cNvSpPr txBox="1">
            <a:spLocks noChangeArrowheads="1"/>
          </p:cNvSpPr>
          <p:nvPr/>
        </p:nvSpPr>
        <p:spPr bwMode="auto">
          <a:xfrm>
            <a:off x="1295400" y="4191000"/>
            <a:ext cx="3810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b="1">
                <a:solidFill>
                  <a:srgbClr val="FF3300"/>
                </a:solidFill>
              </a:rPr>
              <a:t>Verb indicating</a:t>
            </a:r>
          </a:p>
          <a:p>
            <a:r>
              <a:rPr lang="en-GB" b="1">
                <a:solidFill>
                  <a:srgbClr val="FF3300"/>
                </a:solidFill>
              </a:rPr>
              <a:t>events</a:t>
            </a:r>
            <a:endParaRPr lang="en-GB"/>
          </a:p>
        </p:txBody>
      </p:sp>
      <p:sp>
        <p:nvSpPr>
          <p:cNvPr id="8199" name="Text Box 12"/>
          <p:cNvSpPr txBox="1">
            <a:spLocks noChangeArrowheads="1"/>
          </p:cNvSpPr>
          <p:nvPr/>
        </p:nvSpPr>
        <p:spPr bwMode="auto">
          <a:xfrm>
            <a:off x="1403350" y="5229225"/>
            <a:ext cx="3810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b="1">
                <a:solidFill>
                  <a:srgbClr val="FF3300"/>
                </a:solidFill>
              </a:rPr>
              <a:t>Verb indicating </a:t>
            </a:r>
          </a:p>
          <a:p>
            <a:r>
              <a:rPr lang="en-GB" b="1">
                <a:solidFill>
                  <a:srgbClr val="FF3300"/>
                </a:solidFill>
              </a:rPr>
              <a:t>continuous states</a:t>
            </a:r>
            <a:endParaRPr lang="en-GB"/>
          </a:p>
        </p:txBody>
      </p:sp>
      <p:sp>
        <p:nvSpPr>
          <p:cNvPr id="8200" name="Text Box 13"/>
          <p:cNvSpPr txBox="1">
            <a:spLocks noChangeArrowheads="1"/>
          </p:cNvSpPr>
          <p:nvPr/>
        </p:nvSpPr>
        <p:spPr bwMode="auto">
          <a:xfrm>
            <a:off x="4114800" y="4191000"/>
            <a:ext cx="3806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b="1"/>
              <a:t>Accadere,  succedere …</a:t>
            </a:r>
          </a:p>
        </p:txBody>
      </p:sp>
      <p:sp>
        <p:nvSpPr>
          <p:cNvPr id="8201" name="Text Box 14"/>
          <p:cNvSpPr txBox="1">
            <a:spLocks noChangeArrowheads="1"/>
          </p:cNvSpPr>
          <p:nvPr/>
        </p:nvSpPr>
        <p:spPr bwMode="auto">
          <a:xfrm>
            <a:off x="4038600" y="5257800"/>
            <a:ext cx="3806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b="1"/>
              <a:t>Bastare,  durare,  essere ...</a:t>
            </a:r>
          </a:p>
        </p:txBody>
      </p:sp>
      <p:sp>
        <p:nvSpPr>
          <p:cNvPr id="8202" name="Text Box 18"/>
          <p:cNvSpPr txBox="1">
            <a:spLocks noChangeArrowheads="1"/>
          </p:cNvSpPr>
          <p:nvPr/>
        </p:nvSpPr>
        <p:spPr bwMode="auto">
          <a:xfrm>
            <a:off x="1295400" y="1676400"/>
            <a:ext cx="381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b="1">
                <a:solidFill>
                  <a:srgbClr val="FF3300"/>
                </a:solidFill>
              </a:rPr>
              <a:t>Reflexive verbs </a:t>
            </a:r>
            <a:endParaRPr lang="en-GB"/>
          </a:p>
        </p:txBody>
      </p:sp>
      <p:sp>
        <p:nvSpPr>
          <p:cNvPr id="8203" name="Text Box 19"/>
          <p:cNvSpPr txBox="1">
            <a:spLocks noChangeArrowheads="1"/>
          </p:cNvSpPr>
          <p:nvPr/>
        </p:nvSpPr>
        <p:spPr bwMode="auto">
          <a:xfrm>
            <a:off x="4114800" y="1676400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b="1"/>
              <a:t>Lavarsi, divertirsi, vestirsi ...</a:t>
            </a:r>
            <a:endParaRPr lang="en-GB" sz="2800" b="1"/>
          </a:p>
        </p:txBody>
      </p:sp>
      <p:sp>
        <p:nvSpPr>
          <p:cNvPr id="8204" name="Text Box 23"/>
          <p:cNvSpPr txBox="1">
            <a:spLocks noChangeArrowheads="1"/>
          </p:cNvSpPr>
          <p:nvPr/>
        </p:nvSpPr>
        <p:spPr bwMode="auto">
          <a:xfrm>
            <a:off x="2133600" y="609600"/>
            <a:ext cx="4800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4000" b="1"/>
              <a:t>When to use “essere”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71600" y="6231998"/>
            <a:ext cx="58333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/>
              <a:t>This work is licensed under Creative Commons Attribution Non Commercial License </a:t>
            </a:r>
            <a:r>
              <a:rPr lang="en-GB" sz="900" u="sng" dirty="0">
                <a:hlinkClick r:id="rId2"/>
              </a:rPr>
              <a:t>http://creativecommons.org/licenses/by-nc/3.0/</a:t>
            </a:r>
            <a:r>
              <a:rPr lang="en-GB" sz="900" dirty="0"/>
              <a:t>  Please attribute </a:t>
            </a:r>
            <a:r>
              <a:rPr lang="en-GB" sz="900" dirty="0" smtClean="0"/>
              <a:t>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</a:t>
            </a:r>
            <a:r>
              <a:rPr lang="en-GB" sz="900" dirty="0"/>
              <a:t>when re-using.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1447800" y="2514600"/>
            <a:ext cx="3810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000" b="1">
                <a:solidFill>
                  <a:srgbClr val="FF3300"/>
                </a:solidFill>
              </a:rPr>
              <a:t>Verbs of motion</a:t>
            </a:r>
            <a:endParaRPr lang="en-GB" sz="2000"/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3429000" y="2514600"/>
            <a:ext cx="3733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000" i="1"/>
              <a:t>Arrivare</a:t>
            </a:r>
          </a:p>
          <a:p>
            <a:r>
              <a:rPr lang="en-GB" sz="2000" b="1"/>
              <a:t>Ieri sono arrivato tardi al  lavoro 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447800" y="3657600"/>
            <a:ext cx="3810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000" b="1">
                <a:solidFill>
                  <a:srgbClr val="FF3300"/>
                </a:solidFill>
              </a:rPr>
              <a:t>Verbs indicating </a:t>
            </a:r>
          </a:p>
          <a:p>
            <a:r>
              <a:rPr lang="en-GB" sz="2000" b="1">
                <a:solidFill>
                  <a:srgbClr val="FF3300"/>
                </a:solidFill>
              </a:rPr>
              <a:t>change of state</a:t>
            </a:r>
            <a:endParaRPr lang="en-GB" sz="2000"/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3505200" y="3657600"/>
            <a:ext cx="4953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000" i="1" dirty="0" err="1"/>
              <a:t>Ingrassare</a:t>
            </a:r>
            <a:endParaRPr lang="en-GB" sz="2000" i="1" dirty="0"/>
          </a:p>
          <a:p>
            <a:r>
              <a:rPr lang="en-GB" sz="2000" b="1" dirty="0" err="1"/>
              <a:t>Sono</a:t>
            </a:r>
            <a:r>
              <a:rPr lang="en-GB" sz="2000" b="1" dirty="0"/>
              <a:t> </a:t>
            </a:r>
            <a:r>
              <a:rPr lang="en-GB" sz="2000" b="1" dirty="0" err="1"/>
              <a:t>ingrassato</a:t>
            </a:r>
            <a:r>
              <a:rPr lang="en-GB" sz="2000" b="1" dirty="0"/>
              <a:t> </a:t>
            </a:r>
            <a:r>
              <a:rPr lang="en-GB" sz="2000" b="1" dirty="0" smtClean="0"/>
              <a:t>due </a:t>
            </a:r>
            <a:r>
              <a:rPr lang="en-GB" sz="2000" b="1" dirty="0"/>
              <a:t>chili </a:t>
            </a:r>
            <a:r>
              <a:rPr lang="en-GB" sz="2000" b="1" dirty="0" err="1"/>
              <a:t>durante</a:t>
            </a:r>
            <a:r>
              <a:rPr lang="en-GB" sz="2000" b="1" dirty="0"/>
              <a:t> le </a:t>
            </a:r>
            <a:r>
              <a:rPr lang="en-GB" sz="2000" b="1" dirty="0" err="1"/>
              <a:t>vacanze</a:t>
            </a:r>
            <a:r>
              <a:rPr lang="en-GB" sz="2000" b="1" dirty="0"/>
              <a:t> </a:t>
            </a:r>
            <a:r>
              <a:rPr lang="en-GB" sz="2000" b="1" dirty="0" err="1"/>
              <a:t>Natalizie</a:t>
            </a:r>
            <a:r>
              <a:rPr lang="en-GB" sz="2000" b="1" dirty="0"/>
              <a:t> </a:t>
            </a:r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1447800" y="4800600"/>
            <a:ext cx="3810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000" b="1">
                <a:solidFill>
                  <a:srgbClr val="FF3300"/>
                </a:solidFill>
              </a:rPr>
              <a:t>Verb indicating</a:t>
            </a:r>
          </a:p>
          <a:p>
            <a:r>
              <a:rPr lang="en-GB" sz="2000" b="1">
                <a:solidFill>
                  <a:srgbClr val="FF3300"/>
                </a:solidFill>
              </a:rPr>
              <a:t>events</a:t>
            </a:r>
            <a:endParaRPr lang="en-GB" sz="2000"/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1516924" y="5609782"/>
            <a:ext cx="3810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000" b="1" dirty="0">
                <a:solidFill>
                  <a:srgbClr val="FF3300"/>
                </a:solidFill>
              </a:rPr>
              <a:t>Verb indicating </a:t>
            </a:r>
          </a:p>
          <a:p>
            <a:r>
              <a:rPr lang="en-GB" sz="2000" b="1" dirty="0">
                <a:solidFill>
                  <a:srgbClr val="FF3300"/>
                </a:solidFill>
              </a:rPr>
              <a:t>continuous states</a:t>
            </a:r>
            <a:endParaRPr lang="en-GB" sz="2000" dirty="0"/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3429000" y="4876800"/>
            <a:ext cx="449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000" i="1"/>
              <a:t>Succedere</a:t>
            </a:r>
          </a:p>
          <a:p>
            <a:r>
              <a:rPr lang="en-GB" sz="2000" b="1"/>
              <a:t>Cosa e` successo mentre ero fuori casa?  </a:t>
            </a:r>
          </a:p>
        </p:txBody>
      </p:sp>
      <p:sp>
        <p:nvSpPr>
          <p:cNvPr id="9225" name="Text Box 10"/>
          <p:cNvSpPr txBox="1">
            <a:spLocks noChangeArrowheads="1"/>
          </p:cNvSpPr>
          <p:nvPr/>
        </p:nvSpPr>
        <p:spPr bwMode="auto">
          <a:xfrm>
            <a:off x="3553161" y="5641089"/>
            <a:ext cx="38068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000" i="1" dirty="0" err="1"/>
              <a:t>Essere</a:t>
            </a:r>
            <a:endParaRPr lang="en-GB" sz="2000" i="1" dirty="0"/>
          </a:p>
          <a:p>
            <a:r>
              <a:rPr lang="en-GB" sz="2000" b="1" dirty="0"/>
              <a:t>Dove </a:t>
            </a:r>
            <a:r>
              <a:rPr lang="en-GB" sz="2000" b="1" dirty="0" err="1"/>
              <a:t>sei</a:t>
            </a:r>
            <a:r>
              <a:rPr lang="en-GB" sz="2000" b="1" dirty="0"/>
              <a:t> </a:t>
            </a:r>
            <a:r>
              <a:rPr lang="en-GB" sz="2000" b="1" dirty="0" err="1"/>
              <a:t>stato</a:t>
            </a:r>
            <a:r>
              <a:rPr lang="en-GB" sz="2000" b="1" dirty="0"/>
              <a:t> </a:t>
            </a:r>
            <a:r>
              <a:rPr lang="en-GB" sz="2000" b="1" dirty="0" err="1"/>
              <a:t>ieri</a:t>
            </a:r>
            <a:r>
              <a:rPr lang="en-GB" sz="2000" b="1" dirty="0"/>
              <a:t> sera?</a:t>
            </a:r>
          </a:p>
        </p:txBody>
      </p:sp>
      <p:sp>
        <p:nvSpPr>
          <p:cNvPr id="9226" name="Text Box 11"/>
          <p:cNvSpPr txBox="1">
            <a:spLocks noChangeArrowheads="1"/>
          </p:cNvSpPr>
          <p:nvPr/>
        </p:nvSpPr>
        <p:spPr bwMode="auto">
          <a:xfrm>
            <a:off x="1447800" y="1600200"/>
            <a:ext cx="3810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000" b="1">
                <a:solidFill>
                  <a:srgbClr val="FF3300"/>
                </a:solidFill>
              </a:rPr>
              <a:t>Reflexive verbs </a:t>
            </a:r>
            <a:endParaRPr lang="en-GB" sz="2000"/>
          </a:p>
        </p:txBody>
      </p:sp>
      <p:sp>
        <p:nvSpPr>
          <p:cNvPr id="9227" name="Text Box 12"/>
          <p:cNvSpPr txBox="1">
            <a:spLocks noChangeArrowheads="1"/>
          </p:cNvSpPr>
          <p:nvPr/>
        </p:nvSpPr>
        <p:spPr bwMode="auto">
          <a:xfrm>
            <a:off x="3429000" y="1600200"/>
            <a:ext cx="38068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000" i="1"/>
              <a:t>Divertirsi</a:t>
            </a:r>
          </a:p>
          <a:p>
            <a:r>
              <a:rPr lang="en-GB" sz="2000" b="1"/>
              <a:t>Ti sei divertito in vacanza? </a:t>
            </a:r>
          </a:p>
        </p:txBody>
      </p:sp>
      <p:sp>
        <p:nvSpPr>
          <p:cNvPr id="9228" name="Text Box 15"/>
          <p:cNvSpPr txBox="1">
            <a:spLocks noChangeArrowheads="1"/>
          </p:cNvSpPr>
          <p:nvPr/>
        </p:nvSpPr>
        <p:spPr bwMode="auto">
          <a:xfrm>
            <a:off x="2133600" y="609600"/>
            <a:ext cx="4800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4000" b="1"/>
              <a:t>When to use “essere”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92742" y="6237312"/>
            <a:ext cx="669913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/>
              <a:t>This work is licensed under Creative Commons Attribution Non Commercial License </a:t>
            </a:r>
            <a:r>
              <a:rPr lang="en-GB" sz="1050" u="sng" dirty="0">
                <a:hlinkClick r:id="rId2"/>
              </a:rPr>
              <a:t>http://creativecommons.org/licenses/by-nc/3.0/</a:t>
            </a:r>
            <a:r>
              <a:rPr lang="en-GB" sz="1050" dirty="0"/>
              <a:t>  Please attribute </a:t>
            </a:r>
            <a:r>
              <a:rPr lang="en-GB" sz="1050" dirty="0" smtClean="0"/>
              <a:t>Bianca </a:t>
            </a:r>
            <a:r>
              <a:rPr lang="en-GB" sz="1050" dirty="0" err="1" smtClean="0"/>
              <a:t>Belgiorno</a:t>
            </a:r>
            <a:r>
              <a:rPr lang="en-GB" sz="1050" dirty="0" smtClean="0"/>
              <a:t> </a:t>
            </a:r>
            <a:r>
              <a:rPr lang="en-GB" sz="1050" dirty="0"/>
              <a:t>when re-using.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3"/>
          <p:cNvSpPr txBox="1">
            <a:spLocks noChangeArrowheads="1"/>
          </p:cNvSpPr>
          <p:nvPr/>
        </p:nvSpPr>
        <p:spPr bwMode="auto">
          <a:xfrm>
            <a:off x="1187450" y="692150"/>
            <a:ext cx="6067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800" b="1"/>
              <a:t>Esercizio: inserisci l’ausiliare corretto</a:t>
            </a:r>
          </a:p>
        </p:txBody>
      </p:sp>
      <p:sp>
        <p:nvSpPr>
          <p:cNvPr id="10243" name="TextBox 12"/>
          <p:cNvSpPr txBox="1">
            <a:spLocks noChangeArrowheads="1"/>
          </p:cNvSpPr>
          <p:nvPr/>
        </p:nvSpPr>
        <p:spPr bwMode="auto">
          <a:xfrm>
            <a:off x="900113" y="1916113"/>
            <a:ext cx="755967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Times New Roman" pitchFamily="18" charset="0"/>
              <a:buAutoNum type="arabicPeriod"/>
            </a:pPr>
            <a:r>
              <a:rPr lang="en-GB"/>
              <a:t> Ieri (io) ... andato al supermercato.</a:t>
            </a:r>
          </a:p>
          <a:p>
            <a:pPr>
              <a:buFont typeface="Times New Roman" pitchFamily="18" charset="0"/>
              <a:buAutoNum type="arabicPeriod"/>
            </a:pPr>
            <a:r>
              <a:rPr lang="en-GB"/>
              <a:t>Mia madre  ... arrivata  tardi in ufficio.</a:t>
            </a:r>
          </a:p>
          <a:p>
            <a:pPr>
              <a:buFont typeface="Times New Roman" pitchFamily="18" charset="0"/>
              <a:buAutoNum type="arabicPeriod"/>
            </a:pPr>
            <a:r>
              <a:rPr lang="en-GB"/>
              <a:t>Il professore ... partito  per le vacanze.</a:t>
            </a:r>
          </a:p>
          <a:p>
            <a:pPr>
              <a:buFont typeface="Times New Roman" pitchFamily="18" charset="0"/>
              <a:buAutoNum type="arabicPeriod"/>
            </a:pPr>
            <a:r>
              <a:rPr lang="en-GB"/>
              <a:t>Mi ... alzato molto presto questa mattina .</a:t>
            </a:r>
          </a:p>
          <a:p>
            <a:pPr>
              <a:buFont typeface="Times New Roman" pitchFamily="18" charset="0"/>
              <a:buAutoNum type="arabicPeriod"/>
            </a:pPr>
            <a:r>
              <a:rPr lang="en-GB"/>
              <a:t>(Noi) ... usciti verso le dieci.    </a:t>
            </a:r>
          </a:p>
        </p:txBody>
      </p:sp>
      <p:sp>
        <p:nvSpPr>
          <p:cNvPr id="10244" name="TextBox 13"/>
          <p:cNvSpPr txBox="1">
            <a:spLocks noChangeArrowheads="1"/>
          </p:cNvSpPr>
          <p:nvPr/>
        </p:nvSpPr>
        <p:spPr bwMode="auto">
          <a:xfrm>
            <a:off x="900113" y="4221163"/>
            <a:ext cx="75596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Times New Roman" pitchFamily="18" charset="0"/>
              <a:buAutoNum type="arabicPeriod"/>
            </a:pPr>
            <a:r>
              <a:rPr lang="en-GB"/>
              <a:t> Ieri ...  incontrato un mio vecchio amico.</a:t>
            </a:r>
          </a:p>
          <a:p>
            <a:pPr>
              <a:buFont typeface="Times New Roman" pitchFamily="18" charset="0"/>
              <a:buAutoNum type="arabicPeriod"/>
            </a:pPr>
            <a:r>
              <a:rPr lang="en-GB"/>
              <a:t>Tua sorella ... cucinato la cena.</a:t>
            </a:r>
          </a:p>
          <a:p>
            <a:pPr>
              <a:buFont typeface="Times New Roman" pitchFamily="18" charset="0"/>
              <a:buAutoNum type="arabicPeriod"/>
            </a:pPr>
            <a:r>
              <a:rPr lang="en-GB"/>
              <a:t>Le studentesse ... mangiato un panino in classe.</a:t>
            </a:r>
          </a:p>
          <a:p>
            <a:pPr>
              <a:buFont typeface="Times New Roman" pitchFamily="18" charset="0"/>
              <a:buAutoNum type="arabicPeriod"/>
            </a:pPr>
            <a:r>
              <a:rPr lang="en-GB"/>
              <a:t>(Voi) ... fatto una ricca colazione .</a:t>
            </a:r>
          </a:p>
          <a:p>
            <a:pPr>
              <a:buFont typeface="Times New Roman" pitchFamily="18" charset="0"/>
              <a:buAutoNum type="arabicPeriod"/>
            </a:pPr>
            <a:r>
              <a:rPr lang="en-GB"/>
              <a:t>Il mio ragazzo ... ballato con tutte le ragazze alla festa.    </a:t>
            </a:r>
          </a:p>
        </p:txBody>
      </p:sp>
      <p:sp>
        <p:nvSpPr>
          <p:cNvPr id="10245" name="TextBox 15"/>
          <p:cNvSpPr txBox="1">
            <a:spLocks noChangeArrowheads="1"/>
          </p:cNvSpPr>
          <p:nvPr/>
        </p:nvSpPr>
        <p:spPr bwMode="auto">
          <a:xfrm>
            <a:off x="1403350" y="1557338"/>
            <a:ext cx="10334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b="1"/>
              <a:t>Essere</a:t>
            </a:r>
          </a:p>
        </p:txBody>
      </p:sp>
      <p:sp>
        <p:nvSpPr>
          <p:cNvPr id="10246" name="TextBox 16"/>
          <p:cNvSpPr txBox="1">
            <a:spLocks noChangeArrowheads="1"/>
          </p:cNvSpPr>
          <p:nvPr/>
        </p:nvSpPr>
        <p:spPr bwMode="auto">
          <a:xfrm>
            <a:off x="1476375" y="3860800"/>
            <a:ext cx="941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b="1"/>
              <a:t>Avere</a:t>
            </a:r>
          </a:p>
        </p:txBody>
      </p:sp>
      <p:sp>
        <p:nvSpPr>
          <p:cNvPr id="7" name="Rectangle 6"/>
          <p:cNvSpPr/>
          <p:nvPr/>
        </p:nvSpPr>
        <p:spPr>
          <a:xfrm>
            <a:off x="1052850" y="6165304"/>
            <a:ext cx="66991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/>
              <a:t>This work is licensed under Creative Commons Attribution Non Commercial License </a:t>
            </a:r>
            <a:r>
              <a:rPr lang="en-GB" sz="1100" u="sng" dirty="0">
                <a:hlinkClick r:id="rId2"/>
              </a:rPr>
              <a:t>http://creativecommons.org/licenses/by-nc/3.0/</a:t>
            </a:r>
            <a:r>
              <a:rPr lang="en-GB" sz="1100" dirty="0"/>
              <a:t>  Please attribute </a:t>
            </a:r>
            <a:r>
              <a:rPr lang="en-GB" sz="1100" dirty="0" smtClean="0"/>
              <a:t>Bianca </a:t>
            </a:r>
            <a:r>
              <a:rPr lang="en-GB" sz="1100" dirty="0" err="1" smtClean="0"/>
              <a:t>Belgiorno</a:t>
            </a:r>
            <a:r>
              <a:rPr lang="en-GB" sz="1100" dirty="0" smtClean="0"/>
              <a:t> </a:t>
            </a:r>
            <a:r>
              <a:rPr lang="en-GB" sz="1100" dirty="0"/>
              <a:t>when re-using.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667000" y="685800"/>
            <a:ext cx="3810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3200" b="1"/>
              <a:t>Reflexive verbs </a:t>
            </a:r>
            <a:endParaRPr lang="en-GB" sz="320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524000" y="3505200"/>
            <a:ext cx="22352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800"/>
              <a:t>Mi diverto  </a:t>
            </a:r>
          </a:p>
          <a:p>
            <a:r>
              <a:rPr lang="en-GB" sz="2800"/>
              <a:t>Ti diverti</a:t>
            </a:r>
          </a:p>
          <a:p>
            <a:r>
              <a:rPr lang="en-GB" sz="2800"/>
              <a:t>Si diverte</a:t>
            </a:r>
          </a:p>
          <a:p>
            <a:r>
              <a:rPr lang="en-GB" sz="2800"/>
              <a:t>Ci divertiamo </a:t>
            </a:r>
          </a:p>
          <a:p>
            <a:r>
              <a:rPr lang="en-GB" sz="2800"/>
              <a:t>Vi divertite </a:t>
            </a:r>
          </a:p>
          <a:p>
            <a:r>
              <a:rPr lang="en-GB" sz="2800"/>
              <a:t>Si divertono</a:t>
            </a:r>
            <a:r>
              <a:rPr lang="en-GB"/>
              <a:t> </a:t>
            </a:r>
            <a:endParaRPr lang="en-GB" sz="280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676400" y="2641600"/>
            <a:ext cx="14859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800" b="1"/>
              <a:t>Presente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5181600" y="2641600"/>
            <a:ext cx="280193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800" b="1"/>
              <a:t>Passato prossimo</a:t>
            </a:r>
          </a:p>
          <a:p>
            <a:r>
              <a:rPr lang="en-GB" sz="2800" b="1"/>
              <a:t>    </a:t>
            </a:r>
            <a:r>
              <a:rPr lang="en-GB" sz="2000" b="1"/>
              <a:t>(Simple perfect)</a:t>
            </a:r>
            <a:r>
              <a:rPr lang="en-GB" sz="2800" b="1"/>
              <a:t>  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181600" y="3581400"/>
            <a:ext cx="3101975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800"/>
              <a:t>Mi sono divertito/a  </a:t>
            </a:r>
          </a:p>
          <a:p>
            <a:r>
              <a:rPr lang="en-GB" sz="2800"/>
              <a:t>Ti sei divertito/a</a:t>
            </a:r>
          </a:p>
          <a:p>
            <a:r>
              <a:rPr lang="en-GB" sz="2800"/>
              <a:t>Si e` divertito/a</a:t>
            </a:r>
          </a:p>
          <a:p>
            <a:r>
              <a:rPr lang="en-GB" sz="2800"/>
              <a:t>Ci siamo divertiti/e  </a:t>
            </a:r>
          </a:p>
          <a:p>
            <a:r>
              <a:rPr lang="en-GB" sz="2800"/>
              <a:t>Vi siete divertiti/e </a:t>
            </a:r>
          </a:p>
          <a:p>
            <a:r>
              <a:rPr lang="en-GB" sz="2800"/>
              <a:t>Si sono divertiti/e   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429000" y="2133600"/>
            <a:ext cx="1593850" cy="528638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800" b="1"/>
              <a:t>divertirsi</a:t>
            </a:r>
          </a:p>
        </p:txBody>
      </p:sp>
      <p:sp>
        <p:nvSpPr>
          <p:cNvPr id="8" name="Rectangle 7"/>
          <p:cNvSpPr/>
          <p:nvPr/>
        </p:nvSpPr>
        <p:spPr>
          <a:xfrm>
            <a:off x="1052850" y="6165304"/>
            <a:ext cx="66991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/>
              <a:t>This work is licensed under Creative Commons Attribution Non Commercial License </a:t>
            </a:r>
            <a:r>
              <a:rPr lang="en-GB" sz="1100" u="sng" dirty="0">
                <a:hlinkClick r:id="rId3"/>
              </a:rPr>
              <a:t>http://creativecommons.org/licenses/by-nc/3.0/</a:t>
            </a:r>
            <a:r>
              <a:rPr lang="en-GB" sz="1100" dirty="0"/>
              <a:t>  Please attribute </a:t>
            </a:r>
            <a:r>
              <a:rPr lang="en-GB" sz="1100" dirty="0" smtClean="0"/>
              <a:t>Bianca </a:t>
            </a:r>
            <a:r>
              <a:rPr lang="en-GB" sz="1100" dirty="0" err="1" smtClean="0"/>
              <a:t>Belgiorno</a:t>
            </a:r>
            <a:r>
              <a:rPr lang="en-GB" sz="1100" dirty="0" smtClean="0"/>
              <a:t> </a:t>
            </a:r>
            <a:r>
              <a:rPr lang="en-GB" sz="1100" dirty="0"/>
              <a:t>when re-using.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TEBOOK">
  <a:themeElements>
    <a:clrScheme name="NOTEBOOK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Designs\NOTEBOOK.POT</Template>
  <TotalTime>343</TotalTime>
  <Words>703</Words>
  <Application>Microsoft Office PowerPoint</Application>
  <PresentationFormat>On-screen Show (4:3)</PresentationFormat>
  <Paragraphs>167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NOTEBOOK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past perfect</dc:title>
  <dc:creator>appleyard</dc:creator>
  <cp:lastModifiedBy>Belgiorno Appleyard B.</cp:lastModifiedBy>
  <cp:revision>38</cp:revision>
  <dcterms:created xsi:type="dcterms:W3CDTF">2008-04-22T12:43:49Z</dcterms:created>
  <dcterms:modified xsi:type="dcterms:W3CDTF">2012-03-20T12:56:19Z</dcterms:modified>
</cp:coreProperties>
</file>