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9" r:id="rId4"/>
  </p:sldIdLst>
  <p:sldSz cx="6858000" cy="9144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CCEC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40" autoAdjust="0"/>
  </p:normalViewPr>
  <p:slideViewPr>
    <p:cSldViewPr>
      <p:cViewPr varScale="1">
        <p:scale>
          <a:sx n="77" d="100"/>
          <a:sy n="77" d="100"/>
        </p:scale>
        <p:origin x="-1512" y="-10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43125" y="685800"/>
            <a:ext cx="25717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64F379F-6B5A-4585-A705-351F80DE61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7634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6C3BDF28-7A50-4129-9574-AAF67F7CBEF5}" type="slidenum">
              <a:rPr lang="en-GB" sz="1200"/>
              <a:pPr/>
              <a:t>1</a:t>
            </a:fld>
            <a:endParaRPr lang="en-GB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CD37B32E-A886-46D3-A428-65C5EBBD38F9}" type="slidenum">
              <a:rPr lang="en-GB" sz="1200"/>
              <a:pPr/>
              <a:t>2</a:t>
            </a:fld>
            <a:endParaRPr lang="en-GB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FC84F06C-FAB4-49ED-9C07-8E3B134B570E}" type="slidenum">
              <a:rPr lang="en-GB" sz="1200"/>
              <a:pPr/>
              <a:t>3</a:t>
            </a:fld>
            <a:endParaRPr lang="en-GB" sz="120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This work is licensed under Creative Commons Attribution Non Commercial License http://creativecommons.org/licenses/by-nc/3.0/  Please attribute 'Bianca Belgiorno' when re-using.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8004F9-136E-4D8C-BE6B-B273169EB10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367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This work is licensed under Creative Commons Attribution Non Commercial License http://creativecommons.org/licenses/by-nc/3.0/  Please attribute 'Bianca Belgiorno' when re-using.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DF9AB-AB6B-4117-AADF-6ACE5BE789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371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86325" y="812800"/>
            <a:ext cx="1457325" cy="7315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812800"/>
            <a:ext cx="4219575" cy="7315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This work is licensed under Creative Commons Attribution Non Commercial License http://creativecommons.org/licenses/by-nc/3.0/  Please attribute 'Bianca Belgiorno' when re-using.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70261-FF29-44D6-BFD4-DB779B2A120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304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This work is licensed under Creative Commons Attribution Non Commercial License http://creativecommons.org/licenses/by-nc/3.0/  Please attribute 'Bianca Belgiorno' when re-using.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11988-548F-40B1-8925-C08A7C796F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512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This work is licensed under Creative Commons Attribution Non Commercial License http://creativecommons.org/licenses/by-nc/3.0/  Please attribute 'Bianca Belgiorno' when re-using.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80269-368A-42CE-8742-75FAA01AD5B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338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This work is licensed under Creative Commons Attribution Non Commercial License http://creativecommons.org/licenses/by-nc/3.0/  Please attribute 'Bianca Belgiorno' when re-using.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46B51-AE75-45EA-94B2-EAD0BA32EE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243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This work is licensed under Creative Commons Attribution Non Commercial License http://creativecommons.org/licenses/by-nc/3.0/  Please attribute 'Bianca Belgiorno' when re-using.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975A7-2ABA-4CCB-88E2-83C14979CD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194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This work is licensed under Creative Commons Attribution Non Commercial License http://creativecommons.org/licenses/by-nc/3.0/  Please attribute 'Bianca Belgiorno' when re-using.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B408C-0ABC-43A2-9849-9EDA92797A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92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This work is licensed under Creative Commons Attribution Non Commercial License http://creativecommons.org/licenses/by-nc/3.0/  Please attribute 'Bianca Belgiorno' when re-using.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4189C-9328-47C9-86FB-9F797531AF4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247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This work is licensed under Creative Commons Attribution Non Commercial License http://creativecommons.org/licenses/by-nc/3.0/  Please attribute 'Bianca Belgiorno' when re-using.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6A0D1-2C0B-4875-89E7-BFEBACFA7C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400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This work is licensed under Creative Commons Attribution Non Commercial License http://creativecommons.org/licenses/by-nc/3.0/  Please attribute 'Bianca Belgiorno' when re-using.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DF6CE-DC52-445E-B013-77BB2B97B1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045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12800"/>
            <a:ext cx="58293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93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This work is licensed under Creative Commons Attribution Non Commercial License http://creativecommons.org/licenses/by-nc/3.0/  Please attribute 'Bianca Belgiorno' when re-using.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94BD8270-B9CD-4DB6-8F8C-A50DC8DCD1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5779224"/>
              </p:ext>
            </p:extLst>
          </p:nvPr>
        </p:nvGraphicFramePr>
        <p:xfrm>
          <a:off x="12700" y="8020050"/>
          <a:ext cx="6354763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Clip" r:id="rId4" imgW="4765853" imgH="843077" progId="MS_ClipArt_Gallery.2">
                  <p:embed/>
                </p:oleObj>
              </mc:Choice>
              <mc:Fallback>
                <p:oleObj name="Clip" r:id="rId4" imgW="4765853" imgH="843077" progId="MS_ClipArt_Gallery.2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" y="8020050"/>
                        <a:ext cx="6354763" cy="1123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Text Box 12"/>
          <p:cNvSpPr txBox="1">
            <a:spLocks noChangeArrowheads="1"/>
          </p:cNvSpPr>
          <p:nvPr/>
        </p:nvSpPr>
        <p:spPr bwMode="auto">
          <a:xfrm>
            <a:off x="1905000" y="539552"/>
            <a:ext cx="242728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GB" sz="3200" b="1" dirty="0">
                <a:latin typeface="Antique Olive" pitchFamily="34" charset="0"/>
              </a:rPr>
              <a:t>Bar Greco</a:t>
            </a:r>
            <a:endParaRPr lang="en-GB" sz="3200" b="1" dirty="0">
              <a:latin typeface="Palatino Linotype" pitchFamily="18" charset="0"/>
            </a:endParaRPr>
          </a:p>
          <a:p>
            <a:r>
              <a:rPr lang="en-GB" sz="2800" b="1" dirty="0" err="1">
                <a:latin typeface="Palatino Linotype" pitchFamily="18" charset="0"/>
              </a:rPr>
              <a:t>Listino</a:t>
            </a:r>
            <a:r>
              <a:rPr lang="en-GB" sz="2800" b="1" dirty="0">
                <a:latin typeface="Palatino Linotype" pitchFamily="18" charset="0"/>
              </a:rPr>
              <a:t> </a:t>
            </a:r>
            <a:r>
              <a:rPr lang="en-GB" sz="2800" b="1" dirty="0" err="1">
                <a:latin typeface="Palatino Linotype" pitchFamily="18" charset="0"/>
              </a:rPr>
              <a:t>prezzi</a:t>
            </a:r>
            <a:endParaRPr lang="en-GB" sz="3200" dirty="0">
              <a:latin typeface="Palatino Linotype" pitchFamily="18" charset="0"/>
            </a:endParaRPr>
          </a:p>
        </p:txBody>
      </p:sp>
      <p:sp>
        <p:nvSpPr>
          <p:cNvPr id="2052" name="Text Box 14"/>
          <p:cNvSpPr txBox="1">
            <a:spLocks noChangeArrowheads="1"/>
          </p:cNvSpPr>
          <p:nvPr/>
        </p:nvSpPr>
        <p:spPr bwMode="auto">
          <a:xfrm>
            <a:off x="457200" y="1828800"/>
            <a:ext cx="5910263" cy="637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GB"/>
              <a:t>Caffe’ Espresso…………………. .Euro  1,10</a:t>
            </a:r>
          </a:p>
          <a:p>
            <a:r>
              <a:rPr lang="en-GB"/>
              <a:t>Caffe’ decaffeinato ………….… Euro  1,20</a:t>
            </a:r>
          </a:p>
          <a:p>
            <a:r>
              <a:rPr lang="en-GB"/>
              <a:t>Cappuccino ………………………..Euro  1,30</a:t>
            </a:r>
          </a:p>
          <a:p>
            <a:r>
              <a:rPr lang="en-GB"/>
              <a:t>Te’ al limone/latte …………….. Euro  1,20</a:t>
            </a:r>
          </a:p>
          <a:p>
            <a:r>
              <a:rPr lang="en-GB"/>
              <a:t>Cioccolata…………………………..Euro  1,50</a:t>
            </a:r>
          </a:p>
          <a:p>
            <a:r>
              <a:rPr lang="en-GB"/>
              <a:t>Birra grande……………………….Euro  2,15</a:t>
            </a:r>
          </a:p>
          <a:p>
            <a:r>
              <a:rPr lang="en-GB"/>
              <a:t>Birra piccola……………………….Euro  2,00</a:t>
            </a:r>
          </a:p>
          <a:p>
            <a:r>
              <a:rPr lang="en-GB"/>
              <a:t>Succo di frutta………………...…Euro  1,30</a:t>
            </a:r>
          </a:p>
          <a:p>
            <a:r>
              <a:rPr lang="en-GB"/>
              <a:t>Spremuta……………………..……Euro  1,50</a:t>
            </a:r>
          </a:p>
          <a:p>
            <a:r>
              <a:rPr lang="en-GB"/>
              <a:t>Amari…………………………….....Euro  1,50</a:t>
            </a:r>
          </a:p>
          <a:p>
            <a:r>
              <a:rPr lang="en-GB"/>
              <a:t>Aperitivi……………………………. Euro  2,00</a:t>
            </a:r>
          </a:p>
          <a:p>
            <a:r>
              <a:rPr lang="en-GB"/>
              <a:t>Gelati……………………………….. Euro  2,50</a:t>
            </a:r>
          </a:p>
          <a:p>
            <a:r>
              <a:rPr lang="en-GB"/>
              <a:t>Paste……………………………….. Euro  2,30</a:t>
            </a:r>
          </a:p>
          <a:p>
            <a:r>
              <a:rPr lang="en-GB"/>
              <a:t>Cornetti………….………………….Euro  2,00</a:t>
            </a:r>
          </a:p>
          <a:p>
            <a:r>
              <a:rPr lang="en-GB"/>
              <a:t>Tramezzini </a:t>
            </a:r>
            <a:r>
              <a:rPr lang="en-GB" sz="2000"/>
              <a:t>(prosciutto/formaggio)..</a:t>
            </a:r>
            <a:r>
              <a:rPr lang="en-GB"/>
              <a:t>Euro  2,15</a:t>
            </a:r>
          </a:p>
          <a:p>
            <a:r>
              <a:rPr lang="en-GB"/>
              <a:t>Panini </a:t>
            </a:r>
            <a:r>
              <a:rPr lang="en-GB" sz="1800"/>
              <a:t>(</a:t>
            </a:r>
            <a:r>
              <a:rPr lang="en-GB" sz="2000"/>
              <a:t>prosciutto/formaggio)</a:t>
            </a:r>
            <a:r>
              <a:rPr lang="en-GB"/>
              <a:t>……...Euro  2,25</a:t>
            </a:r>
          </a:p>
          <a:p>
            <a:r>
              <a:rPr lang="en-GB"/>
              <a:t>Acqua minerale </a:t>
            </a:r>
            <a:r>
              <a:rPr lang="en-GB" sz="2000"/>
              <a:t>(bicchiere)…….....</a:t>
            </a:r>
            <a:r>
              <a:rPr lang="en-GB"/>
              <a:t>Euro 0,50  </a:t>
            </a:r>
          </a:p>
        </p:txBody>
      </p:sp>
      <p:graphicFrame>
        <p:nvGraphicFramePr>
          <p:cNvPr id="205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1361553"/>
              </p:ext>
            </p:extLst>
          </p:nvPr>
        </p:nvGraphicFramePr>
        <p:xfrm>
          <a:off x="4843463" y="491557"/>
          <a:ext cx="1524000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Clip" r:id="rId6" imgW="3897517" imgH="3010277" progId="MS_ClipArt_Gallery.2">
                  <p:embed/>
                </p:oleObj>
              </mc:Choice>
              <mc:Fallback>
                <p:oleObj name="Clip" r:id="rId6" imgW="3897517" imgH="3010277" progId="MS_ClipArt_Gallery.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3463" y="491557"/>
                        <a:ext cx="1524000" cy="125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3552685"/>
              </p:ext>
            </p:extLst>
          </p:nvPr>
        </p:nvGraphicFramePr>
        <p:xfrm>
          <a:off x="457200" y="166772"/>
          <a:ext cx="990600" cy="169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Clip" r:id="rId8" imgW="2127564" imgH="3443335" progId="MS_ClipArt_Gallery.2">
                  <p:embed/>
                </p:oleObj>
              </mc:Choice>
              <mc:Fallback>
                <p:oleObj name="Clip" r:id="rId8" imgW="2127564" imgH="3443335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66772"/>
                        <a:ext cx="990600" cy="169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6858000" cy="609600"/>
          </a:xfrm>
        </p:spPr>
        <p:txBody>
          <a:bodyPr/>
          <a:lstStyle/>
          <a:p>
            <a:pPr algn="l">
              <a:defRPr/>
            </a:pPr>
            <a:r>
              <a:rPr lang="en-GB" sz="1200" dirty="0" smtClean="0"/>
              <a:t>This work is licensed under Creative Commons Attribution Non Commercial License http://creativecommons.org/licenses/by-nc/3.0/  Please </a:t>
            </a:r>
            <a:r>
              <a:rPr lang="en-GB" sz="1200" dirty="0" smtClean="0"/>
              <a:t>attribute Bianca </a:t>
            </a:r>
            <a:r>
              <a:rPr lang="en-GB" sz="1200" dirty="0" err="1" smtClean="0"/>
              <a:t>Belgiorno</a:t>
            </a:r>
            <a:r>
              <a:rPr lang="en-GB" sz="1200" dirty="0" smtClean="0"/>
              <a:t> </a:t>
            </a:r>
            <a:r>
              <a:rPr lang="en-GB" sz="1200" dirty="0" smtClean="0"/>
              <a:t>when re-using.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0"/>
          <p:cNvGraphicFramePr>
            <a:graphicFrameLocks noChangeAspect="1"/>
          </p:cNvGraphicFramePr>
          <p:nvPr/>
        </p:nvGraphicFramePr>
        <p:xfrm>
          <a:off x="0" y="8020050"/>
          <a:ext cx="6354763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Clip" r:id="rId4" imgW="4765853" imgH="843077" progId="MS_ClipArt_Gallery.2">
                  <p:embed/>
                </p:oleObj>
              </mc:Choice>
              <mc:Fallback>
                <p:oleObj name="Clip" r:id="rId4" imgW="4765853" imgH="843077" progId="MS_ClipArt_Gallery.2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8020050"/>
                        <a:ext cx="6354763" cy="1123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333375" y="981075"/>
            <a:ext cx="6264275" cy="564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anchor="ctr">
            <a:spAutoFit/>
          </a:bodyPr>
          <a:lstStyle/>
          <a:p>
            <a:pPr algn="ctr"/>
            <a:r>
              <a:rPr lang="en-GB" sz="3600" b="1"/>
              <a:t>Role play</a:t>
            </a:r>
          </a:p>
          <a:p>
            <a:pPr algn="ctr"/>
            <a:r>
              <a:rPr lang="en-GB" sz="1600"/>
              <a:t>(To practice “Order in a bar” and numbers)</a:t>
            </a:r>
          </a:p>
          <a:p>
            <a:endParaRPr lang="en-GB"/>
          </a:p>
          <a:p>
            <a:pPr>
              <a:buFont typeface="Arial" charset="0"/>
              <a:buChar char="•"/>
            </a:pPr>
            <a:r>
              <a:rPr lang="en-GB"/>
              <a:t>Group of 3 or 4 </a:t>
            </a:r>
          </a:p>
          <a:p>
            <a:endParaRPr lang="en-GB"/>
          </a:p>
          <a:p>
            <a:pPr>
              <a:buFont typeface="Arial" charset="0"/>
              <a:buChar char="•"/>
            </a:pPr>
            <a:r>
              <a:rPr lang="en-GB"/>
              <a:t>One student is the waiter the others are the customers. Change the roles.</a:t>
            </a:r>
          </a:p>
          <a:p>
            <a:endParaRPr lang="en-GB"/>
          </a:p>
          <a:p>
            <a:r>
              <a:rPr lang="en-GB"/>
              <a:t>	</a:t>
            </a:r>
            <a:r>
              <a:rPr lang="en-GB" b="1"/>
              <a:t>Customers </a:t>
            </a:r>
          </a:p>
          <a:p>
            <a:r>
              <a:rPr lang="en-GB"/>
              <a:t>Order a drink and a snack or more, ask the price, ask the bill ... </a:t>
            </a:r>
          </a:p>
          <a:p>
            <a:endParaRPr lang="en-GB"/>
          </a:p>
          <a:p>
            <a:r>
              <a:rPr lang="en-GB"/>
              <a:t>	</a:t>
            </a:r>
            <a:r>
              <a:rPr lang="en-GB" b="1"/>
              <a:t>Waiter </a:t>
            </a:r>
          </a:p>
          <a:p>
            <a:r>
              <a:rPr lang="en-GB"/>
              <a:t>Take the orders, say the price for item, the total bill , the change ... </a:t>
            </a: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6858000" cy="609600"/>
          </a:xfrm>
        </p:spPr>
        <p:txBody>
          <a:bodyPr/>
          <a:lstStyle/>
          <a:p>
            <a:pPr algn="l">
              <a:defRPr/>
            </a:pPr>
            <a:r>
              <a:rPr lang="en-GB" sz="1200" dirty="0" smtClean="0"/>
              <a:t>This work is licensed under Creative Commons Attribution Non Commercial License http://creativecommons.org/licenses/by-nc/3.0/  Please attribute </a:t>
            </a:r>
            <a:r>
              <a:rPr lang="en-GB" sz="1200" dirty="0" smtClean="0"/>
              <a:t>Bianca </a:t>
            </a:r>
            <a:r>
              <a:rPr lang="en-GB" sz="1200" dirty="0" err="1" smtClean="0"/>
              <a:t>Belgiorno</a:t>
            </a:r>
            <a:r>
              <a:rPr lang="en-GB" sz="1200" dirty="0" smtClean="0"/>
              <a:t> </a:t>
            </a:r>
            <a:r>
              <a:rPr lang="en-GB" sz="1200" dirty="0" smtClean="0"/>
              <a:t>when re-using.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404872"/>
              </p:ext>
            </p:extLst>
          </p:nvPr>
        </p:nvGraphicFramePr>
        <p:xfrm>
          <a:off x="107949" y="7870503"/>
          <a:ext cx="6354763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Clip" r:id="rId4" imgW="4765853" imgH="843077" progId="MS_ClipArt_Gallery.2">
                  <p:embed/>
                </p:oleObj>
              </mc:Choice>
              <mc:Fallback>
                <p:oleObj name="Clip" r:id="rId4" imgW="4765853" imgH="843077" progId="MS_ClipArt_Gallery.2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49" y="7870503"/>
                        <a:ext cx="6354763" cy="1123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" name="Rectangle 5"/>
          <p:cNvSpPr>
            <a:spLocks noChangeArrowheads="1"/>
          </p:cNvSpPr>
          <p:nvPr/>
        </p:nvSpPr>
        <p:spPr bwMode="auto">
          <a:xfrm>
            <a:off x="333375" y="323528"/>
            <a:ext cx="5903913" cy="810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anchor="ctr">
            <a:spAutoFit/>
          </a:bodyPr>
          <a:lstStyle/>
          <a:p>
            <a:pPr algn="ctr"/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Key phrases</a:t>
            </a:r>
            <a:endParaRPr lang="en-GB" sz="3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2800" b="1" dirty="0" err="1">
                <a:latin typeface="Times New Roman" pitchFamily="18" charset="0"/>
                <a:cs typeface="Times New Roman" pitchFamily="18" charset="0"/>
              </a:rPr>
              <a:t>Cameriere</a:t>
            </a:r>
            <a:r>
              <a:rPr lang="en-GB" sz="3200" b="1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Prego? /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Dica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?  /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Desidera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? 	</a:t>
            </a:r>
            <a:endParaRPr lang="en-GB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dirty="0" err="1">
                <a:latin typeface="Times New Roman" pitchFamily="18" charset="0"/>
                <a:cs typeface="Times New Roman" pitchFamily="18" charset="0"/>
              </a:rPr>
              <a:t>Mi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dispiace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il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cappuccino non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c`è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ghiaccio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senza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ghiaccio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? </a:t>
            </a:r>
            <a:endParaRPr lang="en-GB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dirty="0" err="1">
                <a:latin typeface="Times New Roman" pitchFamily="18" charset="0"/>
                <a:cs typeface="Times New Roman" pitchFamily="18" charset="0"/>
              </a:rPr>
              <a:t>Una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spremuta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costa un Euro e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cinquanta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Un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bicchiere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acqua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minerale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costa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cinquanta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centesimi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dirty="0" err="1">
                <a:latin typeface="Times New Roman" pitchFamily="18" charset="0"/>
                <a:cs typeface="Times New Roman" pitchFamily="18" charset="0"/>
              </a:rPr>
              <a:t>Ecco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il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conto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! (</a:t>
            </a:r>
            <a:r>
              <a:rPr lang="en-GB" i="1" dirty="0">
                <a:latin typeface="Times New Roman" pitchFamily="18" charset="0"/>
                <a:cs typeface="Times New Roman" pitchFamily="18" charset="0"/>
              </a:rPr>
              <a:t>the bill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GB" dirty="0" err="1">
                <a:latin typeface="Times New Roman" pitchFamily="18" charset="0"/>
                <a:cs typeface="Times New Roman" pitchFamily="18" charset="0"/>
              </a:rPr>
              <a:t>Ecco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il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resto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!  (</a:t>
            </a:r>
            <a:r>
              <a:rPr lang="en-GB" i="1" dirty="0">
                <a:latin typeface="Times New Roman" pitchFamily="18" charset="0"/>
                <a:cs typeface="Times New Roman" pitchFamily="18" charset="0"/>
              </a:rPr>
              <a:t>the change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Grazie</a:t>
            </a:r>
          </a:p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Prego      </a:t>
            </a:r>
            <a:r>
              <a:rPr lang="en-GB" b="1" dirty="0">
                <a:cs typeface="Times New Roman" pitchFamily="18" charset="0"/>
              </a:rPr>
              <a:t>                            </a:t>
            </a:r>
            <a:endParaRPr lang="en-GB" dirty="0"/>
          </a:p>
          <a:p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GB" sz="2800" b="1" dirty="0" err="1">
                <a:latin typeface="Times New Roman" pitchFamily="18" charset="0"/>
                <a:cs typeface="Times New Roman" pitchFamily="18" charset="0"/>
              </a:rPr>
              <a:t>Cliente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dirty="0" err="1">
                <a:latin typeface="Times New Roman" pitchFamily="18" charset="0"/>
                <a:cs typeface="Times New Roman" pitchFamily="18" charset="0"/>
              </a:rPr>
              <a:t>Scusi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!</a:t>
            </a:r>
          </a:p>
          <a:p>
            <a:r>
              <a:rPr lang="en-GB" dirty="0" err="1">
                <a:latin typeface="Times New Roman" pitchFamily="18" charset="0"/>
                <a:cs typeface="Times New Roman" pitchFamily="18" charset="0"/>
              </a:rPr>
              <a:t>Vorrei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i="1" dirty="0">
                <a:latin typeface="Times New Roman" pitchFamily="18" charset="0"/>
                <a:cs typeface="Times New Roman" pitchFamily="18" charset="0"/>
              </a:rPr>
              <a:t>I would like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) un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caffè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per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favore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Per me un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caffè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per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favore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Il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conto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per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favore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Quant`è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? </a:t>
            </a:r>
          </a:p>
          <a:p>
            <a:r>
              <a:rPr lang="en-GB" dirty="0" err="1">
                <a:latin typeface="Times New Roman" pitchFamily="18" charset="0"/>
                <a:cs typeface="Times New Roman" pitchFamily="18" charset="0"/>
              </a:rPr>
              <a:t>Quanto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costa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una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birra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piccola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Grazie </a:t>
            </a:r>
          </a:p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Prego</a:t>
            </a:r>
          </a:p>
          <a:p>
            <a:endParaRPr lang="en-GB" i="1" dirty="0"/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6858000" cy="609600"/>
          </a:xfrm>
        </p:spPr>
        <p:txBody>
          <a:bodyPr/>
          <a:lstStyle/>
          <a:p>
            <a:pPr algn="l">
              <a:defRPr/>
            </a:pPr>
            <a:r>
              <a:rPr lang="en-GB" sz="1200" dirty="0" smtClean="0"/>
              <a:t>This work is licensed under Creative Commons Attribution Non Commercial License http://creativecommons.org/licenses/by-nc/3.0/  Please </a:t>
            </a:r>
            <a:r>
              <a:rPr lang="en-GB" sz="1200" dirty="0" smtClean="0"/>
              <a:t>attribute Bianca </a:t>
            </a:r>
            <a:r>
              <a:rPr lang="en-GB" sz="1200" dirty="0" err="1" smtClean="0"/>
              <a:t>Belgiorno</a:t>
            </a:r>
            <a:r>
              <a:rPr lang="en-GB" sz="1200" dirty="0" smtClean="0"/>
              <a:t> </a:t>
            </a:r>
            <a:r>
              <a:rPr lang="en-GB" sz="1200" dirty="0" smtClean="0"/>
              <a:t>when re-using.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196</Words>
  <Application>Microsoft Office PowerPoint</Application>
  <PresentationFormat>On-screen Show (4:3)</PresentationFormat>
  <Paragraphs>56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Clip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appleyard</dc:creator>
  <cp:lastModifiedBy>Belgiorno Appleyard B.</cp:lastModifiedBy>
  <cp:revision>29</cp:revision>
  <cp:lastPrinted>2008-02-09T23:17:38Z</cp:lastPrinted>
  <dcterms:created xsi:type="dcterms:W3CDTF">2008-02-08T14:33:38Z</dcterms:created>
  <dcterms:modified xsi:type="dcterms:W3CDTF">2012-03-20T12:51:59Z</dcterms:modified>
</cp:coreProperties>
</file>